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3" r:id="rId4"/>
    <p:sldId id="257" r:id="rId5"/>
    <p:sldId id="267" r:id="rId6"/>
    <p:sldId id="261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851404" cy="685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65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20778;&#25505;&#36774;&#27861;.pdf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110&#20778;&#25505;&#38917;&#30446;&#34920;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1101208&#28966;&#40670;\110&#20778;&#25505;&#38917;&#30446;&#34920;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file:///C:\Users\USER\Desktop\1101208&#28966;&#40670;\&#20778;&#25505;&#35336;&#31639;&#26041;&#24335;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109&#20778;&#20808;&#25505;&#36092;&#26410;&#36948;&#27161;&#25074;&#34389;&#21517;&#21934;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20778;&#20808;&#25505;&#36092;&#25945;&#32946;&#35347;&#32244;&#25163;&#20874;.pdf" TargetMode="External"/><Relationship Id="rId2" Type="http://schemas.openxmlformats.org/officeDocument/2006/relationships/hyperlink" Target="https://ptp.sfaa.gov.tw/internet/home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20778;&#20808;&#25505;&#36092;&#25945;&#32946;&#35347;&#32244;&#31777;&#22577;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1847273"/>
            <a:ext cx="9448800" cy="99752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身心障礙優先採購執行與填報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327400"/>
            <a:ext cx="9448800" cy="1142999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桃園市政府教育局總務輔導團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教育訓練小組 邱雲奕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52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7283" y="650990"/>
            <a:ext cx="8241030" cy="4672965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768350">
              <a:lnSpc>
                <a:spcPct val="100000"/>
              </a:lnSpc>
              <a:spcBef>
                <a:spcPts val="1989"/>
              </a:spcBef>
            </a:pPr>
            <a:r>
              <a:rPr sz="3000" spc="-15" dirty="0">
                <a:latin typeface="UKIJ CJK"/>
                <a:cs typeface="UKIJ CJK"/>
              </a:rPr>
              <a:t>優</a:t>
            </a:r>
            <a:r>
              <a:rPr sz="3000" dirty="0">
                <a:latin typeface="UKIJ CJK"/>
                <a:cs typeface="UKIJ CJK"/>
              </a:rPr>
              <a:t>先採購辦法的緣起</a:t>
            </a:r>
          </a:p>
          <a:p>
            <a:pPr marL="469900" indent="-457200">
              <a:lnSpc>
                <a:spcPct val="100000"/>
              </a:lnSpc>
              <a:spcBef>
                <a:spcPts val="1895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3000" spc="-15" dirty="0">
                <a:latin typeface="UKIJ CJK"/>
                <a:cs typeface="UKIJ CJK"/>
              </a:rPr>
              <a:t>民國</a:t>
            </a:r>
            <a:r>
              <a:rPr sz="3000" spc="70" dirty="0">
                <a:latin typeface="UKIJ CJK"/>
                <a:cs typeface="UKIJ CJK"/>
              </a:rPr>
              <a:t>69</a:t>
            </a:r>
            <a:r>
              <a:rPr sz="3000" spc="-15" dirty="0">
                <a:latin typeface="UKIJ CJK"/>
                <a:cs typeface="UKIJ CJK"/>
              </a:rPr>
              <a:t>年立法《殘障福利法</a:t>
            </a:r>
            <a:r>
              <a:rPr sz="3000" dirty="0">
                <a:latin typeface="UKIJ CJK"/>
                <a:cs typeface="UKIJ CJK"/>
              </a:rPr>
              <a:t>》</a:t>
            </a:r>
          </a:p>
          <a:p>
            <a:pPr marL="213360">
              <a:lnSpc>
                <a:spcPct val="100000"/>
              </a:lnSpc>
              <a:spcBef>
                <a:spcPts val="400"/>
              </a:spcBef>
            </a:pPr>
            <a:r>
              <a:rPr sz="3000" spc="10" dirty="0">
                <a:latin typeface="UKIJ CJK"/>
                <a:cs typeface="UKIJ CJK"/>
              </a:rPr>
              <a:t>→民國</a:t>
            </a:r>
            <a:r>
              <a:rPr sz="3000" spc="95" dirty="0">
                <a:latin typeface="UKIJ CJK"/>
                <a:cs typeface="UKIJ CJK"/>
              </a:rPr>
              <a:t>86</a:t>
            </a:r>
            <a:r>
              <a:rPr sz="3000" spc="10" dirty="0">
                <a:latin typeface="UKIJ CJK"/>
                <a:cs typeface="UKIJ CJK"/>
              </a:rPr>
              <a:t>年更名《身心障礙者保護法》</a:t>
            </a:r>
            <a:endParaRPr sz="3000" dirty="0">
              <a:latin typeface="UKIJ CJK"/>
              <a:cs typeface="UKIJ CJK"/>
            </a:endParaRPr>
          </a:p>
          <a:p>
            <a:pPr marL="213360">
              <a:lnSpc>
                <a:spcPct val="100000"/>
              </a:lnSpc>
              <a:spcBef>
                <a:spcPts val="409"/>
              </a:spcBef>
            </a:pPr>
            <a:r>
              <a:rPr sz="3000" spc="10" dirty="0">
                <a:latin typeface="UKIJ CJK"/>
                <a:cs typeface="UKIJ CJK"/>
              </a:rPr>
              <a:t>→民國</a:t>
            </a:r>
            <a:r>
              <a:rPr sz="3000" spc="95" dirty="0">
                <a:latin typeface="UKIJ CJK"/>
                <a:cs typeface="UKIJ CJK"/>
              </a:rPr>
              <a:t>96</a:t>
            </a:r>
            <a:r>
              <a:rPr sz="3000" spc="10" dirty="0">
                <a:latin typeface="UKIJ CJK"/>
                <a:cs typeface="UKIJ CJK"/>
              </a:rPr>
              <a:t>年更名《身心障礙者權益保障法》</a:t>
            </a:r>
            <a:endParaRPr sz="3000" dirty="0">
              <a:latin typeface="UKIJ CJK"/>
              <a:cs typeface="UKIJ CJK"/>
            </a:endParaRPr>
          </a:p>
          <a:p>
            <a:pPr marL="469900" marR="5080" indent="-457200">
              <a:lnSpc>
                <a:spcPct val="100000"/>
              </a:lnSpc>
              <a:spcBef>
                <a:spcPts val="1500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3000" dirty="0">
                <a:latin typeface="UKIJ CJK"/>
                <a:cs typeface="UKIJ CJK"/>
              </a:rPr>
              <a:t>源自於</a:t>
            </a:r>
            <a:r>
              <a:rPr sz="3000" spc="85" dirty="0">
                <a:latin typeface="UKIJ CJK"/>
                <a:cs typeface="UKIJ CJK"/>
              </a:rPr>
              <a:t>200</a:t>
            </a:r>
            <a:r>
              <a:rPr sz="3000" spc="80" dirty="0">
                <a:latin typeface="UKIJ CJK"/>
                <a:cs typeface="UKIJ CJK"/>
              </a:rPr>
              <a:t>6</a:t>
            </a:r>
            <a:r>
              <a:rPr sz="3000" dirty="0">
                <a:latin typeface="UKIJ CJK"/>
                <a:cs typeface="UKIJ CJK"/>
              </a:rPr>
              <a:t>年聯合國推動的</a:t>
            </a:r>
            <a:r>
              <a:rPr sz="3000" spc="5" dirty="0">
                <a:latin typeface="UKIJ CJK"/>
                <a:cs typeface="UKIJ CJK"/>
              </a:rPr>
              <a:t>身</a:t>
            </a:r>
            <a:r>
              <a:rPr sz="3000" dirty="0">
                <a:latin typeface="UKIJ CJK"/>
                <a:cs typeface="UKIJ CJK"/>
              </a:rPr>
              <a:t>心</a:t>
            </a:r>
            <a:r>
              <a:rPr sz="3000" spc="5" dirty="0">
                <a:latin typeface="UKIJ CJK"/>
                <a:cs typeface="UKIJ CJK"/>
              </a:rPr>
              <a:t>障</a:t>
            </a:r>
            <a:r>
              <a:rPr sz="3000" dirty="0">
                <a:latin typeface="UKIJ CJK"/>
                <a:cs typeface="UKIJ CJK"/>
              </a:rPr>
              <a:t>礙</a:t>
            </a:r>
            <a:r>
              <a:rPr sz="3000" spc="20" dirty="0">
                <a:latin typeface="UKIJ CJK"/>
                <a:cs typeface="UKIJ CJK"/>
              </a:rPr>
              <a:t>者</a:t>
            </a:r>
            <a:r>
              <a:rPr sz="3000" dirty="0">
                <a:latin typeface="UKIJ CJK"/>
                <a:cs typeface="UKIJ CJK"/>
              </a:rPr>
              <a:t>權</a:t>
            </a:r>
            <a:r>
              <a:rPr sz="3000" spc="80" dirty="0">
                <a:latin typeface="UKIJ CJK"/>
                <a:cs typeface="UKIJ CJK"/>
              </a:rPr>
              <a:t>利</a:t>
            </a:r>
            <a:r>
              <a:rPr sz="3000" dirty="0">
                <a:latin typeface="UKIJ CJK"/>
                <a:cs typeface="UKIJ CJK"/>
              </a:rPr>
              <a:t>公 </a:t>
            </a:r>
            <a:r>
              <a:rPr sz="3000" spc="80" dirty="0">
                <a:latin typeface="UKIJ CJK"/>
                <a:cs typeface="UKIJ CJK"/>
              </a:rPr>
              <a:t>約</a:t>
            </a:r>
            <a:r>
              <a:rPr sz="3000" spc="185" dirty="0">
                <a:latin typeface="UKIJ CJK"/>
                <a:cs typeface="UKIJ CJK"/>
              </a:rPr>
              <a:t>（CRPD）</a:t>
            </a:r>
            <a:r>
              <a:rPr sz="3000" spc="80" dirty="0">
                <a:latin typeface="UKIJ CJK"/>
                <a:cs typeface="UKIJ CJK"/>
              </a:rPr>
              <a:t>的倡導</a:t>
            </a:r>
            <a:r>
              <a:rPr sz="3000" dirty="0">
                <a:latin typeface="UKIJ CJK"/>
                <a:cs typeface="UKIJ CJK"/>
              </a:rPr>
              <a:t>。</a:t>
            </a:r>
          </a:p>
          <a:p>
            <a:pPr marL="469900" marR="89535" indent="-457200">
              <a:lnSpc>
                <a:spcPct val="100000"/>
              </a:lnSpc>
              <a:spcBef>
                <a:spcPts val="1695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3000" spc="-5" dirty="0">
                <a:latin typeface="UKIJ CJK"/>
                <a:cs typeface="UKIJ CJK"/>
              </a:rPr>
              <a:t>民國</a:t>
            </a:r>
            <a:r>
              <a:rPr sz="3000" spc="80" dirty="0">
                <a:latin typeface="UKIJ CJK"/>
                <a:cs typeface="UKIJ CJK"/>
              </a:rPr>
              <a:t>94</a:t>
            </a:r>
            <a:r>
              <a:rPr sz="3000" spc="-5" dirty="0">
                <a:latin typeface="UKIJ CJK"/>
                <a:cs typeface="UKIJ CJK"/>
              </a:rPr>
              <a:t>年</a:t>
            </a:r>
            <a:r>
              <a:rPr sz="3000" dirty="0">
                <a:latin typeface="UKIJ CJK"/>
                <a:cs typeface="UKIJ CJK"/>
              </a:rPr>
              <a:t>《</a:t>
            </a:r>
            <a:r>
              <a:rPr sz="3000" dirty="0">
                <a:latin typeface="UKIJ CJK"/>
                <a:cs typeface="UKIJ CJK"/>
                <a:hlinkClick r:id="rId2" action="ppaction://hlinkfile"/>
              </a:rPr>
              <a:t>優</a:t>
            </a:r>
            <a:r>
              <a:rPr sz="3000" spc="-20" dirty="0">
                <a:latin typeface="UKIJ CJK"/>
                <a:cs typeface="UKIJ CJK"/>
                <a:hlinkClick r:id="rId2" action="ppaction://hlinkfile"/>
              </a:rPr>
              <a:t>先</a:t>
            </a:r>
            <a:r>
              <a:rPr sz="3000" dirty="0">
                <a:latin typeface="UKIJ CJK"/>
                <a:cs typeface="UKIJ CJK"/>
                <a:hlinkClick r:id="rId2" action="ppaction://hlinkfile"/>
              </a:rPr>
              <a:t>採</a:t>
            </a:r>
            <a:r>
              <a:rPr sz="3000" spc="-20" dirty="0">
                <a:latin typeface="UKIJ CJK"/>
                <a:cs typeface="UKIJ CJK"/>
                <a:hlinkClick r:id="rId2" action="ppaction://hlinkfile"/>
              </a:rPr>
              <a:t>購</a:t>
            </a:r>
            <a:r>
              <a:rPr sz="3000" dirty="0">
                <a:latin typeface="UKIJ CJK"/>
                <a:cs typeface="UKIJ CJK"/>
                <a:hlinkClick r:id="rId2" action="ppaction://hlinkfile"/>
              </a:rPr>
              <a:t>身心</a:t>
            </a:r>
            <a:r>
              <a:rPr sz="3000" spc="-20" dirty="0">
                <a:latin typeface="UKIJ CJK"/>
                <a:cs typeface="UKIJ CJK"/>
                <a:hlinkClick r:id="rId2" action="ppaction://hlinkfile"/>
              </a:rPr>
              <a:t>障</a:t>
            </a:r>
            <a:r>
              <a:rPr sz="3000" dirty="0">
                <a:latin typeface="UKIJ CJK"/>
                <a:cs typeface="UKIJ CJK"/>
                <a:hlinkClick r:id="rId2" action="ppaction://hlinkfile"/>
              </a:rPr>
              <a:t>礙</a:t>
            </a:r>
            <a:r>
              <a:rPr sz="3000" spc="-20" dirty="0">
                <a:latin typeface="UKIJ CJK"/>
                <a:cs typeface="UKIJ CJK"/>
                <a:hlinkClick r:id="rId2" action="ppaction://hlinkfile"/>
              </a:rPr>
              <a:t>福</a:t>
            </a:r>
            <a:r>
              <a:rPr sz="3000" dirty="0">
                <a:latin typeface="UKIJ CJK"/>
                <a:cs typeface="UKIJ CJK"/>
                <a:hlinkClick r:id="rId2" action="ppaction://hlinkfile"/>
              </a:rPr>
              <a:t>利機</a:t>
            </a:r>
            <a:r>
              <a:rPr sz="3000" spc="-20" dirty="0">
                <a:latin typeface="UKIJ CJK"/>
                <a:cs typeface="UKIJ CJK"/>
                <a:hlinkClick r:id="rId2" action="ppaction://hlinkfile"/>
              </a:rPr>
              <a:t>構</a:t>
            </a:r>
            <a:r>
              <a:rPr sz="3000" dirty="0">
                <a:latin typeface="UKIJ CJK"/>
                <a:cs typeface="UKIJ CJK"/>
                <a:hlinkClick r:id="rId2" action="ppaction://hlinkfile"/>
              </a:rPr>
              <a:t>團</a:t>
            </a:r>
            <a:r>
              <a:rPr sz="3000" spc="-15" dirty="0">
                <a:latin typeface="UKIJ CJK"/>
                <a:cs typeface="UKIJ CJK"/>
                <a:hlinkClick r:id="rId2" action="ppaction://hlinkfile"/>
              </a:rPr>
              <a:t>體</a:t>
            </a:r>
            <a:r>
              <a:rPr sz="3000" dirty="0">
                <a:latin typeface="UKIJ CJK"/>
                <a:cs typeface="UKIJ CJK"/>
                <a:hlinkClick r:id="rId2" action="ppaction://hlinkfile"/>
              </a:rPr>
              <a:t>或 </a:t>
            </a:r>
            <a:r>
              <a:rPr sz="3000" spc="-15" dirty="0">
                <a:latin typeface="UKIJ CJK"/>
                <a:cs typeface="UKIJ CJK"/>
                <a:hlinkClick r:id="rId2" action="ppaction://hlinkfile"/>
              </a:rPr>
              <a:t>庇護工場生產</a:t>
            </a:r>
            <a:r>
              <a:rPr sz="3000" spc="-10" dirty="0">
                <a:latin typeface="UKIJ CJK"/>
                <a:cs typeface="UKIJ CJK"/>
                <a:hlinkClick r:id="rId2" action="ppaction://hlinkfile"/>
              </a:rPr>
              <a:t>物</a:t>
            </a:r>
            <a:r>
              <a:rPr sz="3000" dirty="0">
                <a:latin typeface="UKIJ CJK"/>
                <a:cs typeface="UKIJ CJK"/>
                <a:hlinkClick r:id="rId2" action="ppaction://hlinkfile"/>
              </a:rPr>
              <a:t>品及服務辦法</a:t>
            </a:r>
            <a:r>
              <a:rPr sz="3000" dirty="0">
                <a:latin typeface="UKIJ CJK"/>
                <a:cs typeface="UKIJ CJK"/>
              </a:rPr>
              <a:t>》。</a:t>
            </a:r>
          </a:p>
        </p:txBody>
      </p:sp>
    </p:spTree>
    <p:extLst>
      <p:ext uri="{BB962C8B-B14F-4D97-AF65-F5344CB8AC3E}">
        <p14:creationId xmlns:p14="http://schemas.microsoft.com/office/powerpoint/2010/main" val="32770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1589" y="1445167"/>
            <a:ext cx="4089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0000"/>
                </a:solidFill>
              </a:rPr>
              <a:t>什</a:t>
            </a:r>
            <a:r>
              <a:rPr sz="3200" spc="5" dirty="0">
                <a:solidFill>
                  <a:srgbClr val="000000"/>
                </a:solidFill>
              </a:rPr>
              <a:t>麼是「優</a:t>
            </a:r>
            <a:r>
              <a:rPr sz="3200" spc="-20" dirty="0">
                <a:solidFill>
                  <a:srgbClr val="000000"/>
                </a:solidFill>
              </a:rPr>
              <a:t>先</a:t>
            </a:r>
            <a:r>
              <a:rPr sz="3200" spc="-10" dirty="0">
                <a:solidFill>
                  <a:srgbClr val="000000"/>
                </a:solidFill>
              </a:rPr>
              <a:t>採</a:t>
            </a:r>
            <a:r>
              <a:rPr sz="3200" spc="5" dirty="0">
                <a:solidFill>
                  <a:srgbClr val="000000"/>
                </a:solidFill>
              </a:rPr>
              <a:t>購</a:t>
            </a:r>
            <a:r>
              <a:rPr sz="3200" spc="-15" dirty="0">
                <a:solidFill>
                  <a:srgbClr val="000000"/>
                </a:solidFill>
              </a:rPr>
              <a:t>」</a:t>
            </a:r>
            <a:r>
              <a:rPr sz="3200" spc="5" dirty="0">
                <a:solidFill>
                  <a:srgbClr val="000000"/>
                </a:solidFill>
              </a:rPr>
              <a:t>？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1592580" y="2467517"/>
            <a:ext cx="8365490" cy="374974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marR="5080" indent="-342900" algn="just">
              <a:lnSpc>
                <a:spcPct val="95000"/>
              </a:lnSpc>
              <a:spcBef>
                <a:spcPts val="280"/>
              </a:spcBef>
              <a:buClr>
                <a:srgbClr val="A42F0F"/>
              </a:buClr>
              <a:buFont typeface="Wingdings"/>
              <a:buChar char=""/>
              <a:tabLst>
                <a:tab pos="355600" algn="l"/>
              </a:tabLst>
            </a:pPr>
            <a:r>
              <a:rPr sz="3000" dirty="0">
                <a:latin typeface="UKIJ CJK"/>
                <a:cs typeface="UKIJ CJK"/>
              </a:rPr>
              <a:t>優先採購是政府為</a:t>
            </a:r>
            <a:r>
              <a:rPr sz="3000" spc="-15" dirty="0">
                <a:latin typeface="UKIJ CJK"/>
                <a:cs typeface="UKIJ CJK"/>
              </a:rPr>
              <a:t>了</a:t>
            </a:r>
            <a:r>
              <a:rPr sz="3000" dirty="0">
                <a:latin typeface="UKIJ CJK"/>
                <a:cs typeface="UKIJ CJK"/>
              </a:rPr>
              <a:t>保</a:t>
            </a:r>
            <a:r>
              <a:rPr sz="3000" spc="-15" dirty="0">
                <a:latin typeface="UKIJ CJK"/>
                <a:cs typeface="UKIJ CJK"/>
              </a:rPr>
              <a:t>障</a:t>
            </a:r>
            <a:r>
              <a:rPr sz="3000" dirty="0">
                <a:latin typeface="UKIJ CJK"/>
                <a:cs typeface="UKIJ CJK"/>
              </a:rPr>
              <a:t>身</a:t>
            </a:r>
            <a:r>
              <a:rPr sz="3000" spc="5" dirty="0">
                <a:latin typeface="UKIJ CJK"/>
                <a:cs typeface="UKIJ CJK"/>
              </a:rPr>
              <a:t>心</a:t>
            </a:r>
            <a:r>
              <a:rPr sz="3000" spc="-15" dirty="0">
                <a:latin typeface="UKIJ CJK"/>
                <a:cs typeface="UKIJ CJK"/>
              </a:rPr>
              <a:t>障</a:t>
            </a:r>
            <a:r>
              <a:rPr sz="3000" dirty="0">
                <a:latin typeface="UKIJ CJK"/>
                <a:cs typeface="UKIJ CJK"/>
              </a:rPr>
              <a:t>礙</a:t>
            </a:r>
            <a:r>
              <a:rPr sz="3000" spc="-15" dirty="0">
                <a:latin typeface="UKIJ CJK"/>
                <a:cs typeface="UKIJ CJK"/>
              </a:rPr>
              <a:t>者</a:t>
            </a:r>
            <a:r>
              <a:rPr sz="3000" dirty="0">
                <a:latin typeface="UKIJ CJK"/>
                <a:cs typeface="UKIJ CJK"/>
              </a:rPr>
              <a:t>，規</a:t>
            </a:r>
            <a:r>
              <a:rPr sz="3000" spc="-15" dirty="0">
                <a:latin typeface="UKIJ CJK"/>
                <a:cs typeface="UKIJ CJK"/>
              </a:rPr>
              <a:t>範</a:t>
            </a:r>
            <a:r>
              <a:rPr sz="3000" dirty="0">
                <a:latin typeface="UKIJ CJK"/>
                <a:cs typeface="UKIJ CJK"/>
              </a:rPr>
              <a:t>各級 </a:t>
            </a:r>
            <a:r>
              <a:rPr sz="3000" spc="-5" dirty="0">
                <a:latin typeface="UKIJ CJK"/>
                <a:cs typeface="UKIJ CJK"/>
              </a:rPr>
              <a:t>公家機關、</a:t>
            </a:r>
            <a:r>
              <a:rPr sz="3000" dirty="0">
                <a:latin typeface="UKIJ CJK"/>
                <a:cs typeface="UKIJ CJK"/>
              </a:rPr>
              <a:t>單</a:t>
            </a:r>
            <a:r>
              <a:rPr sz="3000" spc="-5" dirty="0">
                <a:latin typeface="UKIJ CJK"/>
                <a:cs typeface="UKIJ CJK"/>
              </a:rPr>
              <a:t>位應</a:t>
            </a:r>
            <a:r>
              <a:rPr sz="3000" dirty="0">
                <a:latin typeface="UKIJ CJK"/>
                <a:cs typeface="UKIJ CJK"/>
              </a:rPr>
              <a:t>優先採</a:t>
            </a:r>
            <a:r>
              <a:rPr sz="3000" spc="-25" dirty="0">
                <a:latin typeface="UKIJ CJK"/>
                <a:cs typeface="UKIJ CJK"/>
              </a:rPr>
              <a:t>購</a:t>
            </a:r>
            <a:r>
              <a:rPr sz="3000" dirty="0">
                <a:latin typeface="UKIJ CJK"/>
                <a:cs typeface="UKIJ CJK"/>
              </a:rPr>
              <a:t>身</a:t>
            </a:r>
            <a:r>
              <a:rPr sz="3000" spc="-20" dirty="0">
                <a:latin typeface="UKIJ CJK"/>
                <a:cs typeface="UKIJ CJK"/>
              </a:rPr>
              <a:t>障</a:t>
            </a:r>
            <a:r>
              <a:rPr sz="3000" dirty="0">
                <a:latin typeface="UKIJ CJK"/>
                <a:cs typeface="UKIJ CJK"/>
              </a:rPr>
              <a:t>者生</a:t>
            </a:r>
            <a:r>
              <a:rPr sz="3000" spc="-20" dirty="0">
                <a:latin typeface="UKIJ CJK"/>
                <a:cs typeface="UKIJ CJK"/>
              </a:rPr>
              <a:t>產</a:t>
            </a:r>
            <a:r>
              <a:rPr sz="3000" spc="-5" dirty="0">
                <a:latin typeface="UKIJ CJK"/>
                <a:cs typeface="UKIJ CJK"/>
              </a:rPr>
              <a:t>之物品與 </a:t>
            </a:r>
            <a:r>
              <a:rPr sz="3000" dirty="0">
                <a:latin typeface="UKIJ CJK"/>
                <a:cs typeface="UKIJ CJK"/>
              </a:rPr>
              <a:t>提供之服務。</a:t>
            </a:r>
          </a:p>
          <a:p>
            <a:pPr marL="355600" marR="5080" indent="-342900" algn="just">
              <a:spcBef>
                <a:spcPts val="3080"/>
              </a:spcBef>
              <a:buClr>
                <a:srgbClr val="A42F0F"/>
              </a:buClr>
              <a:buFont typeface="Wingdings"/>
              <a:buChar char=""/>
              <a:tabLst>
                <a:tab pos="355600" algn="l"/>
              </a:tabLst>
            </a:pPr>
            <a:r>
              <a:rPr sz="3000" dirty="0">
                <a:latin typeface="UKIJ CJK"/>
                <a:cs typeface="UKIJ CJK"/>
              </a:rPr>
              <a:t>目前依據優先採購</a:t>
            </a:r>
            <a:r>
              <a:rPr sz="3000" spc="-15" dirty="0">
                <a:latin typeface="UKIJ CJK"/>
                <a:cs typeface="UKIJ CJK"/>
              </a:rPr>
              <a:t>辦</a:t>
            </a:r>
            <a:r>
              <a:rPr sz="3000" dirty="0">
                <a:latin typeface="UKIJ CJK"/>
                <a:cs typeface="UKIJ CJK"/>
              </a:rPr>
              <a:t>法</a:t>
            </a:r>
            <a:r>
              <a:rPr sz="3000" spc="-15" dirty="0">
                <a:latin typeface="UKIJ CJK"/>
                <a:cs typeface="UKIJ CJK"/>
              </a:rPr>
              <a:t>，</a:t>
            </a:r>
            <a:r>
              <a:rPr sz="3000" dirty="0">
                <a:latin typeface="UKIJ CJK"/>
                <a:cs typeface="UKIJ CJK"/>
              </a:rPr>
              <a:t>義</a:t>
            </a:r>
            <a:r>
              <a:rPr sz="3000" spc="5" dirty="0">
                <a:latin typeface="UKIJ CJK"/>
                <a:cs typeface="UKIJ CJK"/>
              </a:rPr>
              <a:t>務</a:t>
            </a:r>
            <a:r>
              <a:rPr sz="3000" spc="-15" dirty="0">
                <a:latin typeface="UKIJ CJK"/>
                <a:cs typeface="UKIJ CJK"/>
              </a:rPr>
              <a:t>採</a:t>
            </a:r>
            <a:r>
              <a:rPr sz="3000" dirty="0">
                <a:latin typeface="UKIJ CJK"/>
                <a:cs typeface="UKIJ CJK"/>
              </a:rPr>
              <a:t>購</a:t>
            </a:r>
            <a:r>
              <a:rPr sz="3000" spc="-15" dirty="0">
                <a:latin typeface="UKIJ CJK"/>
                <a:cs typeface="UKIJ CJK"/>
              </a:rPr>
              <a:t>端</a:t>
            </a:r>
            <a:r>
              <a:rPr sz="3000" dirty="0">
                <a:latin typeface="UKIJ CJK"/>
                <a:cs typeface="UKIJ CJK"/>
              </a:rPr>
              <a:t>針對</a:t>
            </a:r>
            <a:r>
              <a:rPr sz="3000" spc="-15" dirty="0">
                <a:latin typeface="UKIJ CJK"/>
                <a:cs typeface="UKIJ CJK"/>
              </a:rPr>
              <a:t>身</a:t>
            </a:r>
            <a:r>
              <a:rPr sz="3000" dirty="0">
                <a:latin typeface="UKIJ CJK"/>
                <a:cs typeface="UKIJ CJK"/>
              </a:rPr>
              <a:t>障銷 </a:t>
            </a:r>
            <a:r>
              <a:rPr sz="3000" spc="-5" dirty="0">
                <a:latin typeface="UKIJ CJK"/>
                <a:cs typeface="UKIJ CJK"/>
              </a:rPr>
              <a:t>售端生產特</a:t>
            </a:r>
            <a:r>
              <a:rPr sz="3000" dirty="0">
                <a:latin typeface="UKIJ CJK"/>
                <a:cs typeface="UKIJ CJK"/>
              </a:rPr>
              <a:t>定</a:t>
            </a:r>
            <a:r>
              <a:rPr sz="3000" spc="-5" dirty="0">
                <a:latin typeface="UKIJ CJK"/>
                <a:cs typeface="UKIJ CJK"/>
              </a:rPr>
              <a:t>物品</a:t>
            </a:r>
            <a:r>
              <a:rPr sz="3000" dirty="0">
                <a:latin typeface="UKIJ CJK"/>
                <a:cs typeface="UKIJ CJK"/>
              </a:rPr>
              <a:t>與服務</a:t>
            </a:r>
            <a:r>
              <a:rPr sz="3000" spc="-25" dirty="0">
                <a:latin typeface="UKIJ CJK"/>
                <a:cs typeface="UKIJ CJK"/>
              </a:rPr>
              <a:t>的</a:t>
            </a:r>
            <a:r>
              <a:rPr sz="3000" dirty="0">
                <a:latin typeface="UKIJ CJK"/>
                <a:cs typeface="UKIJ CJK"/>
              </a:rPr>
              <a:t>年</a:t>
            </a:r>
            <a:r>
              <a:rPr sz="3000" spc="-20" dirty="0">
                <a:latin typeface="UKIJ CJK"/>
                <a:cs typeface="UKIJ CJK"/>
              </a:rPr>
              <a:t>度</a:t>
            </a:r>
            <a:r>
              <a:rPr sz="3000" dirty="0">
                <a:latin typeface="UKIJ CJK"/>
                <a:cs typeface="UKIJ CJK"/>
              </a:rPr>
              <a:t>採購</a:t>
            </a:r>
            <a:r>
              <a:rPr sz="3000" spc="-20" dirty="0">
                <a:latin typeface="UKIJ CJK"/>
                <a:cs typeface="UKIJ CJK"/>
              </a:rPr>
              <a:t>金</a:t>
            </a:r>
            <a:r>
              <a:rPr sz="3000" spc="-5" dirty="0">
                <a:latin typeface="UKIJ CJK"/>
                <a:cs typeface="UKIJ CJK"/>
              </a:rPr>
              <a:t>額要達特 </a:t>
            </a:r>
            <a:r>
              <a:rPr sz="3000" spc="70" dirty="0">
                <a:latin typeface="UKIJ CJK"/>
                <a:cs typeface="UKIJ CJK"/>
              </a:rPr>
              <a:t>定項目</a:t>
            </a:r>
            <a:r>
              <a:rPr sz="3000" spc="125" dirty="0">
                <a:latin typeface="UKIJ CJK"/>
                <a:cs typeface="UKIJ CJK"/>
              </a:rPr>
              <a:t>(</a:t>
            </a:r>
            <a:r>
              <a:rPr sz="3000" spc="70" dirty="0">
                <a:latin typeface="UKIJ CJK"/>
                <a:cs typeface="UKIJ CJK"/>
              </a:rPr>
              <a:t>現行法規</a:t>
            </a:r>
            <a:r>
              <a:rPr sz="3000" spc="75" dirty="0">
                <a:latin typeface="UKIJ CJK"/>
                <a:cs typeface="UKIJ CJK"/>
              </a:rPr>
              <a:t>為</a:t>
            </a:r>
            <a:r>
              <a:rPr sz="4000" spc="155" dirty="0">
                <a:solidFill>
                  <a:srgbClr val="FF0000"/>
                </a:solidFill>
                <a:latin typeface="UKIJ CJK"/>
                <a:cs typeface="UKIJ CJK"/>
                <a:hlinkClick r:id="rId2" action="ppaction://hlinkfile"/>
              </a:rPr>
              <a:t>16</a:t>
            </a:r>
            <a:r>
              <a:rPr sz="4000" spc="70" dirty="0">
                <a:solidFill>
                  <a:srgbClr val="FF0000"/>
                </a:solidFill>
                <a:latin typeface="UKIJ CJK"/>
                <a:cs typeface="UKIJ CJK"/>
                <a:hlinkClick r:id="rId2" action="ppaction://hlinkfile"/>
              </a:rPr>
              <a:t>大項</a:t>
            </a:r>
            <a:r>
              <a:rPr sz="3000" spc="125" dirty="0">
                <a:latin typeface="UKIJ CJK"/>
                <a:cs typeface="UKIJ CJK"/>
              </a:rPr>
              <a:t>)</a:t>
            </a:r>
            <a:r>
              <a:rPr sz="3000" spc="60" dirty="0">
                <a:latin typeface="UKIJ CJK"/>
                <a:cs typeface="UKIJ CJK"/>
              </a:rPr>
              <a:t>採</a:t>
            </a:r>
            <a:r>
              <a:rPr sz="3000" spc="70" dirty="0">
                <a:latin typeface="UKIJ CJK"/>
                <a:cs typeface="UKIJ CJK"/>
              </a:rPr>
              <a:t>購</a:t>
            </a:r>
            <a:r>
              <a:rPr sz="3000" spc="60" dirty="0">
                <a:latin typeface="UKIJ CJK"/>
                <a:cs typeface="UKIJ CJK"/>
              </a:rPr>
              <a:t>總額的</a:t>
            </a:r>
            <a:r>
              <a:rPr sz="4000" spc="155" dirty="0">
                <a:solidFill>
                  <a:srgbClr val="FF0000"/>
                </a:solidFill>
                <a:latin typeface="UKIJ CJK"/>
                <a:cs typeface="UKIJ CJK"/>
              </a:rPr>
              <a:t>5%</a:t>
            </a:r>
            <a:r>
              <a:rPr sz="3000" spc="-15" dirty="0">
                <a:latin typeface="UKIJ CJK"/>
                <a:cs typeface="UKIJ CJK"/>
              </a:rPr>
              <a:t> </a:t>
            </a:r>
            <a:r>
              <a:rPr sz="3000" dirty="0">
                <a:latin typeface="UKIJ CJK"/>
                <a:cs typeface="UKIJ CJK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077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76730" y="1378680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2" action="ppaction://hlinkfile"/>
              </a:rPr>
              <a:t>優先採購項目表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76730" y="3011054"/>
            <a:ext cx="7287491" cy="222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3200" dirty="0"/>
              <a:t>先掌握學校可以優採的</a:t>
            </a:r>
            <a:r>
              <a:rPr lang="zh-TW" altLang="en-US" sz="3200" dirty="0" smtClean="0"/>
              <a:t>項目</a:t>
            </a:r>
            <a:endParaRPr lang="en-US" altLang="zh-TW" sz="32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執法心態</a:t>
            </a:r>
            <a:r>
              <a:rPr lang="en-US" altLang="zh-TW" sz="3200" dirty="0" smtClean="0"/>
              <a:t>--5%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3200" dirty="0"/>
              <a:t>助人</a:t>
            </a:r>
            <a:r>
              <a:rPr lang="zh-TW" altLang="en-US" sz="3200" dirty="0" smtClean="0"/>
              <a:t>心態</a:t>
            </a:r>
            <a:r>
              <a:rPr lang="en-US" altLang="zh-TW" sz="3200" dirty="0" smtClean="0"/>
              <a:t>—</a:t>
            </a:r>
            <a:r>
              <a:rPr lang="zh-TW" altLang="en-US" sz="3200" dirty="0" smtClean="0"/>
              <a:t>盡力而為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08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9433" y="1790037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目前困境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2049433" y="2754988"/>
            <a:ext cx="8751570" cy="177736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A42F0F"/>
              </a:buClr>
              <a:buFont typeface="Wingdings"/>
              <a:buChar char=""/>
              <a:tabLst>
                <a:tab pos="355600" algn="l"/>
              </a:tabLst>
            </a:pPr>
            <a:r>
              <a:rPr sz="3000" dirty="0">
                <a:latin typeface="Droid Sans Fallback"/>
                <a:cs typeface="Droid Sans Fallback"/>
              </a:rPr>
              <a:t>對優先採購不甚瞭解，或有所疑慮，不敢採購。</a:t>
            </a:r>
            <a:endParaRPr sz="30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"/>
              <a:tabLst>
                <a:tab pos="355600" algn="l"/>
              </a:tabLst>
            </a:pPr>
            <a:r>
              <a:rPr sz="3000" dirty="0">
                <a:latin typeface="Droid Sans Fallback"/>
                <a:cs typeface="Droid Sans Fallback"/>
              </a:rPr>
              <a:t>身心障礙廠商的價格與品質不易與一般廠商競爭。</a:t>
            </a:r>
            <a:endParaRPr sz="30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"/>
              <a:tabLst>
                <a:tab pos="355600" algn="l"/>
              </a:tabLst>
            </a:pPr>
            <a:r>
              <a:rPr sz="3000" dirty="0">
                <a:latin typeface="Droid Sans Fallback"/>
                <a:cs typeface="Droid Sans Fallback"/>
              </a:rPr>
              <a:t>每年優先採購記錄登錄繁複，造成單位辦理不便。</a:t>
            </a:r>
            <a:endParaRPr sz="3000">
              <a:latin typeface="Droid Sans Fallback"/>
              <a:cs typeface="Droid Sans Fallb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60052" y="4623722"/>
            <a:ext cx="194462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2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5818" y="1157008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5400" b="1" cap="none" spc="0" dirty="0" smtClean="0">
                <a:ln/>
                <a:solidFill>
                  <a:schemeClr val="accent4"/>
                </a:solidFill>
                <a:effectLst/>
                <a:hlinkClick r:id="rId2" action="ppaction://hlinkfile"/>
              </a:rPr>
              <a:t>優採怎麼計算</a:t>
            </a:r>
            <a:r>
              <a:rPr lang="zh-TW" altLang="en-US" sz="5400" b="1" cap="none" spc="0" dirty="0" smtClean="0">
                <a:ln/>
                <a:solidFill>
                  <a:schemeClr val="accent4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file"/>
              </a:rPr>
              <a:t>？</a:t>
            </a:r>
            <a:endParaRPr lang="zh-TW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36" y="2521527"/>
            <a:ext cx="5271965" cy="27414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61892" y="243185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 smtClean="0"/>
              <a:t> </a:t>
            </a:r>
            <a:r>
              <a:rPr lang="zh-TW" altLang="en-US" dirty="0"/>
              <a:t>身心障礙團體機構成交金額（ </a:t>
            </a:r>
            <a:r>
              <a:rPr lang="en-US" altLang="zh-TW" dirty="0" smtClean="0"/>
              <a:t>A</a:t>
            </a:r>
            <a:r>
              <a:rPr lang="zh-TW" altLang="en-US" dirty="0" smtClean="0"/>
              <a:t> ）</a:t>
            </a:r>
            <a:endParaRPr lang="en-US" altLang="zh-TW" dirty="0"/>
          </a:p>
          <a:p>
            <a:r>
              <a:rPr lang="zh-TW" altLang="en-US" dirty="0" smtClean="0"/>
              <a:t>         與</a:t>
            </a:r>
            <a:r>
              <a:rPr lang="zh-TW" altLang="en-US" dirty="0"/>
              <a:t>身障廠商採購物品及服務並成交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 smtClean="0"/>
              <a:t> </a:t>
            </a:r>
            <a:r>
              <a:rPr lang="zh-TW" altLang="en-US" dirty="0"/>
              <a:t>經公告或議價未與機構團體成交金額（ </a:t>
            </a:r>
            <a:r>
              <a:rPr lang="en-US" altLang="zh-TW" dirty="0"/>
              <a:t>B </a:t>
            </a:r>
            <a:r>
              <a:rPr lang="zh-TW" altLang="en-US" dirty="0"/>
              <a:t>）</a:t>
            </a:r>
            <a:r>
              <a:rPr lang="en-US" altLang="zh-TW" dirty="0"/>
              <a:t>【</a:t>
            </a:r>
            <a:r>
              <a:rPr lang="zh-TW" altLang="en-US" dirty="0"/>
              <a:t>詳見優採辦法第 </a:t>
            </a:r>
            <a:r>
              <a:rPr lang="en-US" altLang="zh-TW" dirty="0"/>
              <a:t>5 </a:t>
            </a:r>
            <a:r>
              <a:rPr lang="zh-TW" altLang="en-US" dirty="0"/>
              <a:t>條</a:t>
            </a:r>
            <a:r>
              <a:rPr lang="en-US" altLang="zh-TW" dirty="0"/>
              <a:t>】</a:t>
            </a:r>
          </a:p>
          <a:p>
            <a:r>
              <a:rPr lang="zh-TW" altLang="en-US" dirty="0" smtClean="0"/>
              <a:t>         經</a:t>
            </a:r>
            <a:r>
              <a:rPr lang="zh-TW" altLang="en-US" dirty="0"/>
              <a:t>採購公告未有身障廠商投標或與身障廠商議價但未成交者等</a:t>
            </a:r>
            <a:r>
              <a:rPr lang="zh-TW" altLang="en-US" dirty="0" smtClean="0"/>
              <a:t>。</a:t>
            </a:r>
            <a:r>
              <a:rPr lang="en-US" altLang="zh-TW" dirty="0" smtClean="0"/>
              <a:t>【</a:t>
            </a:r>
            <a:r>
              <a:rPr lang="zh-TW" altLang="en-US" dirty="0"/>
              <a:t>佐證說明</a:t>
            </a:r>
            <a:r>
              <a:rPr lang="en-US" altLang="zh-TW" dirty="0"/>
              <a:t>】</a:t>
            </a:r>
            <a:r>
              <a:rPr lang="zh-TW" altLang="en-US" dirty="0" smtClean="0"/>
              <a:t>採購招標</a:t>
            </a:r>
            <a:r>
              <a:rPr lang="zh-TW" altLang="en-US" dirty="0"/>
              <a:t>案件編號 、 招標公告 作為附件等證明文件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endParaRPr lang="zh-TW" altLang="en-US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 smtClean="0"/>
              <a:t> 不</a:t>
            </a:r>
            <a:r>
              <a:rPr lang="zh-TW" altLang="en-US" dirty="0"/>
              <a:t>經優先採購程序成交金額（</a:t>
            </a:r>
            <a:r>
              <a:rPr lang="en-US" altLang="zh-TW" dirty="0"/>
              <a:t>C</a:t>
            </a:r>
            <a:r>
              <a:rPr lang="zh-TW" altLang="en-US" dirty="0"/>
              <a:t>）</a:t>
            </a:r>
          </a:p>
          <a:p>
            <a:r>
              <a:rPr lang="zh-TW" altLang="en-US" dirty="0"/>
              <a:t>採購未經過任何優先採購程序</a:t>
            </a:r>
            <a:r>
              <a:rPr lang="en-US" altLang="zh-TW" dirty="0"/>
              <a:t>【</a:t>
            </a:r>
            <a:r>
              <a:rPr lang="zh-TW" altLang="en-US" dirty="0"/>
              <a:t>例：未向身障廠商詢價或採購案未勾選優先決予身障廠商等</a:t>
            </a:r>
            <a:r>
              <a:rPr lang="en-US" altLang="zh-TW" dirty="0"/>
              <a:t>】</a:t>
            </a:r>
            <a:r>
              <a:rPr lang="zh-TW" altLang="en-US" dirty="0"/>
              <a:t>，直接與一般廠商採購。</a:t>
            </a:r>
          </a:p>
        </p:txBody>
      </p:sp>
    </p:spTree>
    <p:extLst>
      <p:ext uri="{BB962C8B-B14F-4D97-AF65-F5344CB8AC3E}">
        <p14:creationId xmlns:p14="http://schemas.microsoft.com/office/powerpoint/2010/main" val="33446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71863" y="1304790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2" action="ppaction://hlinkfile"/>
              </a:rPr>
              <a:t>會</a:t>
            </a:r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2" action="ppaction://hlinkfile"/>
              </a:rPr>
              <a:t>有人未達標嗎</a:t>
            </a:r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file"/>
              </a:rPr>
              <a:t>？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46035" y="2835564"/>
            <a:ext cx="7389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</a:rPr>
              <a:t>自己填的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C00000"/>
                </a:solidFill>
              </a:rPr>
              <a:t>不要填</a:t>
            </a:r>
            <a:r>
              <a:rPr lang="en-US" altLang="zh-TW" sz="2800" dirty="0">
                <a:solidFill>
                  <a:srgbClr val="C00000"/>
                </a:solidFill>
              </a:rPr>
              <a:t>0,</a:t>
            </a:r>
            <a:r>
              <a:rPr lang="zh-TW" altLang="en-US" sz="2800" dirty="0">
                <a:solidFill>
                  <a:srgbClr val="C00000"/>
                </a:solidFill>
              </a:rPr>
              <a:t>分子分母都是</a:t>
            </a:r>
            <a:r>
              <a:rPr lang="en-US" altLang="zh-TW" sz="2800" dirty="0">
                <a:solidFill>
                  <a:srgbClr val="C00000"/>
                </a:solidFill>
              </a:rPr>
              <a:t>0,</a:t>
            </a:r>
            <a:r>
              <a:rPr lang="zh-TW" altLang="en-US" sz="2800" dirty="0">
                <a:solidFill>
                  <a:srgbClr val="C00000"/>
                </a:solidFill>
              </a:rPr>
              <a:t>執行率就是</a:t>
            </a:r>
            <a:r>
              <a:rPr lang="en-US" altLang="zh-TW" sz="2800" dirty="0" smtClean="0">
                <a:solidFill>
                  <a:srgbClr val="C00000"/>
                </a:solidFill>
              </a:rPr>
              <a:t>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</a:rPr>
              <a:t>基於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</a:rPr>
              <a:t>善良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</a:rPr>
              <a:t>能幫能買就盡量吧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8603" y="1665590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/>
                <a:solidFill>
                  <a:schemeClr val="accent3"/>
                </a:solidFill>
                <a:effectLst/>
                <a:hlinkClick r:id="rId2"/>
              </a:rPr>
              <a:t>優先採購網路資訊平台</a:t>
            </a:r>
            <a:endParaRPr lang="zh-TW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76399" y="3185596"/>
            <a:ext cx="8950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hlinkClick r:id="rId3" action="ppaction://hlinkfile"/>
              </a:rPr>
              <a:t>優先採購系統改版教育訓練手冊</a:t>
            </a:r>
            <a:endParaRPr lang="zh-TW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6400" y="4861996"/>
            <a:ext cx="8950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hlinkClick r:id="rId4" action="ppaction://hlinkfile"/>
              </a:rPr>
              <a:t>優先採購教育訓練簡報</a:t>
            </a:r>
            <a:endParaRPr lang="zh-TW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55782" y="895928"/>
            <a:ext cx="112406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C00000"/>
                </a:solidFill>
              </a:rPr>
              <a:t>    </a:t>
            </a:r>
            <a:r>
              <a:rPr lang="en-US" altLang="zh-TW" sz="2800" dirty="0" smtClean="0">
                <a:solidFill>
                  <a:srgbClr val="C00000"/>
                </a:solidFill>
              </a:rPr>
              <a:t>【</a:t>
            </a:r>
            <a:r>
              <a:rPr lang="zh-TW" altLang="en-US" sz="2800" dirty="0">
                <a:solidFill>
                  <a:srgbClr val="C00000"/>
                </a:solidFill>
              </a:rPr>
              <a:t>優採填報</a:t>
            </a:r>
            <a:r>
              <a:rPr lang="zh-TW" altLang="en-US" sz="2800" dirty="0" smtClean="0">
                <a:solidFill>
                  <a:srgbClr val="C00000"/>
                </a:solidFill>
              </a:rPr>
              <a:t>注意事項</a:t>
            </a:r>
            <a:r>
              <a:rPr lang="en-US" altLang="zh-TW" sz="2800" dirty="0" smtClean="0">
                <a:solidFill>
                  <a:srgbClr val="C00000"/>
                </a:solidFill>
              </a:rPr>
              <a:t>】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「義務採購單位」必須定期每年於</a:t>
            </a:r>
            <a:r>
              <a:rPr lang="en-US" altLang="zh-TW" sz="2800" b="1" dirty="0">
                <a:solidFill>
                  <a:schemeClr val="accent1"/>
                </a:solidFill>
              </a:rPr>
              <a:t>6</a:t>
            </a:r>
            <a:r>
              <a:rPr lang="zh-TW" altLang="en-US" sz="2800" b="1" dirty="0">
                <a:solidFill>
                  <a:schemeClr val="accent1"/>
                </a:solidFill>
              </a:rPr>
              <a:t>月</a:t>
            </a:r>
            <a:r>
              <a:rPr lang="en-US" altLang="zh-TW" sz="2800" b="1" dirty="0">
                <a:solidFill>
                  <a:schemeClr val="accent1"/>
                </a:solidFill>
              </a:rPr>
              <a:t>30</a:t>
            </a:r>
            <a:r>
              <a:rPr lang="zh-TW" altLang="en-US" sz="2800" b="1" dirty="0">
                <a:solidFill>
                  <a:schemeClr val="accent1"/>
                </a:solidFill>
              </a:rPr>
              <a:t>日</a:t>
            </a:r>
            <a:r>
              <a:rPr lang="zh-TW" altLang="en-US" sz="2000" dirty="0"/>
              <a:t>將前一年度優先採購數據</a:t>
            </a:r>
            <a:r>
              <a:rPr lang="zh-TW" altLang="en-US" sz="2000" dirty="0" smtClean="0"/>
              <a:t>資料彙報</a:t>
            </a:r>
            <a:endParaRPr lang="en-US" altLang="zh-TW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. </a:t>
            </a:r>
            <a:r>
              <a:rPr lang="zh-TW" altLang="en-US" sz="2000" dirty="0"/>
              <a:t>義務採購單位採購物品或服務前，務必於</a:t>
            </a:r>
            <a:r>
              <a:rPr lang="en-US" altLang="zh-TW" sz="2000" dirty="0"/>
              <a:t>【</a:t>
            </a:r>
            <a:r>
              <a:rPr lang="zh-TW" altLang="en-US" sz="2000" dirty="0"/>
              <a:t>優採平台</a:t>
            </a:r>
            <a:r>
              <a:rPr lang="en-US" altLang="zh-TW" sz="2000" dirty="0"/>
              <a:t>】</a:t>
            </a:r>
            <a:r>
              <a:rPr lang="zh-TW" altLang="en-US" sz="2000" b="1" dirty="0">
                <a:solidFill>
                  <a:schemeClr val="accent1"/>
                </a:solidFill>
              </a:rPr>
              <a:t>確認身障廠商</a:t>
            </a:r>
            <a:r>
              <a:rPr lang="zh-TW" altLang="en-US" sz="2000" dirty="0"/>
              <a:t>為</a:t>
            </a:r>
            <a:r>
              <a:rPr lang="en-US" altLang="zh-TW" sz="2000" dirty="0"/>
              <a:t>【</a:t>
            </a:r>
            <a:r>
              <a:rPr lang="zh-TW" altLang="en-US" sz="2000" dirty="0"/>
              <a:t>優</a:t>
            </a:r>
            <a:r>
              <a:rPr lang="zh-TW" altLang="en-US" sz="2000" dirty="0" smtClean="0"/>
              <a:t>採平台</a:t>
            </a:r>
            <a:r>
              <a:rPr lang="en-US" altLang="zh-TW" sz="2000" dirty="0"/>
              <a:t>】</a:t>
            </a:r>
            <a:r>
              <a:rPr lang="zh-TW" altLang="en-US" sz="2000" dirty="0"/>
              <a:t>審核通過之身障廠商。 </a:t>
            </a:r>
            <a:endParaRPr lang="en-US" altLang="zh-TW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確認身障廠商為</a:t>
            </a:r>
            <a:r>
              <a:rPr lang="en-US" altLang="zh-TW" sz="2000" dirty="0"/>
              <a:t>【</a:t>
            </a:r>
            <a:r>
              <a:rPr lang="zh-TW" altLang="en-US" sz="2000" dirty="0"/>
              <a:t>優採平台</a:t>
            </a:r>
            <a:r>
              <a:rPr lang="en-US" altLang="zh-TW" sz="2000" dirty="0"/>
              <a:t>】</a:t>
            </a:r>
            <a:r>
              <a:rPr lang="zh-TW" altLang="en-US" sz="2000" dirty="0"/>
              <a:t>審認之廠商後，再進一步進入</a:t>
            </a:r>
            <a:r>
              <a:rPr lang="en-US" altLang="zh-TW" sz="2000" dirty="0"/>
              <a:t>【</a:t>
            </a:r>
            <a:r>
              <a:rPr lang="zh-TW" altLang="en-US" sz="2000" dirty="0"/>
              <a:t>優採平台</a:t>
            </a:r>
            <a:r>
              <a:rPr lang="en-US" altLang="zh-TW" sz="2000" dirty="0"/>
              <a:t>】</a:t>
            </a:r>
            <a:r>
              <a:rPr lang="zh-TW" altLang="en-US" sz="2000" dirty="0" smtClean="0">
                <a:solidFill>
                  <a:schemeClr val="accent1"/>
                </a:solidFill>
              </a:rPr>
              <a:t>確認其</a:t>
            </a:r>
            <a:r>
              <a:rPr lang="zh-TW" altLang="en-US" sz="2000" dirty="0">
                <a:solidFill>
                  <a:schemeClr val="accent1"/>
                </a:solidFill>
              </a:rPr>
              <a:t>是否有生產該物品或服務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> (</a:t>
            </a:r>
            <a:r>
              <a:rPr lang="zh-TW" altLang="en-US" sz="2000" dirty="0"/>
              <a:t>即使是審認通過之身障廠商，但與其成交之商 品並非此優採廠商申請於</a:t>
            </a:r>
            <a:r>
              <a:rPr lang="en-US" altLang="zh-TW" sz="2000" dirty="0"/>
              <a:t>【</a:t>
            </a:r>
            <a:r>
              <a:rPr lang="zh-TW" altLang="en-US" sz="2000" dirty="0"/>
              <a:t>優採平台</a:t>
            </a:r>
            <a:r>
              <a:rPr lang="en-US" altLang="zh-TW" sz="2000" dirty="0"/>
              <a:t>】</a:t>
            </a:r>
            <a:r>
              <a:rPr lang="zh-TW" altLang="en-US" sz="2000" dirty="0"/>
              <a:t>之項目，亦不得列</a:t>
            </a:r>
            <a:r>
              <a:rPr lang="zh-TW" altLang="en-US" sz="2000" dirty="0" smtClean="0"/>
              <a:t>計 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A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</a:t>
            </a:r>
            <a:r>
              <a:rPr lang="zh-TW" altLang="en-US" sz="2000" dirty="0"/>
              <a:t>應列計</a:t>
            </a:r>
            <a:r>
              <a:rPr lang="zh-TW" altLang="en-US" sz="2000" dirty="0" smtClean="0"/>
              <a:t>於（</a:t>
            </a:r>
            <a:r>
              <a:rPr lang="en-US" altLang="zh-TW" sz="2000" dirty="0"/>
              <a:t>C</a:t>
            </a:r>
            <a:r>
              <a:rPr lang="zh-TW" altLang="en-US" sz="2000" dirty="0"/>
              <a:t>），請特別</a:t>
            </a:r>
            <a:r>
              <a:rPr lang="zh-TW" altLang="en-US" sz="2000" dirty="0" smtClean="0"/>
              <a:t>留意</a:t>
            </a:r>
            <a:r>
              <a:rPr lang="en-US" altLang="zh-TW" sz="2000" dirty="0"/>
              <a:t>)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 smtClean="0"/>
              <a:t> </a:t>
            </a:r>
            <a:r>
              <a:rPr lang="zh-TW" altLang="en-US" sz="2000" dirty="0"/>
              <a:t>與身障廠商完成交易之</a:t>
            </a:r>
            <a:r>
              <a:rPr lang="zh-TW" altLang="en-US" sz="2000" dirty="0">
                <a:solidFill>
                  <a:schemeClr val="accent1"/>
                </a:solidFill>
              </a:rPr>
              <a:t>發票、收據或足以證明之資料</a:t>
            </a:r>
            <a:r>
              <a:rPr lang="zh-TW" altLang="en-US" sz="2000" dirty="0"/>
              <a:t>應複印並於次年繳交年度 優採成績時列為附件，與統計報表等一同繳交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【</a:t>
            </a:r>
            <a:r>
              <a:rPr lang="zh-TW" altLang="en-US" sz="2000" dirty="0" smtClean="0"/>
              <a:t>優</a:t>
            </a:r>
            <a:r>
              <a:rPr lang="zh-TW" altLang="en-US" sz="2000" dirty="0"/>
              <a:t>採平台</a:t>
            </a:r>
            <a:r>
              <a:rPr lang="en-US" altLang="zh-TW" sz="2000" dirty="0"/>
              <a:t>】</a:t>
            </a:r>
            <a:r>
              <a:rPr lang="zh-TW" altLang="en-US" sz="2000" dirty="0"/>
              <a:t>登錄日期以</a:t>
            </a:r>
            <a:r>
              <a:rPr lang="zh-TW" altLang="en-US" sz="2000" dirty="0">
                <a:solidFill>
                  <a:schemeClr val="accent1"/>
                </a:solidFill>
              </a:rPr>
              <a:t>發票開立日期</a:t>
            </a:r>
            <a:r>
              <a:rPr lang="zh-TW" altLang="en-US" sz="2000" dirty="0"/>
              <a:t>為填報日期。 </a:t>
            </a:r>
            <a:endParaRPr lang="en-US" altLang="zh-TW" sz="20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6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619</TotalTime>
  <Words>506</Words>
  <Application>Microsoft Office PowerPoint</Application>
  <PresentationFormat>寬螢幕</PresentationFormat>
  <Paragraphs>43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Droid Sans Fallback</vt:lpstr>
      <vt:lpstr>UKIJ CJK</vt:lpstr>
      <vt:lpstr>新細明體</vt:lpstr>
      <vt:lpstr>標楷體</vt:lpstr>
      <vt:lpstr>Arial</vt:lpstr>
      <vt:lpstr>Century Gothic</vt:lpstr>
      <vt:lpstr>Wingdings</vt:lpstr>
      <vt:lpstr>飛機雲</vt:lpstr>
      <vt:lpstr>身心障礙優先採購執行與填報</vt:lpstr>
      <vt:lpstr>PowerPoint 簡報</vt:lpstr>
      <vt:lpstr>什麼是「優先採購」？</vt:lpstr>
      <vt:lpstr>PowerPoint 簡報</vt:lpstr>
      <vt:lpstr>目前困境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身心障礙優先採購執行與填報</dc:title>
  <dc:creator>USER</dc:creator>
  <cp:lastModifiedBy>USER</cp:lastModifiedBy>
  <cp:revision>12</cp:revision>
  <dcterms:created xsi:type="dcterms:W3CDTF">2021-12-04T05:04:35Z</dcterms:created>
  <dcterms:modified xsi:type="dcterms:W3CDTF">2021-12-07T14:32:15Z</dcterms:modified>
</cp:coreProperties>
</file>