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96"/>
  </p:notesMasterIdLst>
  <p:sldIdLst>
    <p:sldId id="256" r:id="rId2"/>
    <p:sldId id="257" r:id="rId3"/>
    <p:sldId id="258" r:id="rId4"/>
    <p:sldId id="259" r:id="rId5"/>
    <p:sldId id="260" r:id="rId6"/>
    <p:sldId id="348"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466" r:id="rId66"/>
    <p:sldId id="319" r:id="rId67"/>
    <p:sldId id="320" r:id="rId68"/>
    <p:sldId id="321" r:id="rId69"/>
    <p:sldId id="322" r:id="rId70"/>
    <p:sldId id="323" r:id="rId71"/>
    <p:sldId id="324" r:id="rId72"/>
    <p:sldId id="325" r:id="rId73"/>
    <p:sldId id="326" r:id="rId74"/>
    <p:sldId id="327" r:id="rId75"/>
    <p:sldId id="328" r:id="rId76"/>
    <p:sldId id="330" r:id="rId77"/>
    <p:sldId id="331" r:id="rId78"/>
    <p:sldId id="332" r:id="rId79"/>
    <p:sldId id="333" r:id="rId80"/>
    <p:sldId id="334" r:id="rId81"/>
    <p:sldId id="335" r:id="rId82"/>
    <p:sldId id="336" r:id="rId83"/>
    <p:sldId id="337" r:id="rId84"/>
    <p:sldId id="329" r:id="rId85"/>
    <p:sldId id="338" r:id="rId86"/>
    <p:sldId id="339" r:id="rId87"/>
    <p:sldId id="340" r:id="rId88"/>
    <p:sldId id="341" r:id="rId89"/>
    <p:sldId id="342" r:id="rId90"/>
    <p:sldId id="343" r:id="rId91"/>
    <p:sldId id="344" r:id="rId92"/>
    <p:sldId id="345" r:id="rId93"/>
    <p:sldId id="346" r:id="rId94"/>
    <p:sldId id="347" r:id="rId95"/>
  </p:sldIdLst>
  <p:sldSz cx="12192000" cy="6858000"/>
  <p:notesSz cx="6858000" cy="9144000"/>
  <p:embeddedFontLst>
    <p:embeddedFont>
      <p:font typeface="Adobe 繁黑體 Std B" panose="020B0700000000000000" pitchFamily="34" charset="-120"/>
      <p:bold r:id="rId97"/>
    </p:embeddedFont>
    <p:embeddedFont>
      <p:font typeface="標楷體" panose="03000509000000000000" pitchFamily="65" charset="-120"/>
      <p:regular r:id="rId98"/>
    </p:embeddedFont>
    <p:embeddedFont>
      <p:font typeface="Play" panose="02020500000000000000" charset="0"/>
      <p:regular r:id="rId99"/>
      <p:bold r:id="rId100"/>
    </p:embeddedFont>
    <p:embeddedFont>
      <p:font typeface="微軟正黑體" panose="020B0604030504040204" pitchFamily="34" charset="-120"/>
      <p:regular r:id="rId101"/>
      <p:bold r:id="rId102"/>
    </p:embeddedFont>
    <p:embeddedFont>
      <p:font typeface="微軟正黑體" panose="020B0604030504040204" pitchFamily="34" charset="-120"/>
      <p:regular r:id="rId101"/>
      <p:bold r:id="rId10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275">
          <p15:clr>
            <a:srgbClr val="A4A3A4"/>
          </p15:clr>
        </p15:guide>
        <p15:guide id="2" orient="horz" pos="958" userDrawn="1">
          <p15:clr>
            <a:srgbClr val="A4A3A4"/>
          </p15:clr>
        </p15:guide>
        <p15:guide id="3" orient="horz" pos="1457" userDrawn="1">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07" roundtripDataSignature="AMtx7miCgHo0EjnRWsGjZeqOm6rW4W7nS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7D5"/>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87A07EA-509B-4C9E-9379-0B051DEA47AE}">
  <a:tblStyle styleId="{A87A07EA-509B-4C9E-9379-0B051DEA47AE}"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26" autoAdjust="0"/>
    <p:restoredTop sz="94233" autoAdjust="0"/>
  </p:normalViewPr>
  <p:slideViewPr>
    <p:cSldViewPr snapToGrid="0">
      <p:cViewPr varScale="1">
        <p:scale>
          <a:sx n="80" d="100"/>
          <a:sy n="80" d="100"/>
        </p:scale>
        <p:origin x="1560" y="348"/>
      </p:cViewPr>
      <p:guideLst>
        <p:guide pos="2275"/>
        <p:guide orient="horz" pos="958"/>
        <p:guide orient="horz" pos="1457"/>
      </p:guideLst>
    </p:cSldViewPr>
  </p:slideViewPr>
  <p:notesTextViewPr>
    <p:cViewPr>
      <p:scale>
        <a:sx n="66" d="100"/>
        <a:sy n="66"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customschemas.google.com/relationships/presentationmetadata" Target="meta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6.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font" Target="fonts/font3.fntdata"/><Relationship Id="rId10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font" Target="fonts/font2.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dobe 繁黑體 Std B" panose="020B0700000000000000" pitchFamily="34" charset="-120"/>
                <a:ea typeface="Adobe 繁黑體 Std B" panose="020B0700000000000000" pitchFamily="34" charset="-120"/>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zh-TW" altLang="en-US"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dobe 繁黑體 Std B" panose="020B0700000000000000" pitchFamily="34" charset="-120"/>
                <a:ea typeface="Adobe 繁黑體 Std B" panose="020B0700000000000000" pitchFamily="34" charset="-120"/>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zh-TW" altLang="en-US"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dirty="0"/>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dobe 繁黑體 Std B" panose="020B0700000000000000" pitchFamily="34" charset="-120"/>
                <a:ea typeface="Adobe 繁黑體 Std B" panose="020B0700000000000000" pitchFamily="34" charset="-120"/>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zh-TW" altLang="en-US"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a:latin typeface="Adobe 繁黑體 Std B" panose="020B0700000000000000" pitchFamily="34" charset="-120"/>
                <a:ea typeface="Adobe 繁黑體 Std B" panose="020B0700000000000000" pitchFamily="34" charset="-120"/>
              </a:defRPr>
            </a:lvl1pPr>
          </a:lstStyle>
          <a:p>
            <a:pPr algn="r"/>
            <a:fld id="{00000000-1234-1234-1234-123412341234}" type="slidenum">
              <a:rPr lang="en-US" altLang="zh-TW" sz="1200" smtClean="0">
                <a:solidFill>
                  <a:schemeClr val="dk1"/>
                </a:solidFill>
              </a:rPr>
              <a:pPr algn="r"/>
              <a:t>‹#›</a:t>
            </a:fld>
            <a:endParaRPr lang="zh-TW" altLang="en-US" sz="1200" dirty="0">
              <a:solidFill>
                <a:schemeClr val="dk1"/>
              </a:solidFil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aipei Sans TC Beta" pitchFamily="2" charset="-120"/>
        <a:ea typeface="Taipei Sans TC Beta" pitchFamily="2" charset="-12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Google Shape;3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32" name="Google Shape;3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162" name="Google Shape;16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209" name="Google Shape;20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225" name="Google Shape;22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241" name="Google Shape;24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255" name="Google Shape;25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268" name="Google Shape;26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279" name="Google Shape;27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295" name="Google Shape;29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305" name="Google Shape;30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318" name="Google Shape;31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50" name="Google Shape;5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329" name="Google Shape;32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340" name="Google Shape;34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353" name="Google Shape;35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371" name="Google Shape;37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392" name="Google Shape;39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413" name="Google Shape;41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434" name="Google Shape;43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449" name="Google Shape;44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460" name="Google Shape;46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470" name="Google Shape;47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88" name="Google Shape;8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485" name="Google Shape;48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510" name="Google Shape;51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529" name="Google Shape;52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544" name="Google Shape;544;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558" name="Google Shape;558;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572" name="Google Shape;572;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586" name="Google Shape;586;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600" name="Google Shape;600;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614" name="Google Shape;61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629" name="Google Shape;629;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100" name="Google Shape;10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642" name="Google Shape;642;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653" name="Google Shape;653;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668" name="Google Shape;66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682" name="Google Shape;68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698" name="Google Shape;698;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713" name="Google Shape;713;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0" name="Google Shape;730;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731" name="Google Shape;731;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46</a:t>
            </a:fld>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743" name="Google Shape;743;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765" name="Google Shape;765;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780" name="Google Shape;780;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114" name="Google Shape;11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2" name="Google Shape;802;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zh-TW" sz="1800" dirty="0">
                <a:latin typeface="Adobe 繁黑體 Std B" panose="020B0700000000000000" pitchFamily="34" charset="-120"/>
                <a:ea typeface="Adobe 繁黑體 Std B" panose="020B0700000000000000" pitchFamily="34" charset="-120"/>
                <a:sym typeface="Arial"/>
              </a:rPr>
              <a:t>「</a:t>
            </a:r>
            <a:endParaRPr dirty="0">
              <a:latin typeface="Adobe 繁黑體 Std B" panose="020B0700000000000000" pitchFamily="34" charset="-120"/>
              <a:ea typeface="Adobe 繁黑體 Std B" panose="020B0700000000000000" pitchFamily="34" charset="-120"/>
            </a:endParaRPr>
          </a:p>
        </p:txBody>
      </p:sp>
      <p:sp>
        <p:nvSpPr>
          <p:cNvPr id="803" name="Google Shape;803;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50</a:t>
            </a:fld>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815" name="Google Shape;815;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829" name="Google Shape;829;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844" name="Google Shape;844;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855" name="Google Shape;855;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866" name="Google Shape;866;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1" name="Google Shape;881;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882" name="Google Shape;882;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56</a:t>
            </a:fld>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7" name="Google Shape;907;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908" name="Google Shape;908;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57</a:t>
            </a:fld>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922" name="Google Shape;922;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939" name="Google Shape;939;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126" name="Google Shape;12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61806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963" name="Google Shape;963;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975" name="Google Shape;975;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990" name="Google Shape;990;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1006" name="Google Shape;1006;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1018" name="Google Shape;1018;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1018" name="Google Shape;1018;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24985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1031" name="Google Shape;1031;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1046" name="Google Shape;1046;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1065" name="Google Shape;1065;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p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1083" name="Google Shape;1083;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126" name="Google Shape;12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1106" name="Google Shape;1106;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1121" name="Google Shape;1121;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1136" name="Google Shape;1136;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1150" name="Google Shape;1150;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p7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1161" name="Google Shape;1161;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p7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1189" name="Google Shape;1189;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p7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1226" name="Google Shape;1226;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p7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1241" name="Google Shape;1241;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4" name="Google Shape;1254;p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1255" name="Google Shape;1255;p7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78</a:t>
            </a:fld>
            <a:endParaRPr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p7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1269" name="Google Shape;1269;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138" name="Google Shape;13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p7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1284" name="Google Shape;1284;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p8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1305" name="Google Shape;1305;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4"/>
        <p:cNvGrpSpPr/>
        <p:nvPr/>
      </p:nvGrpSpPr>
      <p:grpSpPr>
        <a:xfrm>
          <a:off x="0" y="0"/>
          <a:ext cx="0" cy="0"/>
          <a:chOff x="0" y="0"/>
          <a:chExt cx="0" cy="0"/>
        </a:xfrm>
      </p:grpSpPr>
      <p:sp>
        <p:nvSpPr>
          <p:cNvPr id="1315" name="Google Shape;1315;p8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1316" name="Google Shape;1316;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8" name="Google Shape;1328;p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1329" name="Google Shape;1329;p8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83</a:t>
            </a:fld>
            <a:endParaRPr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1200" name="Google Shape;1200;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832318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p8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1347" name="Google Shape;1347;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6"/>
        <p:cNvGrpSpPr/>
        <p:nvPr/>
      </p:nvGrpSpPr>
      <p:grpSpPr>
        <a:xfrm>
          <a:off x="0" y="0"/>
          <a:ext cx="0" cy="0"/>
          <a:chOff x="0" y="0"/>
          <a:chExt cx="0" cy="0"/>
        </a:xfrm>
      </p:grpSpPr>
      <p:sp>
        <p:nvSpPr>
          <p:cNvPr id="1357" name="Google Shape;1357;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8" name="Google Shape;1358;p8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1359" name="Google Shape;1359;p8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86</a:t>
            </a:fld>
            <a:endParaRPr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Google Shape;1371;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2" name="Google Shape;1372;p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1373" name="Google Shape;1373;p8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87</a:t>
            </a:fld>
            <a:endParaRPr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7"/>
        <p:cNvGrpSpPr/>
        <p:nvPr/>
      </p:nvGrpSpPr>
      <p:grpSpPr>
        <a:xfrm>
          <a:off x="0" y="0"/>
          <a:ext cx="0" cy="0"/>
          <a:chOff x="0" y="0"/>
          <a:chExt cx="0" cy="0"/>
        </a:xfrm>
      </p:grpSpPr>
      <p:sp>
        <p:nvSpPr>
          <p:cNvPr id="1388" name="Google Shape;1388;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9" name="Google Shape;1389;p8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1390" name="Google Shape;1390;p8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88</a:t>
            </a:fld>
            <a:endParaRPr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Google Shape;1402;p8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1403" name="Google Shape;1403;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149" name="Google Shape;14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
        <p:cNvGrpSpPr/>
        <p:nvPr/>
      </p:nvGrpSpPr>
      <p:grpSpPr>
        <a:xfrm>
          <a:off x="0" y="0"/>
          <a:ext cx="0" cy="0"/>
          <a:chOff x="0" y="0"/>
          <a:chExt cx="0" cy="0"/>
        </a:xfrm>
      </p:grpSpPr>
      <p:sp>
        <p:nvSpPr>
          <p:cNvPr id="1414" name="Google Shape;1414;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5" name="Google Shape;1415;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1416" name="Google Shape;1416;p8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90</a:t>
            </a:fld>
            <a:endParaRPr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p8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1428" name="Google Shape;1428;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0" name="Google Shape;1440;p9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1441" name="Google Shape;1441;p9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92</a:t>
            </a:fld>
            <a:endParaRPr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3"/>
        <p:cNvGrpSpPr/>
        <p:nvPr/>
      </p:nvGrpSpPr>
      <p:grpSpPr>
        <a:xfrm>
          <a:off x="0" y="0"/>
          <a:ext cx="0" cy="0"/>
          <a:chOff x="0" y="0"/>
          <a:chExt cx="0" cy="0"/>
        </a:xfrm>
      </p:grpSpPr>
      <p:sp>
        <p:nvSpPr>
          <p:cNvPr id="1454" name="Google Shape;1454;p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5" name="Google Shape;1455;p9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1456" name="Google Shape;1456;p9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93</a:t>
            </a:fld>
            <a:endParaRPr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6"/>
        <p:cNvGrpSpPr/>
        <p:nvPr/>
      </p:nvGrpSpPr>
      <p:grpSpPr>
        <a:xfrm>
          <a:off x="0" y="0"/>
          <a:ext cx="0" cy="0"/>
          <a:chOff x="0" y="0"/>
          <a:chExt cx="0" cy="0"/>
        </a:xfrm>
      </p:grpSpPr>
      <p:sp>
        <p:nvSpPr>
          <p:cNvPr id="1467" name="Google Shape;1467;p9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dobe 繁黑體 Std B" panose="020B0700000000000000" pitchFamily="34" charset="-120"/>
              <a:ea typeface="Adobe 繁黑體 Std B" panose="020B0700000000000000" pitchFamily="34" charset="-120"/>
            </a:endParaRPr>
          </a:p>
        </p:txBody>
      </p:sp>
      <p:sp>
        <p:nvSpPr>
          <p:cNvPr id="1468" name="Google Shape;1468;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1_封面">
  <p:cSld name="1_封面">
    <p:spTree>
      <p:nvGrpSpPr>
        <p:cNvPr id="1" name="Shape 15"/>
        <p:cNvGrpSpPr/>
        <p:nvPr/>
      </p:nvGrpSpPr>
      <p:grpSpPr>
        <a:xfrm>
          <a:off x="0" y="0"/>
          <a:ext cx="0" cy="0"/>
          <a:chOff x="0" y="0"/>
          <a:chExt cx="0" cy="0"/>
        </a:xfrm>
      </p:grpSpPr>
      <p:pic>
        <p:nvPicPr>
          <p:cNvPr id="16" name="Google Shape;16;p94" descr="一張含有 建築, 戶外, 樓梯, 人員 的圖片&#10;&#10;自動產生的描述"/>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28028" y="-428050"/>
            <a:ext cx="5778560" cy="5659422"/>
          </a:xfrm>
          <a:custGeom>
            <a:avLst/>
            <a:gdLst/>
            <a:ahLst/>
            <a:cxnLst/>
            <a:rect l="l" t="t" r="r" b="b"/>
            <a:pathLst>
              <a:path w="5778560" h="5659422" extrusionOk="0">
                <a:moveTo>
                  <a:pt x="2889280" y="0"/>
                </a:moveTo>
                <a:cubicBezTo>
                  <a:pt x="4484985" y="0"/>
                  <a:pt x="5778560" y="1266905"/>
                  <a:pt x="5778560" y="2829711"/>
                </a:cubicBezTo>
                <a:cubicBezTo>
                  <a:pt x="5778560" y="4392517"/>
                  <a:pt x="4484985" y="5659422"/>
                  <a:pt x="2889280" y="5659422"/>
                </a:cubicBezTo>
                <a:cubicBezTo>
                  <a:pt x="1293575" y="5659422"/>
                  <a:pt x="0" y="4392517"/>
                  <a:pt x="0" y="2829711"/>
                </a:cubicBezTo>
                <a:cubicBezTo>
                  <a:pt x="0" y="1266905"/>
                  <a:pt x="1293575" y="0"/>
                  <a:pt x="2889280" y="0"/>
                </a:cubicBezTo>
                <a:close/>
              </a:path>
            </a:pathLst>
          </a:custGeom>
          <a:noFill/>
          <a:ln>
            <a:noFill/>
          </a:ln>
        </p:spPr>
      </p:pic>
      <p:sp>
        <p:nvSpPr>
          <p:cNvPr id="17" name="Google Shape;17;p94"/>
          <p:cNvSpPr/>
          <p:nvPr userDrawn="1"/>
        </p:nvSpPr>
        <p:spPr>
          <a:xfrm>
            <a:off x="-328028" y="-428050"/>
            <a:ext cx="5778560" cy="5659422"/>
          </a:xfrm>
          <a:prstGeom prst="ellipse">
            <a:avLst/>
          </a:prstGeom>
          <a:solidFill>
            <a:srgbClr val="EF7E60">
              <a:alpha val="4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dobe 繁黑體 Std B" panose="020B0700000000000000" pitchFamily="34" charset="-120"/>
              <a:ea typeface="Adobe 繁黑體 Std B" panose="020B0700000000000000" pitchFamily="34" charset="-120"/>
              <a:cs typeface="Arial"/>
              <a:sym typeface="Arial"/>
            </a:endParaRPr>
          </a:p>
        </p:txBody>
      </p:sp>
      <p:sp>
        <p:nvSpPr>
          <p:cNvPr id="18" name="Google Shape;18;p94"/>
          <p:cNvSpPr/>
          <p:nvPr/>
        </p:nvSpPr>
        <p:spPr>
          <a:xfrm>
            <a:off x="4669935" y="379258"/>
            <a:ext cx="1561193" cy="1561193"/>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dobe 繁黑體 Std B" panose="020B0700000000000000" pitchFamily="34" charset="-120"/>
              <a:ea typeface="Adobe 繁黑體 Std B" panose="020B0700000000000000" pitchFamily="34" charset="-120"/>
              <a:cs typeface="Arial"/>
              <a:sym typeface="Arial"/>
            </a:endParaRPr>
          </a:p>
        </p:txBody>
      </p:sp>
      <p:pic>
        <p:nvPicPr>
          <p:cNvPr id="22" name="Google Shape;22;p94" descr="一張含有 圖形, 符號, 標誌, 字型 的圖片&#10;&#10;自動產生的描述"/>
          <p:cNvPicPr preferRelativeResize="0"/>
          <p:nvPr userDrawn="1"/>
        </p:nvPicPr>
        <p:blipFill rotWithShape="1">
          <a:blip r:embed="rId3" cstate="screen">
            <a:alphaModFix/>
            <a:extLst>
              <a:ext uri="{28A0092B-C50C-407E-A947-70E740481C1C}">
                <a14:useLocalDpi xmlns:a14="http://schemas.microsoft.com/office/drawing/2010/main"/>
              </a:ext>
            </a:extLst>
          </a:blip>
          <a:srcRect/>
          <a:stretch/>
        </p:blipFill>
        <p:spPr>
          <a:xfrm>
            <a:off x="4847971" y="346544"/>
            <a:ext cx="1383157" cy="159390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748">
          <p15:clr>
            <a:srgbClr val="FBAE40"/>
          </p15:clr>
        </p15:guide>
        <p15:guide id="2" pos="7242">
          <p15:clr>
            <a:srgbClr val="FBAE40"/>
          </p15:clr>
        </p15:guide>
        <p15:guide id="3" orient="horz" pos="391">
          <p15:clr>
            <a:srgbClr val="FBAE40"/>
          </p15:clr>
        </p15:guide>
        <p15:guide id="4" pos="41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自訂版面配置">
  <p:cSld name="自訂版面配置">
    <p:spTree>
      <p:nvGrpSpPr>
        <p:cNvPr id="1" name="Shape 23"/>
        <p:cNvGrpSpPr/>
        <p:nvPr/>
      </p:nvGrpSpPr>
      <p:grpSpPr>
        <a:xfrm>
          <a:off x="0" y="0"/>
          <a:ext cx="0" cy="0"/>
          <a:chOff x="0" y="0"/>
          <a:chExt cx="0" cy="0"/>
        </a:xfrm>
      </p:grpSpPr>
      <p:sp>
        <p:nvSpPr>
          <p:cNvPr id="24" name="Google Shape;24;p95"/>
          <p:cNvSpPr/>
          <p:nvPr/>
        </p:nvSpPr>
        <p:spPr>
          <a:xfrm>
            <a:off x="0" y="0"/>
            <a:ext cx="12192000" cy="6858000"/>
          </a:xfrm>
          <a:prstGeom prst="roundRect">
            <a:avLst>
              <a:gd name="adj" fmla="val 0"/>
            </a:avLst>
          </a:prstGeom>
          <a:solidFill>
            <a:srgbClr val="EF81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白背景">
  <p:cSld name="白背景">
    <p:spTree>
      <p:nvGrpSpPr>
        <p:cNvPr id="1" name="Shape 25"/>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1_自訂版面配置">
  <p:cSld name="1_自訂版面配置">
    <p:spTree>
      <p:nvGrpSpPr>
        <p:cNvPr id="1" name="Shape 26"/>
        <p:cNvGrpSpPr/>
        <p:nvPr/>
      </p:nvGrpSpPr>
      <p:grpSpPr>
        <a:xfrm>
          <a:off x="0" y="0"/>
          <a:ext cx="0" cy="0"/>
          <a:chOff x="0" y="0"/>
          <a:chExt cx="0" cy="0"/>
        </a:xfrm>
      </p:grpSpPr>
      <p:sp>
        <p:nvSpPr>
          <p:cNvPr id="27" name="Google Shape;27;p97"/>
          <p:cNvSpPr/>
          <p:nvPr/>
        </p:nvSpPr>
        <p:spPr>
          <a:xfrm>
            <a:off x="0" y="0"/>
            <a:ext cx="12192000" cy="6858000"/>
          </a:xfrm>
          <a:prstGeom prst="roundRect">
            <a:avLst>
              <a:gd name="adj" fmla="val 0"/>
            </a:avLst>
          </a:prstGeom>
          <a:solidFill>
            <a:srgbClr val="EF8164">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1_白背景">
  <p:cSld name="1_白背景">
    <p:spTree>
      <p:nvGrpSpPr>
        <p:cNvPr id="1" name="Shape 28"/>
        <p:cNvGrpSpPr/>
        <p:nvPr/>
      </p:nvGrpSpPr>
      <p:grpSpPr>
        <a:xfrm>
          <a:off x="0" y="0"/>
          <a:ext cx="0" cy="0"/>
          <a:chOff x="0" y="0"/>
          <a:chExt cx="0" cy="0"/>
        </a:xfrm>
      </p:grpSpPr>
      <p:sp>
        <p:nvSpPr>
          <p:cNvPr id="29" name="Google Shape;29;p98"/>
          <p:cNvSpPr/>
          <p:nvPr/>
        </p:nvSpPr>
        <p:spPr>
          <a:xfrm>
            <a:off x="0" y="0"/>
            <a:ext cx="12192000" cy="6858000"/>
          </a:xfrm>
          <a:prstGeom prst="roundRect">
            <a:avLst>
              <a:gd name="adj" fmla="val 0"/>
            </a:avLst>
          </a:prstGeom>
          <a:gradFill>
            <a:gsLst>
              <a:gs pos="0">
                <a:srgbClr val="EFF7FC"/>
              </a:gs>
              <a:gs pos="100000">
                <a:srgbClr val="EF7E60"/>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cs typeface="Arial"/>
              <a:sym typeface="Aria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93" descr="一張含有 服裝, 人員, 傢俱, 人的臉孔 的圖片&#10;&#10;自動產生的描述"/>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15007" y="0"/>
            <a:ext cx="6154058" cy="5341257"/>
          </a:xfrm>
          <a:custGeom>
            <a:avLst/>
            <a:gdLst/>
            <a:ahLst/>
            <a:cxnLst/>
            <a:rect l="l" t="t" r="r" b="b"/>
            <a:pathLst>
              <a:path w="6154058" h="5341257" extrusionOk="0">
                <a:moveTo>
                  <a:pt x="998551" y="0"/>
                </a:moveTo>
                <a:lnTo>
                  <a:pt x="5155508" y="0"/>
                </a:lnTo>
                <a:lnTo>
                  <a:pt x="5252817" y="88441"/>
                </a:lnTo>
                <a:cubicBezTo>
                  <a:pt x="5809650" y="645274"/>
                  <a:pt x="6154058" y="1414531"/>
                  <a:pt x="6154058" y="2264229"/>
                </a:cubicBezTo>
                <a:cubicBezTo>
                  <a:pt x="6154058" y="3910519"/>
                  <a:pt x="4861182" y="5254842"/>
                  <a:pt x="3235373" y="5337254"/>
                </a:cubicBezTo>
                <a:lnTo>
                  <a:pt x="3077069" y="5341257"/>
                </a:lnTo>
                <a:lnTo>
                  <a:pt x="3076989" y="5341257"/>
                </a:lnTo>
                <a:lnTo>
                  <a:pt x="2918686" y="5337254"/>
                </a:lnTo>
                <a:cubicBezTo>
                  <a:pt x="1292876" y="5254842"/>
                  <a:pt x="0" y="3910519"/>
                  <a:pt x="0" y="2264229"/>
                </a:cubicBezTo>
                <a:cubicBezTo>
                  <a:pt x="0" y="1414531"/>
                  <a:pt x="344408" y="645274"/>
                  <a:pt x="901241" y="88441"/>
                </a:cubicBezTo>
                <a:close/>
              </a:path>
            </a:pathLst>
          </a:custGeom>
          <a:noFill/>
          <a:ln>
            <a:noFill/>
          </a:ln>
        </p:spPr>
      </p:pic>
      <p:sp>
        <p:nvSpPr>
          <p:cNvPr id="11" name="Google Shape;11;p93"/>
          <p:cNvSpPr/>
          <p:nvPr/>
        </p:nvSpPr>
        <p:spPr>
          <a:xfrm>
            <a:off x="615007" y="-812800"/>
            <a:ext cx="6154057" cy="6154057"/>
          </a:xfrm>
          <a:prstGeom prst="ellipse">
            <a:avLst/>
          </a:prstGeom>
          <a:solidFill>
            <a:srgbClr val="EF7E60">
              <a:alpha val="5568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dobe 繁黑體 Std B" panose="020B0700000000000000" pitchFamily="34" charset="-120"/>
              <a:ea typeface="Adobe 繁黑體 Std B" panose="020B0700000000000000" pitchFamily="34" charset="-120"/>
              <a:cs typeface="Arial"/>
              <a:sym typeface="Arial"/>
            </a:endParaRPr>
          </a:p>
        </p:txBody>
      </p:sp>
      <p:sp>
        <p:nvSpPr>
          <p:cNvPr id="12" name="Google Shape;12;p93"/>
          <p:cNvSpPr/>
          <p:nvPr/>
        </p:nvSpPr>
        <p:spPr>
          <a:xfrm>
            <a:off x="6769064" y="-282956"/>
            <a:ext cx="1561193" cy="1561193"/>
          </a:xfrm>
          <a:prstGeom prst="ellipse">
            <a:avLst/>
          </a:prstGeom>
          <a:solidFill>
            <a:srgbClr val="EF7E60">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dobe 繁黑體 Std B" panose="020B0700000000000000" pitchFamily="34" charset="-120"/>
              <a:ea typeface="Adobe 繁黑體 Std B" panose="020B0700000000000000" pitchFamily="34" charset="-120"/>
              <a:cs typeface="Arial"/>
              <a:sym typeface="Arial"/>
            </a:endParaRPr>
          </a:p>
        </p:txBody>
      </p:sp>
      <p:sp>
        <p:nvSpPr>
          <p:cNvPr id="13" name="Google Shape;13;p93"/>
          <p:cNvSpPr/>
          <p:nvPr/>
        </p:nvSpPr>
        <p:spPr>
          <a:xfrm>
            <a:off x="-946186" y="3768235"/>
            <a:ext cx="3711956" cy="3711956"/>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dobe 繁黑體 Std B" panose="020B0700000000000000" pitchFamily="34" charset="-120"/>
              <a:ea typeface="Adobe 繁黑體 Std B" panose="020B0700000000000000" pitchFamily="34" charset="-120"/>
              <a:cs typeface="Arial"/>
              <a:sym typeface="Arial"/>
            </a:endParaRPr>
          </a:p>
        </p:txBody>
      </p:sp>
      <p:sp>
        <p:nvSpPr>
          <p:cNvPr id="14" name="Google Shape;14;p93"/>
          <p:cNvSpPr txBox="1">
            <a:spLocks noGrp="1"/>
          </p:cNvSpPr>
          <p:nvPr>
            <p:ph type="sldNum" idx="12"/>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dobe 繁黑體 Std B" panose="020B0700000000000000" pitchFamily="34" charset="-120"/>
                <a:ea typeface="Adobe 繁黑體 Std B" panose="020B0700000000000000" pitchFamily="34" charset="-120"/>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fld id="{00000000-1234-1234-1234-123412341234}" type="slidenum">
              <a:rPr lang="en-US" altLang="zh-TW" smtClean="0"/>
              <a:pPr/>
              <a:t>‹#›</a:t>
            </a:fld>
            <a:endParaRPr lang="zh-TW" altLang="en-US"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748">
          <p15:clr>
            <a:srgbClr val="F26B43"/>
          </p15:clr>
        </p15:guide>
        <p15:guide id="2" pos="3840">
          <p15:clr>
            <a:srgbClr val="F26B43"/>
          </p15:clr>
        </p15:guide>
        <p15:guide id="3" pos="7265">
          <p15:clr>
            <a:srgbClr val="F26B43"/>
          </p15:clr>
        </p15:guide>
        <p15:guide id="4" pos="415">
          <p15:clr>
            <a:srgbClr val="F26B43"/>
          </p15:clr>
        </p15:guide>
        <p15:guide id="5" orient="horz" pos="39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5.png"/><Relationship Id="rId7"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0.png"/><Relationship Id="rId5" Type="http://schemas.openxmlformats.org/officeDocument/2006/relationships/image" Target="../media/image27.jpe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61.jpg"/><Relationship Id="rId7"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4.jpg"/><Relationship Id="rId5" Type="http://schemas.openxmlformats.org/officeDocument/2006/relationships/image" Target="../media/image63.jpeg"/><Relationship Id="rId10" Type="http://schemas.openxmlformats.org/officeDocument/2006/relationships/image" Target="../media/image65.jpeg"/><Relationship Id="rId4" Type="http://schemas.openxmlformats.org/officeDocument/2006/relationships/image" Target="../media/image62.jpg"/><Relationship Id="rId9" Type="http://schemas.openxmlformats.org/officeDocument/2006/relationships/image" Target="../media/image59.png"/></Relationships>
</file>

<file path=ppt/slides/_rels/slide25.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66.jpeg"/><Relationship Id="rId7" Type="http://schemas.openxmlformats.org/officeDocument/2006/relationships/image" Target="../media/image61.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0.jpeg"/><Relationship Id="rId5" Type="http://schemas.openxmlformats.org/officeDocument/2006/relationships/image" Target="../media/image68.png"/><Relationship Id="rId10" Type="http://schemas.openxmlformats.org/officeDocument/2006/relationships/image" Target="../media/image64.jpg"/><Relationship Id="rId4" Type="http://schemas.openxmlformats.org/officeDocument/2006/relationships/image" Target="../media/image67.jpeg"/><Relationship Id="rId9" Type="http://schemas.openxmlformats.org/officeDocument/2006/relationships/image" Target="../media/image63.jpeg"/></Relationships>
</file>

<file path=ppt/slides/_rels/slide2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72.jpeg"/></Relationships>
</file>

<file path=ppt/slides/_rels/slide2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g"/></Relationships>
</file>

<file path=ppt/slides/_rels/slide3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3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3.emf"/></Relationships>
</file>

<file path=ppt/slides/_rels/slide3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3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9.jpeg"/></Relationships>
</file>

<file path=ppt/slides/_rels/slide35.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png"/></Relationships>
</file>

<file path=ppt/slides/_rels/slide36.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png"/></Relationships>
</file>

<file path=ppt/slides/_rels/slide37.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2.png"/><Relationship Id="rId7" Type="http://schemas.openxmlformats.org/officeDocument/2006/relationships/image" Target="../media/image106.jpe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38.xml.rels><?xml version="1.0" encoding="UTF-8" standalone="yes"?>
<Relationships xmlns="http://schemas.openxmlformats.org/package/2006/relationships"><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39.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4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17.jpeg"/><Relationship Id="rId4" Type="http://schemas.openxmlformats.org/officeDocument/2006/relationships/image" Target="../media/image116.png"/></Relationships>
</file>

<file path=ppt/slides/_rels/slide4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19.jpeg"/><Relationship Id="rId4" Type="http://schemas.openxmlformats.org/officeDocument/2006/relationships/image" Target="../media/image118.jpeg"/></Relationships>
</file>

<file path=ppt/slides/_rels/slide43.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20.jpg"/><Relationship Id="rId7" Type="http://schemas.openxmlformats.org/officeDocument/2006/relationships/image" Target="../media/image124.jp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23.jpeg"/><Relationship Id="rId5" Type="http://schemas.openxmlformats.org/officeDocument/2006/relationships/image" Target="../media/image122.png"/><Relationship Id="rId4" Type="http://schemas.openxmlformats.org/officeDocument/2006/relationships/image" Target="../media/image121.jpeg"/><Relationship Id="rId9" Type="http://schemas.openxmlformats.org/officeDocument/2006/relationships/image" Target="../media/image126.jpeg"/></Relationships>
</file>

<file path=ppt/slides/_rels/slide44.xml.rels><?xml version="1.0" encoding="UTF-8" standalone="yes"?>
<Relationships xmlns="http://schemas.openxmlformats.org/package/2006/relationships"><Relationship Id="rId3" Type="http://schemas.openxmlformats.org/officeDocument/2006/relationships/image" Target="../media/image124.jpg"/><Relationship Id="rId7" Type="http://schemas.openxmlformats.org/officeDocument/2006/relationships/image" Target="../media/image128.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27.jpg"/><Relationship Id="rId5" Type="http://schemas.openxmlformats.org/officeDocument/2006/relationships/image" Target="../media/image125.jpeg"/><Relationship Id="rId4" Type="http://schemas.openxmlformats.org/officeDocument/2006/relationships/image" Target="../media/image126.jpeg"/></Relationships>
</file>

<file path=ppt/slides/_rels/slide45.xml.rels><?xml version="1.0" encoding="UTF-8" standalone="yes"?>
<Relationships xmlns="http://schemas.openxmlformats.org/package/2006/relationships"><Relationship Id="rId3" Type="http://schemas.openxmlformats.org/officeDocument/2006/relationships/image" Target="../media/image127.jpg"/><Relationship Id="rId7" Type="http://schemas.openxmlformats.org/officeDocument/2006/relationships/image" Target="../media/image126.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25.jpeg"/><Relationship Id="rId5" Type="http://schemas.openxmlformats.org/officeDocument/2006/relationships/image" Target="../media/image124.jpg"/><Relationship Id="rId4" Type="http://schemas.openxmlformats.org/officeDocument/2006/relationships/image" Target="../media/image128.jpeg"/></Relationships>
</file>

<file path=ppt/slides/_rels/slide4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132.jpeg"/><Relationship Id="rId5" Type="http://schemas.openxmlformats.org/officeDocument/2006/relationships/image" Target="../media/image131.png"/><Relationship Id="rId4" Type="http://schemas.openxmlformats.org/officeDocument/2006/relationships/image" Target="../media/image130.jpeg"/></Relationships>
</file>

<file path=ppt/slides/_rels/slide4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0.jpeg"/></Relationships>
</file>

<file path=ppt/slides/_rels/slide4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142.jpe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png"/></Relationships>
</file>

<file path=ppt/slides/_rels/slide51.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image" Target="../media/image143.jpeg"/><Relationship Id="rId7" Type="http://schemas.openxmlformats.org/officeDocument/2006/relationships/image" Target="../media/image146.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45.jpeg"/><Relationship Id="rId5" Type="http://schemas.openxmlformats.org/officeDocument/2006/relationships/image" Target="../media/image144.png"/><Relationship Id="rId10" Type="http://schemas.openxmlformats.org/officeDocument/2006/relationships/image" Target="../media/image149.jpeg"/><Relationship Id="rId4" Type="http://schemas.openxmlformats.org/officeDocument/2006/relationships/image" Target="../media/image141.jpeg"/><Relationship Id="rId9" Type="http://schemas.openxmlformats.org/officeDocument/2006/relationships/image" Target="../media/image148.jpeg"/></Relationships>
</file>

<file path=ppt/slides/_rels/slide5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52.jpeg"/><Relationship Id="rId4" Type="http://schemas.openxmlformats.org/officeDocument/2006/relationships/image" Target="../media/image151.jpeg"/></Relationships>
</file>

<file path=ppt/slides/_rels/slide5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53.jpeg"/></Relationships>
</file>

<file path=ppt/slides/_rels/slide55.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4.jpeg"/><Relationship Id="rId7" Type="http://schemas.openxmlformats.org/officeDocument/2006/relationships/image" Target="../media/image158.jpe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57.png"/><Relationship Id="rId5" Type="http://schemas.openxmlformats.org/officeDocument/2006/relationships/image" Target="../media/image156.jpg"/><Relationship Id="rId4" Type="http://schemas.openxmlformats.org/officeDocument/2006/relationships/image" Target="../media/image155.jpeg"/><Relationship Id="rId9" Type="http://schemas.openxmlformats.org/officeDocument/2006/relationships/image" Target="../media/image160.emf"/></Relationships>
</file>

<file path=ppt/slides/_rels/slide56.xml.rels><?xml version="1.0" encoding="UTF-8" standalone="yes"?>
<Relationships xmlns="http://schemas.openxmlformats.org/package/2006/relationships"><Relationship Id="rId8" Type="http://schemas.openxmlformats.org/officeDocument/2006/relationships/image" Target="../media/image156.jpg"/><Relationship Id="rId3" Type="http://schemas.openxmlformats.org/officeDocument/2006/relationships/image" Target="../media/image161.png"/><Relationship Id="rId7" Type="http://schemas.openxmlformats.org/officeDocument/2006/relationships/image" Target="../media/image164.jpe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63.jpeg"/><Relationship Id="rId11" Type="http://schemas.openxmlformats.org/officeDocument/2006/relationships/image" Target="../media/image167.jpeg"/><Relationship Id="rId5" Type="http://schemas.openxmlformats.org/officeDocument/2006/relationships/image" Target="../media/image159.png"/><Relationship Id="rId10" Type="http://schemas.openxmlformats.org/officeDocument/2006/relationships/image" Target="../media/image166.jpeg"/><Relationship Id="rId4" Type="http://schemas.openxmlformats.org/officeDocument/2006/relationships/image" Target="../media/image162.jpg"/><Relationship Id="rId9" Type="http://schemas.openxmlformats.org/officeDocument/2006/relationships/image" Target="../media/image165.jpeg"/></Relationships>
</file>

<file path=ppt/slides/_rels/slide57.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170.jpeg"/><Relationship Id="rId4" Type="http://schemas.openxmlformats.org/officeDocument/2006/relationships/image" Target="../media/image169.jpeg"/></Relationships>
</file>

<file path=ppt/slides/_rels/slide58.xml.rels><?xml version="1.0" encoding="UTF-8" standalone="yes"?>
<Relationships xmlns="http://schemas.openxmlformats.org/package/2006/relationships"><Relationship Id="rId8" Type="http://schemas.openxmlformats.org/officeDocument/2006/relationships/image" Target="../media/image176.jpeg"/><Relationship Id="rId3" Type="http://schemas.openxmlformats.org/officeDocument/2006/relationships/image" Target="../media/image171.png"/><Relationship Id="rId7" Type="http://schemas.openxmlformats.org/officeDocument/2006/relationships/image" Target="../media/image175.jpe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74.jpeg"/><Relationship Id="rId11" Type="http://schemas.openxmlformats.org/officeDocument/2006/relationships/image" Target="../media/image179.png"/><Relationship Id="rId5" Type="http://schemas.openxmlformats.org/officeDocument/2006/relationships/image" Target="../media/image173.jpeg"/><Relationship Id="rId10" Type="http://schemas.openxmlformats.org/officeDocument/2006/relationships/image" Target="../media/image178.png"/><Relationship Id="rId4" Type="http://schemas.openxmlformats.org/officeDocument/2006/relationships/image" Target="../media/image172.jpeg"/><Relationship Id="rId9" Type="http://schemas.openxmlformats.org/officeDocument/2006/relationships/image" Target="../media/image177.png"/></Relationships>
</file>

<file path=ppt/slides/_rels/slide59.xml.rels><?xml version="1.0" encoding="UTF-8" standalone="yes"?>
<Relationships xmlns="http://schemas.openxmlformats.org/package/2006/relationships"><Relationship Id="rId8" Type="http://schemas.openxmlformats.org/officeDocument/2006/relationships/image" Target="../media/image185.jpeg"/><Relationship Id="rId3" Type="http://schemas.openxmlformats.org/officeDocument/2006/relationships/image" Target="../media/image180.jpg"/><Relationship Id="rId7" Type="http://schemas.openxmlformats.org/officeDocument/2006/relationships/image" Target="../media/image184.jpe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png"/><Relationship Id="rId9" Type="http://schemas.openxmlformats.org/officeDocument/2006/relationships/image" Target="../media/image186.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4.jpe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8" Type="http://schemas.openxmlformats.org/officeDocument/2006/relationships/image" Target="../media/image192.jpeg"/><Relationship Id="rId3" Type="http://schemas.openxmlformats.org/officeDocument/2006/relationships/image" Target="../media/image187.jpg"/><Relationship Id="rId7" Type="http://schemas.openxmlformats.org/officeDocument/2006/relationships/image" Target="../media/image191.jpe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90.jpeg"/><Relationship Id="rId5" Type="http://schemas.openxmlformats.org/officeDocument/2006/relationships/image" Target="../media/image189.jpeg"/><Relationship Id="rId10" Type="http://schemas.openxmlformats.org/officeDocument/2006/relationships/image" Target="../media/image194.png"/><Relationship Id="rId4" Type="http://schemas.openxmlformats.org/officeDocument/2006/relationships/image" Target="../media/image188.jpg"/><Relationship Id="rId9" Type="http://schemas.openxmlformats.org/officeDocument/2006/relationships/image" Target="../media/image193.jpeg"/></Relationships>
</file>

<file path=ppt/slides/_rels/slide61.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95.png"/><Relationship Id="rId7" Type="http://schemas.openxmlformats.org/officeDocument/2006/relationships/image" Target="../media/image199.jpe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98.png"/><Relationship Id="rId5" Type="http://schemas.openxmlformats.org/officeDocument/2006/relationships/image" Target="../media/image197.jpeg"/><Relationship Id="rId4" Type="http://schemas.openxmlformats.org/officeDocument/2006/relationships/image" Target="../media/image196.jpeg"/></Relationships>
</file>

<file path=ppt/slides/_rels/slide62.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203.png"/><Relationship Id="rId5" Type="http://schemas.openxmlformats.org/officeDocument/2006/relationships/image" Target="../media/image200.png"/><Relationship Id="rId4" Type="http://schemas.openxmlformats.org/officeDocument/2006/relationships/image" Target="../media/image202.jpeg"/></Relationships>
</file>

<file path=ppt/slides/_rels/slide63.xml.rels><?xml version="1.0" encoding="UTF-8" standalone="yes"?>
<Relationships xmlns="http://schemas.openxmlformats.org/package/2006/relationships"><Relationship Id="rId8" Type="http://schemas.openxmlformats.org/officeDocument/2006/relationships/image" Target="../media/image208.jpeg"/><Relationship Id="rId3" Type="http://schemas.openxmlformats.org/officeDocument/2006/relationships/image" Target="../media/image143.jpeg"/><Relationship Id="rId7" Type="http://schemas.openxmlformats.org/officeDocument/2006/relationships/image" Target="../media/image207.jpe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206.jpeg"/><Relationship Id="rId5" Type="http://schemas.openxmlformats.org/officeDocument/2006/relationships/image" Target="../media/image205.jpeg"/><Relationship Id="rId4" Type="http://schemas.openxmlformats.org/officeDocument/2006/relationships/image" Target="../media/image204.jpg"/></Relationships>
</file>

<file path=ppt/slides/_rels/slide64.xml.rels><?xml version="1.0" encoding="UTF-8" standalone="yes"?>
<Relationships xmlns="http://schemas.openxmlformats.org/package/2006/relationships"><Relationship Id="rId3" Type="http://schemas.openxmlformats.org/officeDocument/2006/relationships/image" Target="../media/image209.png"/><Relationship Id="rId7" Type="http://schemas.openxmlformats.org/officeDocument/2006/relationships/image" Target="../media/image213.jpe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212.jpeg"/><Relationship Id="rId5" Type="http://schemas.openxmlformats.org/officeDocument/2006/relationships/image" Target="../media/image211.wmf"/><Relationship Id="rId4" Type="http://schemas.openxmlformats.org/officeDocument/2006/relationships/image" Target="../media/image210.png"/></Relationships>
</file>

<file path=ppt/slides/_rels/slide65.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204.jpg"/><Relationship Id="rId7" Type="http://schemas.openxmlformats.org/officeDocument/2006/relationships/image" Target="../media/image209.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216.png"/><Relationship Id="rId5" Type="http://schemas.openxmlformats.org/officeDocument/2006/relationships/image" Target="../media/image215.jpeg"/><Relationship Id="rId4" Type="http://schemas.openxmlformats.org/officeDocument/2006/relationships/image" Target="../media/image214.jpeg"/></Relationships>
</file>

<file path=ppt/slides/_rels/slide66.xml.rels><?xml version="1.0" encoding="UTF-8" standalone="yes"?>
<Relationships xmlns="http://schemas.openxmlformats.org/package/2006/relationships"><Relationship Id="rId3" Type="http://schemas.openxmlformats.org/officeDocument/2006/relationships/image" Target="../media/image217.png"/><Relationship Id="rId7" Type="http://schemas.openxmlformats.org/officeDocument/2006/relationships/image" Target="../media/image221.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220.jpeg"/><Relationship Id="rId5" Type="http://schemas.openxmlformats.org/officeDocument/2006/relationships/image" Target="../media/image219.jpeg"/><Relationship Id="rId4" Type="http://schemas.openxmlformats.org/officeDocument/2006/relationships/image" Target="../media/image218.png"/></Relationships>
</file>

<file path=ppt/slides/_rels/slide67.xml.rels><?xml version="1.0" encoding="UTF-8" standalone="yes"?>
<Relationships xmlns="http://schemas.openxmlformats.org/package/2006/relationships"><Relationship Id="rId8" Type="http://schemas.openxmlformats.org/officeDocument/2006/relationships/image" Target="../media/image227.png"/><Relationship Id="rId3" Type="http://schemas.openxmlformats.org/officeDocument/2006/relationships/image" Target="../media/image222.jpg"/><Relationship Id="rId7" Type="http://schemas.openxmlformats.org/officeDocument/2006/relationships/image" Target="../media/image226.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225.png"/><Relationship Id="rId5" Type="http://schemas.openxmlformats.org/officeDocument/2006/relationships/image" Target="../media/image224.png"/><Relationship Id="rId4" Type="http://schemas.openxmlformats.org/officeDocument/2006/relationships/image" Target="../media/image223.jpg"/></Relationships>
</file>

<file path=ppt/slides/_rels/slide68.xml.rels><?xml version="1.0" encoding="UTF-8" standalone="yes"?>
<Relationships xmlns="http://schemas.openxmlformats.org/package/2006/relationships"><Relationship Id="rId8" Type="http://schemas.openxmlformats.org/officeDocument/2006/relationships/image" Target="../media/image222.jpg"/><Relationship Id="rId13" Type="http://schemas.openxmlformats.org/officeDocument/2006/relationships/image" Target="../media/image234.png"/><Relationship Id="rId3" Type="http://schemas.openxmlformats.org/officeDocument/2006/relationships/image" Target="../media/image228.jpeg"/><Relationship Id="rId7" Type="http://schemas.openxmlformats.org/officeDocument/2006/relationships/image" Target="../media/image231.jpeg"/><Relationship Id="rId12" Type="http://schemas.openxmlformats.org/officeDocument/2006/relationships/image" Target="../media/image233.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227.png"/><Relationship Id="rId11" Type="http://schemas.openxmlformats.org/officeDocument/2006/relationships/image" Target="../media/image232.jpg"/><Relationship Id="rId5" Type="http://schemas.openxmlformats.org/officeDocument/2006/relationships/image" Target="../media/image230.jpeg"/><Relationship Id="rId10" Type="http://schemas.openxmlformats.org/officeDocument/2006/relationships/image" Target="../media/image224.png"/><Relationship Id="rId4" Type="http://schemas.openxmlformats.org/officeDocument/2006/relationships/image" Target="../media/image229.png"/><Relationship Id="rId9" Type="http://schemas.openxmlformats.org/officeDocument/2006/relationships/image" Target="../media/image223.jpg"/></Relationships>
</file>

<file path=ppt/slides/_rels/slide69.xml.rels><?xml version="1.0" encoding="UTF-8" standalone="yes"?>
<Relationships xmlns="http://schemas.openxmlformats.org/package/2006/relationships"><Relationship Id="rId8" Type="http://schemas.openxmlformats.org/officeDocument/2006/relationships/image" Target="../media/image237.jpeg"/><Relationship Id="rId13" Type="http://schemas.openxmlformats.org/officeDocument/2006/relationships/image" Target="../media/image242.jpeg"/><Relationship Id="rId3" Type="http://schemas.openxmlformats.org/officeDocument/2006/relationships/image" Target="../media/image232.jpg"/><Relationship Id="rId7" Type="http://schemas.openxmlformats.org/officeDocument/2006/relationships/image" Target="../media/image236.jpeg"/><Relationship Id="rId12" Type="http://schemas.openxmlformats.org/officeDocument/2006/relationships/image" Target="../media/image241.jpe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235.jpeg"/><Relationship Id="rId11" Type="http://schemas.openxmlformats.org/officeDocument/2006/relationships/image" Target="../media/image240.jpeg"/><Relationship Id="rId5" Type="http://schemas.openxmlformats.org/officeDocument/2006/relationships/image" Target="../media/image234.png"/><Relationship Id="rId10" Type="http://schemas.openxmlformats.org/officeDocument/2006/relationships/image" Target="../media/image239.jpeg"/><Relationship Id="rId4" Type="http://schemas.openxmlformats.org/officeDocument/2006/relationships/image" Target="../media/image233.png"/><Relationship Id="rId9" Type="http://schemas.openxmlformats.org/officeDocument/2006/relationships/image" Target="../media/image238.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243.jpeg"/><Relationship Id="rId7" Type="http://schemas.openxmlformats.org/officeDocument/2006/relationships/image" Target="../media/image247.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246.jpg"/><Relationship Id="rId5" Type="http://schemas.openxmlformats.org/officeDocument/2006/relationships/image" Target="../media/image245.jpg"/><Relationship Id="rId4" Type="http://schemas.openxmlformats.org/officeDocument/2006/relationships/image" Target="../media/image244.jpg"/></Relationships>
</file>

<file path=ppt/slides/_rels/slide71.xml.rels><?xml version="1.0" encoding="UTF-8" standalone="yes"?>
<Relationships xmlns="http://schemas.openxmlformats.org/package/2006/relationships"><Relationship Id="rId3" Type="http://schemas.openxmlformats.org/officeDocument/2006/relationships/image" Target="../media/image246.jpg"/><Relationship Id="rId7" Type="http://schemas.openxmlformats.org/officeDocument/2006/relationships/image" Target="../media/image250.jpe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249.jpeg"/><Relationship Id="rId5" Type="http://schemas.openxmlformats.org/officeDocument/2006/relationships/image" Target="../media/image248.jpeg"/><Relationship Id="rId4" Type="http://schemas.openxmlformats.org/officeDocument/2006/relationships/image" Target="../media/image247.png"/></Relationships>
</file>

<file path=ppt/slides/_rels/slide72.xml.rels><?xml version="1.0" encoding="UTF-8" standalone="yes"?>
<Relationships xmlns="http://schemas.openxmlformats.org/package/2006/relationships"><Relationship Id="rId8" Type="http://schemas.openxmlformats.org/officeDocument/2006/relationships/image" Target="../media/image256.png"/><Relationship Id="rId3" Type="http://schemas.openxmlformats.org/officeDocument/2006/relationships/image" Target="../media/image251.jpeg"/><Relationship Id="rId7" Type="http://schemas.openxmlformats.org/officeDocument/2006/relationships/image" Target="../media/image255.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254.jpeg"/><Relationship Id="rId5" Type="http://schemas.openxmlformats.org/officeDocument/2006/relationships/image" Target="../media/image253.jpeg"/><Relationship Id="rId4" Type="http://schemas.openxmlformats.org/officeDocument/2006/relationships/image" Target="../media/image252.jpeg"/><Relationship Id="rId9" Type="http://schemas.openxmlformats.org/officeDocument/2006/relationships/image" Target="../media/image257.png"/></Relationships>
</file>

<file path=ppt/slides/_rels/slide73.xml.rels><?xml version="1.0" encoding="UTF-8" standalone="yes"?>
<Relationships xmlns="http://schemas.openxmlformats.org/package/2006/relationships"><Relationship Id="rId3" Type="http://schemas.openxmlformats.org/officeDocument/2006/relationships/image" Target="../media/image258.png"/><Relationship Id="rId7" Type="http://schemas.openxmlformats.org/officeDocument/2006/relationships/image" Target="../media/image262.jpe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261.jpeg"/><Relationship Id="rId5" Type="http://schemas.openxmlformats.org/officeDocument/2006/relationships/image" Target="../media/image260.jpeg"/><Relationship Id="rId4" Type="http://schemas.openxmlformats.org/officeDocument/2006/relationships/image" Target="../media/image259.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143.jpeg"/><Relationship Id="rId7" Type="http://schemas.openxmlformats.org/officeDocument/2006/relationships/image" Target="../media/image266.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265.png"/><Relationship Id="rId5" Type="http://schemas.openxmlformats.org/officeDocument/2006/relationships/image" Target="../media/image264.jpeg"/><Relationship Id="rId4" Type="http://schemas.openxmlformats.org/officeDocument/2006/relationships/image" Target="../media/image263.jpeg"/></Relationships>
</file>

<file path=ppt/slides/_rels/slide76.xml.rels><?xml version="1.0" encoding="UTF-8" standalone="yes"?>
<Relationships xmlns="http://schemas.openxmlformats.org/package/2006/relationships"><Relationship Id="rId8" Type="http://schemas.openxmlformats.org/officeDocument/2006/relationships/image" Target="../media/image265.png"/><Relationship Id="rId3" Type="http://schemas.openxmlformats.org/officeDocument/2006/relationships/image" Target="../media/image267.png"/><Relationship Id="rId7" Type="http://schemas.openxmlformats.org/officeDocument/2006/relationships/image" Target="../media/image271.jpeg"/><Relationship Id="rId12" Type="http://schemas.openxmlformats.org/officeDocument/2006/relationships/image" Target="../media/image275.jp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270.jpeg"/><Relationship Id="rId11" Type="http://schemas.openxmlformats.org/officeDocument/2006/relationships/image" Target="../media/image274.jpeg"/><Relationship Id="rId5" Type="http://schemas.openxmlformats.org/officeDocument/2006/relationships/image" Target="../media/image269.png"/><Relationship Id="rId10" Type="http://schemas.openxmlformats.org/officeDocument/2006/relationships/image" Target="../media/image273.jpg"/><Relationship Id="rId4" Type="http://schemas.openxmlformats.org/officeDocument/2006/relationships/image" Target="../media/image268.png"/><Relationship Id="rId9" Type="http://schemas.openxmlformats.org/officeDocument/2006/relationships/image" Target="../media/image272.png"/></Relationships>
</file>

<file path=ppt/slides/_rels/slide77.xml.rels><?xml version="1.0" encoding="UTF-8" standalone="yes"?>
<Relationships xmlns="http://schemas.openxmlformats.org/package/2006/relationships"><Relationship Id="rId8" Type="http://schemas.openxmlformats.org/officeDocument/2006/relationships/image" Target="../media/image269.png"/><Relationship Id="rId3" Type="http://schemas.openxmlformats.org/officeDocument/2006/relationships/image" Target="../media/image273.jpg"/><Relationship Id="rId7" Type="http://schemas.openxmlformats.org/officeDocument/2006/relationships/image" Target="../media/image268.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267.png"/><Relationship Id="rId5" Type="http://schemas.openxmlformats.org/officeDocument/2006/relationships/image" Target="../media/image275.jpg"/><Relationship Id="rId4" Type="http://schemas.openxmlformats.org/officeDocument/2006/relationships/image" Target="../media/image276.jpg"/><Relationship Id="rId9" Type="http://schemas.openxmlformats.org/officeDocument/2006/relationships/image" Target="../media/image277.jpeg"/></Relationships>
</file>

<file path=ppt/slides/_rels/slide78.xml.rels><?xml version="1.0" encoding="UTF-8" standalone="yes"?>
<Relationships xmlns="http://schemas.openxmlformats.org/package/2006/relationships"><Relationship Id="rId3" Type="http://schemas.openxmlformats.org/officeDocument/2006/relationships/image" Target="../media/image278.jp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281.jpeg"/><Relationship Id="rId5" Type="http://schemas.openxmlformats.org/officeDocument/2006/relationships/image" Target="../media/image280.jpeg"/><Relationship Id="rId4" Type="http://schemas.openxmlformats.org/officeDocument/2006/relationships/image" Target="../media/image279.jpeg"/></Relationships>
</file>

<file path=ppt/slides/_rels/slide79.xml.rels><?xml version="1.0" encoding="UTF-8" standalone="yes"?>
<Relationships xmlns="http://schemas.openxmlformats.org/package/2006/relationships"><Relationship Id="rId3" Type="http://schemas.openxmlformats.org/officeDocument/2006/relationships/image" Target="../media/image282.jp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284.png"/><Relationship Id="rId4" Type="http://schemas.openxmlformats.org/officeDocument/2006/relationships/image" Target="../media/image283.jp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80.xml.rels><?xml version="1.0" encoding="UTF-8" standalone="yes"?>
<Relationships xmlns="http://schemas.openxmlformats.org/package/2006/relationships"><Relationship Id="rId8" Type="http://schemas.openxmlformats.org/officeDocument/2006/relationships/image" Target="../media/image290.jpeg"/><Relationship Id="rId3" Type="http://schemas.openxmlformats.org/officeDocument/2006/relationships/image" Target="../media/image285.jpg"/><Relationship Id="rId7" Type="http://schemas.openxmlformats.org/officeDocument/2006/relationships/image" Target="../media/image289.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288.png"/><Relationship Id="rId5" Type="http://schemas.openxmlformats.org/officeDocument/2006/relationships/image" Target="../media/image287.jpeg"/><Relationship Id="rId4" Type="http://schemas.openxmlformats.org/officeDocument/2006/relationships/image" Target="../media/image286.jpg"/><Relationship Id="rId9" Type="http://schemas.openxmlformats.org/officeDocument/2006/relationships/image" Target="../media/image291.jpeg"/></Relationships>
</file>

<file path=ppt/slides/_rels/slide81.xml.rels><?xml version="1.0" encoding="UTF-8" standalone="yes"?>
<Relationships xmlns="http://schemas.openxmlformats.org/package/2006/relationships"><Relationship Id="rId8" Type="http://schemas.openxmlformats.org/officeDocument/2006/relationships/image" Target="../media/image289.png"/><Relationship Id="rId3" Type="http://schemas.openxmlformats.org/officeDocument/2006/relationships/image" Target="../media/image292.jpeg"/><Relationship Id="rId7" Type="http://schemas.openxmlformats.org/officeDocument/2006/relationships/image" Target="../media/image288.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287.jpeg"/><Relationship Id="rId5" Type="http://schemas.openxmlformats.org/officeDocument/2006/relationships/image" Target="../media/image286.jpg"/><Relationship Id="rId4" Type="http://schemas.openxmlformats.org/officeDocument/2006/relationships/image" Target="../media/image285.jpg"/><Relationship Id="rId9" Type="http://schemas.openxmlformats.org/officeDocument/2006/relationships/image" Target="../media/image293.jpeg"/></Relationships>
</file>

<file path=ppt/slides/_rels/slide82.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296.jpeg"/><Relationship Id="rId4" Type="http://schemas.openxmlformats.org/officeDocument/2006/relationships/image" Target="../media/image295.jpeg"/></Relationships>
</file>

<file path=ppt/slides/_rels/slide83.xml.rels><?xml version="1.0" encoding="UTF-8" standalone="yes"?>
<Relationships xmlns="http://schemas.openxmlformats.org/package/2006/relationships"><Relationship Id="rId3" Type="http://schemas.openxmlformats.org/officeDocument/2006/relationships/image" Target="../media/image297.jp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298.jpg"/></Relationships>
</file>

<file path=ppt/slides/_rels/slide84.xml.rels><?xml version="1.0" encoding="UTF-8" standalone="yes"?>
<Relationships xmlns="http://schemas.openxmlformats.org/package/2006/relationships"><Relationship Id="rId3" Type="http://schemas.openxmlformats.org/officeDocument/2006/relationships/image" Target="../media/image299.jp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301.png"/><Relationship Id="rId5" Type="http://schemas.openxmlformats.org/officeDocument/2006/relationships/image" Target="../media/image265.png"/><Relationship Id="rId4" Type="http://schemas.openxmlformats.org/officeDocument/2006/relationships/image" Target="../media/image300.jpg"/></Relationships>
</file>

<file path=ppt/slides/_rels/slide8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304.jpeg"/><Relationship Id="rId5" Type="http://schemas.openxmlformats.org/officeDocument/2006/relationships/image" Target="../media/image303.jpeg"/><Relationship Id="rId4" Type="http://schemas.openxmlformats.org/officeDocument/2006/relationships/image" Target="../media/image302.jpeg"/></Relationships>
</file>

<file path=ppt/slides/_rels/slide86.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307.emf"/><Relationship Id="rId4" Type="http://schemas.openxmlformats.org/officeDocument/2006/relationships/image" Target="../media/image306.jpeg"/></Relationships>
</file>

<file path=ppt/slides/_rels/slide87.xml.rels><?xml version="1.0" encoding="UTF-8" standalone="yes"?>
<Relationships xmlns="http://schemas.openxmlformats.org/package/2006/relationships"><Relationship Id="rId3" Type="http://schemas.openxmlformats.org/officeDocument/2006/relationships/image" Target="../media/image308.jpeg"/><Relationship Id="rId7" Type="http://schemas.openxmlformats.org/officeDocument/2006/relationships/image" Target="../media/image310.jpe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309.jpeg"/><Relationship Id="rId5" Type="http://schemas.openxmlformats.org/officeDocument/2006/relationships/image" Target="../media/image304.jpeg"/><Relationship Id="rId4" Type="http://schemas.openxmlformats.org/officeDocument/2006/relationships/image" Target="../media/image307.emf"/></Relationships>
</file>

<file path=ppt/slides/_rels/slide88.xml.rels><?xml version="1.0" encoding="UTF-8" standalone="yes"?>
<Relationships xmlns="http://schemas.openxmlformats.org/package/2006/relationships"><Relationship Id="rId8" Type="http://schemas.openxmlformats.org/officeDocument/2006/relationships/image" Target="../media/image315.jpeg"/><Relationship Id="rId3" Type="http://schemas.openxmlformats.org/officeDocument/2006/relationships/image" Target="../media/image311.jpeg"/><Relationship Id="rId7" Type="http://schemas.openxmlformats.org/officeDocument/2006/relationships/image" Target="../media/image314.jpe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307.emf"/><Relationship Id="rId5" Type="http://schemas.openxmlformats.org/officeDocument/2006/relationships/image" Target="../media/image313.jpeg"/><Relationship Id="rId4" Type="http://schemas.openxmlformats.org/officeDocument/2006/relationships/image" Target="../media/image312.jpeg"/></Relationships>
</file>

<file path=ppt/slides/_rels/slide89.xml.rels><?xml version="1.0" encoding="UTF-8" standalone="yes"?>
<Relationships xmlns="http://schemas.openxmlformats.org/package/2006/relationships"><Relationship Id="rId8" Type="http://schemas.openxmlformats.org/officeDocument/2006/relationships/image" Target="../media/image320.jpeg"/><Relationship Id="rId3" Type="http://schemas.openxmlformats.org/officeDocument/2006/relationships/image" Target="../media/image143.jpeg"/><Relationship Id="rId7" Type="http://schemas.openxmlformats.org/officeDocument/2006/relationships/image" Target="../media/image319.jpe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318.jpeg"/><Relationship Id="rId5" Type="http://schemas.openxmlformats.org/officeDocument/2006/relationships/image" Target="../media/image317.png"/><Relationship Id="rId4" Type="http://schemas.openxmlformats.org/officeDocument/2006/relationships/image" Target="../media/image316.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90.xml.rels><?xml version="1.0" encoding="UTF-8" standalone="yes"?>
<Relationships xmlns="http://schemas.openxmlformats.org/package/2006/relationships"><Relationship Id="rId3" Type="http://schemas.openxmlformats.org/officeDocument/2006/relationships/image" Target="../media/image321.jpeg"/><Relationship Id="rId7" Type="http://schemas.openxmlformats.org/officeDocument/2006/relationships/image" Target="../media/image325.jpe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324.jpeg"/><Relationship Id="rId5" Type="http://schemas.openxmlformats.org/officeDocument/2006/relationships/image" Target="../media/image323.jpeg"/><Relationship Id="rId4" Type="http://schemas.openxmlformats.org/officeDocument/2006/relationships/image" Target="../media/image322.jpeg"/></Relationships>
</file>

<file path=ppt/slides/_rels/slide91.xml.rels><?xml version="1.0" encoding="UTF-8" standalone="yes"?>
<Relationships xmlns="http://schemas.openxmlformats.org/package/2006/relationships"><Relationship Id="rId8" Type="http://schemas.openxmlformats.org/officeDocument/2006/relationships/image" Target="../media/image330.jpeg"/><Relationship Id="rId3" Type="http://schemas.openxmlformats.org/officeDocument/2006/relationships/image" Target="../media/image143.jpeg"/><Relationship Id="rId7" Type="http://schemas.openxmlformats.org/officeDocument/2006/relationships/image" Target="../media/image329.jpeg"/><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328.jpeg"/><Relationship Id="rId5" Type="http://schemas.openxmlformats.org/officeDocument/2006/relationships/image" Target="../media/image327.png"/><Relationship Id="rId4" Type="http://schemas.openxmlformats.org/officeDocument/2006/relationships/image" Target="../media/image326.png"/><Relationship Id="rId9" Type="http://schemas.openxmlformats.org/officeDocument/2006/relationships/image" Target="../media/image331.png"/></Relationships>
</file>

<file path=ppt/slides/_rels/slide92.xml.rels><?xml version="1.0" encoding="UTF-8" standalone="yes"?>
<Relationships xmlns="http://schemas.openxmlformats.org/package/2006/relationships"><Relationship Id="rId3" Type="http://schemas.openxmlformats.org/officeDocument/2006/relationships/image" Target="../media/image332.png"/><Relationship Id="rId7" Type="http://schemas.openxmlformats.org/officeDocument/2006/relationships/image" Target="../media/image335.jpe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334.jpeg"/><Relationship Id="rId5" Type="http://schemas.openxmlformats.org/officeDocument/2006/relationships/image" Target="../media/image333.png"/><Relationship Id="rId4" Type="http://schemas.openxmlformats.org/officeDocument/2006/relationships/oleObject" Target="../embeddings/oleObject1.bin"/></Relationships>
</file>

<file path=ppt/slides/_rels/slide93.xml.rels><?xml version="1.0" encoding="UTF-8" standalone="yes"?>
<Relationships xmlns="http://schemas.openxmlformats.org/package/2006/relationships"><Relationship Id="rId8" Type="http://schemas.openxmlformats.org/officeDocument/2006/relationships/image" Target="../media/image338.jpeg"/><Relationship Id="rId3" Type="http://schemas.openxmlformats.org/officeDocument/2006/relationships/oleObject" Target="../embeddings/oleObject1.bin"/><Relationship Id="rId7" Type="http://schemas.openxmlformats.org/officeDocument/2006/relationships/image" Target="../media/image337.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336.jpeg"/><Relationship Id="rId5" Type="http://schemas.openxmlformats.org/officeDocument/2006/relationships/image" Target="../media/image334.jpeg"/><Relationship Id="rId4" Type="http://schemas.openxmlformats.org/officeDocument/2006/relationships/image" Target="../media/image333.png"/></Relationships>
</file>

<file path=ppt/slides/_rels/slide94.xml.rels><?xml version="1.0" encoding="UTF-8" standalone="yes"?>
<Relationships xmlns="http://schemas.openxmlformats.org/package/2006/relationships"><Relationship Id="rId3" Type="http://schemas.openxmlformats.org/officeDocument/2006/relationships/image" Target="../media/image338.jpeg"/><Relationship Id="rId7" Type="http://schemas.openxmlformats.org/officeDocument/2006/relationships/image" Target="../media/image339.jpeg"/><Relationship Id="rId2" Type="http://schemas.openxmlformats.org/officeDocument/2006/relationships/notesSlide" Target="../notesSlides/notesSlide94.xml"/><Relationship Id="rId1" Type="http://schemas.openxmlformats.org/officeDocument/2006/relationships/slideLayout" Target="../slideLayouts/slideLayout3.xml"/><Relationship Id="rId6" Type="http://schemas.openxmlformats.org/officeDocument/2006/relationships/image" Target="../media/image334.jpeg"/><Relationship Id="rId5" Type="http://schemas.openxmlformats.org/officeDocument/2006/relationships/image" Target="../media/image333.png"/><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
        <p:cNvGrpSpPr/>
        <p:nvPr/>
      </p:nvGrpSpPr>
      <p:grpSpPr>
        <a:xfrm>
          <a:off x="0" y="0"/>
          <a:ext cx="0" cy="0"/>
          <a:chOff x="0" y="0"/>
          <a:chExt cx="0" cy="0"/>
        </a:xfrm>
      </p:grpSpPr>
      <p:sp>
        <p:nvSpPr>
          <p:cNvPr id="34" name="Google Shape;34;p1"/>
          <p:cNvSpPr txBox="1"/>
          <p:nvPr/>
        </p:nvSpPr>
        <p:spPr>
          <a:xfrm>
            <a:off x="6103189" y="1484570"/>
            <a:ext cx="5391405"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400" b="1" i="0" u="none" strike="noStrike" cap="none" dirty="0">
                <a:solidFill>
                  <a:schemeClr val="dk1"/>
                </a:solidFill>
                <a:latin typeface="Adobe 繁黑體 Std B" panose="020B0700000000000000" pitchFamily="34" charset="-120"/>
                <a:ea typeface="Adobe 繁黑體 Std B" panose="020B0700000000000000" pitchFamily="34" charset="-120"/>
                <a:sym typeface="Arial"/>
              </a:rPr>
              <a:t>校園無障礙環境</a:t>
            </a:r>
            <a:br>
              <a:rPr lang="zh-TW" sz="4400" b="1" i="0" u="none" strike="noStrike" cap="none" dirty="0">
                <a:solidFill>
                  <a:schemeClr val="dk1"/>
                </a:solidFill>
                <a:latin typeface="Adobe 繁黑體 Std B" panose="020B0700000000000000" pitchFamily="34" charset="-120"/>
                <a:ea typeface="Adobe 繁黑體 Std B" panose="020B0700000000000000" pitchFamily="34" charset="-120"/>
                <a:sym typeface="Arial"/>
              </a:rPr>
            </a:br>
            <a:r>
              <a:rPr lang="zh-TW" sz="4400" b="1" i="0" u="none" strike="noStrike" cap="none" dirty="0">
                <a:solidFill>
                  <a:schemeClr val="dk1"/>
                </a:solidFill>
                <a:latin typeface="Adobe 繁黑體 Std B" panose="020B0700000000000000" pitchFamily="34" charset="-120"/>
                <a:ea typeface="Adobe 繁黑體 Std B" panose="020B0700000000000000" pitchFamily="34" charset="-120"/>
                <a:sym typeface="Arial"/>
              </a:rPr>
              <a:t>可及性之需求及設計</a:t>
            </a:r>
            <a:endParaRPr dirty="0">
              <a:latin typeface="Adobe 繁黑體 Std B" panose="020B0700000000000000" pitchFamily="34" charset="-120"/>
              <a:ea typeface="Adobe 繁黑體 Std B" panose="020B0700000000000000" pitchFamily="34" charset="-120"/>
            </a:endParaRPr>
          </a:p>
        </p:txBody>
      </p:sp>
      <p:grpSp>
        <p:nvGrpSpPr>
          <p:cNvPr id="35" name="Google Shape;35;p1"/>
          <p:cNvGrpSpPr/>
          <p:nvPr/>
        </p:nvGrpSpPr>
        <p:grpSpPr>
          <a:xfrm>
            <a:off x="6234408" y="3159899"/>
            <a:ext cx="4593252" cy="524319"/>
            <a:chOff x="6234410" y="4216995"/>
            <a:chExt cx="4593252" cy="524319"/>
          </a:xfrm>
        </p:grpSpPr>
        <p:sp>
          <p:nvSpPr>
            <p:cNvPr id="36" name="Google Shape;36;p1"/>
            <p:cNvSpPr/>
            <p:nvPr/>
          </p:nvSpPr>
          <p:spPr>
            <a:xfrm rot="-5400000">
              <a:off x="8271315" y="2184967"/>
              <a:ext cx="519442" cy="4593252"/>
            </a:xfrm>
            <a:prstGeom prst="rect">
              <a:avLst/>
            </a:prstGeom>
            <a:solidFill>
              <a:srgbClr val="9900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37" name="Google Shape;37;p1"/>
            <p:cNvSpPr txBox="1"/>
            <p:nvPr/>
          </p:nvSpPr>
          <p:spPr>
            <a:xfrm>
              <a:off x="6480111" y="4216995"/>
              <a:ext cx="427070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dirty="0">
                  <a:solidFill>
                    <a:schemeClr val="lt1"/>
                  </a:solidFill>
                  <a:latin typeface="Adobe 繁黑體 Std B" panose="020B0700000000000000" pitchFamily="34" charset="-120"/>
                  <a:ea typeface="Adobe 繁黑體 Std B" panose="020B0700000000000000" pitchFamily="34" charset="-120"/>
                  <a:sym typeface="Arial"/>
                </a:rPr>
                <a:t>身心障礙聯盟      劉金鐘老師</a:t>
              </a:r>
              <a:endParaRPr dirty="0">
                <a:latin typeface="Adobe 繁黑體 Std B" panose="020B0700000000000000" pitchFamily="34" charset="-120"/>
                <a:ea typeface="Adobe 繁黑體 Std B" panose="020B0700000000000000" pitchFamily="34" charset="-120"/>
              </a:endParaRPr>
            </a:p>
          </p:txBody>
        </p:sp>
      </p:grpSp>
      <p:sp>
        <p:nvSpPr>
          <p:cNvPr id="38" name="Google Shape;38;p1"/>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1</a:t>
            </a:fld>
            <a:endParaRPr dirty="0"/>
          </a:p>
        </p:txBody>
      </p:sp>
      <p:grpSp>
        <p:nvGrpSpPr>
          <p:cNvPr id="39" name="Google Shape;39;p1"/>
          <p:cNvGrpSpPr/>
          <p:nvPr/>
        </p:nvGrpSpPr>
        <p:grpSpPr>
          <a:xfrm>
            <a:off x="6823228" y="4648568"/>
            <a:ext cx="5054189" cy="377432"/>
            <a:chOff x="4435499" y="5186084"/>
            <a:chExt cx="5054189" cy="377432"/>
          </a:xfrm>
        </p:grpSpPr>
        <p:sp>
          <p:nvSpPr>
            <p:cNvPr id="40" name="Google Shape;40;p1"/>
            <p:cNvSpPr/>
            <p:nvPr/>
          </p:nvSpPr>
          <p:spPr>
            <a:xfrm rot="5400000">
              <a:off x="6240618" y="3433807"/>
              <a:ext cx="324590" cy="3934827"/>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41" name="Google Shape;41;p1"/>
            <p:cNvSpPr txBox="1"/>
            <p:nvPr/>
          </p:nvSpPr>
          <p:spPr>
            <a:xfrm>
              <a:off x="4435500" y="5186084"/>
              <a:ext cx="5054188" cy="365127"/>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1800"/>
                <a:buFont typeface="Arial"/>
                <a:buNone/>
              </a:pPr>
              <a:r>
                <a:rPr lang="zh-TW" b="0" u="none" dirty="0">
                  <a:solidFill>
                    <a:schemeClr val="dk1"/>
                  </a:solidFill>
                  <a:latin typeface="Adobe 繁黑體 Std B" panose="020B0700000000000000" pitchFamily="34" charset="-120"/>
                  <a:ea typeface="Adobe 繁黑體 Std B" panose="020B0700000000000000" pitchFamily="34" charset="-120"/>
                  <a:sym typeface="Arial"/>
                </a:rPr>
                <a:t>部分圖片取自網路，僅供教學使用。</a:t>
              </a:r>
              <a:endParaRPr sz="1100" dirty="0">
                <a:latin typeface="Adobe 繁黑體 Std B" panose="020B0700000000000000" pitchFamily="34" charset="-120"/>
                <a:ea typeface="Adobe 繁黑體 Std B" panose="020B0700000000000000" pitchFamily="34" charset="-120"/>
              </a:endParaRPr>
            </a:p>
          </p:txBody>
        </p:sp>
      </p:grpSp>
      <p:grpSp>
        <p:nvGrpSpPr>
          <p:cNvPr id="45" name="Google Shape;45;p1"/>
          <p:cNvGrpSpPr/>
          <p:nvPr/>
        </p:nvGrpSpPr>
        <p:grpSpPr>
          <a:xfrm>
            <a:off x="6823227" y="5173514"/>
            <a:ext cx="5126321" cy="394361"/>
            <a:chOff x="4435498" y="5209173"/>
            <a:chExt cx="4465933" cy="394361"/>
          </a:xfrm>
        </p:grpSpPr>
        <p:sp>
          <p:nvSpPr>
            <p:cNvPr id="46" name="Google Shape;46;p1"/>
            <p:cNvSpPr/>
            <p:nvPr/>
          </p:nvSpPr>
          <p:spPr>
            <a:xfrm rot="5400000">
              <a:off x="6111999" y="3562427"/>
              <a:ext cx="364606" cy="3717607"/>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47" name="Google Shape;47;p1"/>
            <p:cNvSpPr txBox="1"/>
            <p:nvPr/>
          </p:nvSpPr>
          <p:spPr>
            <a:xfrm>
              <a:off x="4435500" y="5209173"/>
              <a:ext cx="4465931" cy="39435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1800"/>
                <a:buFont typeface="Arial"/>
                <a:buNone/>
              </a:pPr>
              <a:r>
                <a:rPr lang="zh-TW" b="0" u="none" dirty="0">
                  <a:solidFill>
                    <a:schemeClr val="dk1"/>
                  </a:solidFill>
                  <a:latin typeface="Adobe 繁黑體 Std B" panose="020B0700000000000000" pitchFamily="34" charset="-120"/>
                  <a:ea typeface="Adobe 繁黑體 Std B" panose="020B0700000000000000" pitchFamily="34" charset="-120"/>
                  <a:sym typeface="Arial"/>
                </a:rPr>
                <a:t>部分圖片截圖出自校園整體無障礙環境設計指引手冊</a:t>
              </a:r>
              <a:endParaRPr sz="1100" dirty="0">
                <a:latin typeface="Adobe 繁黑體 Std B" panose="020B0700000000000000" pitchFamily="34" charset="-120"/>
                <a:ea typeface="Adobe 繁黑體 Std B" panose="020B0700000000000000" pitchFamily="34" charset="-120"/>
              </a:endParaRPr>
            </a:p>
          </p:txBody>
        </p:sp>
      </p:grpSp>
      <p:sp>
        <p:nvSpPr>
          <p:cNvPr id="16" name="Google Shape;19;p94">
            <a:extLst>
              <a:ext uri="{FF2B5EF4-FFF2-40B4-BE49-F238E27FC236}">
                <a16:creationId xmlns:a16="http://schemas.microsoft.com/office/drawing/2014/main" id="{2101F96B-92FB-4671-805E-8D9063C42F0C}"/>
              </a:ext>
            </a:extLst>
          </p:cNvPr>
          <p:cNvSpPr/>
          <p:nvPr/>
        </p:nvSpPr>
        <p:spPr>
          <a:xfrm>
            <a:off x="-1572298" y="2600852"/>
            <a:ext cx="3711956" cy="3711956"/>
          </a:xfrm>
          <a:prstGeom prst="ellipse">
            <a:avLst/>
          </a:prstGeom>
          <a:solidFill>
            <a:srgbClr val="EF7E60">
              <a:alpha val="7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dobe 繁黑體 Std B" panose="020B0700000000000000" pitchFamily="34" charset="-120"/>
              <a:ea typeface="Adobe 繁黑體 Std B" panose="020B0700000000000000" pitchFamily="34" charset="-120"/>
              <a:cs typeface="Arial"/>
              <a:sym typeface="Arial"/>
            </a:endParaRPr>
          </a:p>
        </p:txBody>
      </p:sp>
      <p:sp>
        <p:nvSpPr>
          <p:cNvPr id="17" name="Google Shape;20;p94">
            <a:extLst>
              <a:ext uri="{FF2B5EF4-FFF2-40B4-BE49-F238E27FC236}">
                <a16:creationId xmlns:a16="http://schemas.microsoft.com/office/drawing/2014/main" id="{6027FB0A-C9C3-4078-A5D6-7FAD8BDD3C16}"/>
              </a:ext>
            </a:extLst>
          </p:cNvPr>
          <p:cNvSpPr/>
          <p:nvPr/>
        </p:nvSpPr>
        <p:spPr>
          <a:xfrm>
            <a:off x="10137083" y="5740597"/>
            <a:ext cx="3678005" cy="3505200"/>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dobe 繁黑體 Std B" panose="020B0700000000000000" pitchFamily="34" charset="-120"/>
              <a:ea typeface="Adobe 繁黑體 Std B" panose="020B0700000000000000" pitchFamily="34" charset="-120"/>
              <a:cs typeface="Arial"/>
              <a:sym typeface="Arial"/>
            </a:endParaRPr>
          </a:p>
        </p:txBody>
      </p:sp>
      <p:sp>
        <p:nvSpPr>
          <p:cNvPr id="18" name="Google Shape;21;p94">
            <a:extLst>
              <a:ext uri="{FF2B5EF4-FFF2-40B4-BE49-F238E27FC236}">
                <a16:creationId xmlns:a16="http://schemas.microsoft.com/office/drawing/2014/main" id="{94C92F41-FC72-4683-A743-91DFF9997558}"/>
              </a:ext>
            </a:extLst>
          </p:cNvPr>
          <p:cNvSpPr/>
          <p:nvPr/>
        </p:nvSpPr>
        <p:spPr>
          <a:xfrm>
            <a:off x="9925915" y="5500821"/>
            <a:ext cx="4100342" cy="4100866"/>
          </a:xfrm>
          <a:custGeom>
            <a:avLst/>
            <a:gdLst/>
            <a:ahLst/>
            <a:cxnLst/>
            <a:rect l="l" t="t" r="r" b="b"/>
            <a:pathLst>
              <a:path w="4100342" h="4100866" extrusionOk="0">
                <a:moveTo>
                  <a:pt x="0" y="2050433"/>
                </a:moveTo>
                <a:cubicBezTo>
                  <a:pt x="13844" y="813872"/>
                  <a:pt x="961628" y="35230"/>
                  <a:pt x="2050171" y="0"/>
                </a:cubicBezTo>
                <a:cubicBezTo>
                  <a:pt x="2936861" y="-92857"/>
                  <a:pt x="4110579" y="882117"/>
                  <a:pt x="4100342" y="2050433"/>
                </a:cubicBezTo>
                <a:cubicBezTo>
                  <a:pt x="4235368" y="3093607"/>
                  <a:pt x="3086213" y="4346087"/>
                  <a:pt x="2050171" y="4100866"/>
                </a:cubicBezTo>
                <a:cubicBezTo>
                  <a:pt x="849300" y="4326136"/>
                  <a:pt x="160789" y="3041432"/>
                  <a:pt x="0" y="2050433"/>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dobe 繁黑體 Std B" panose="020B0700000000000000" pitchFamily="34" charset="-120"/>
              <a:ea typeface="Adobe 繁黑體 Std B" panose="020B0700000000000000" pitchFamily="34" charset="-120"/>
              <a:cs typeface="Arial"/>
              <a:sym typeface="Arial"/>
            </a:endParaRPr>
          </a:p>
        </p:txBody>
      </p:sp>
      <p:grpSp>
        <p:nvGrpSpPr>
          <p:cNvPr id="19" name="Google Shape;68;p2">
            <a:extLst>
              <a:ext uri="{FF2B5EF4-FFF2-40B4-BE49-F238E27FC236}">
                <a16:creationId xmlns:a16="http://schemas.microsoft.com/office/drawing/2014/main" id="{D88E8CA2-6923-46F5-98CF-A0CF9989C0D6}"/>
              </a:ext>
            </a:extLst>
          </p:cNvPr>
          <p:cNvGrpSpPr/>
          <p:nvPr/>
        </p:nvGrpSpPr>
        <p:grpSpPr>
          <a:xfrm flipH="1">
            <a:off x="-4984955" y="893948"/>
            <a:ext cx="1472303" cy="4531902"/>
            <a:chOff x="1489513" y="891623"/>
            <a:chExt cx="1940353" cy="4531902"/>
          </a:xfrm>
        </p:grpSpPr>
        <p:grpSp>
          <p:nvGrpSpPr>
            <p:cNvPr id="20" name="Google Shape;69;p2">
              <a:extLst>
                <a:ext uri="{FF2B5EF4-FFF2-40B4-BE49-F238E27FC236}">
                  <a16:creationId xmlns:a16="http://schemas.microsoft.com/office/drawing/2014/main" id="{574D8B5B-D409-4E0A-8934-A7FD571596BA}"/>
                </a:ext>
              </a:extLst>
            </p:cNvPr>
            <p:cNvGrpSpPr/>
            <p:nvPr/>
          </p:nvGrpSpPr>
          <p:grpSpPr>
            <a:xfrm>
              <a:off x="1489513" y="891623"/>
              <a:ext cx="1940353" cy="4531902"/>
              <a:chOff x="2042001" y="747771"/>
              <a:chExt cx="2153621" cy="1435103"/>
            </a:xfrm>
          </p:grpSpPr>
          <p:sp>
            <p:nvSpPr>
              <p:cNvPr id="22" name="Google Shape;70;p2">
                <a:extLst>
                  <a:ext uri="{FF2B5EF4-FFF2-40B4-BE49-F238E27FC236}">
                    <a16:creationId xmlns:a16="http://schemas.microsoft.com/office/drawing/2014/main" id="{8523843A-46FB-49C0-9F66-BEDEF46B2BDA}"/>
                  </a:ext>
                </a:extLst>
              </p:cNvPr>
              <p:cNvSpPr/>
              <p:nvPr/>
            </p:nvSpPr>
            <p:spPr>
              <a:xfrm>
                <a:off x="2324100" y="747771"/>
                <a:ext cx="1589423" cy="1435103"/>
              </a:xfrm>
              <a:prstGeom prst="roundRect">
                <a:avLst>
                  <a:gd name="adj" fmla="val 37142"/>
                </a:avLst>
              </a:prstGeom>
              <a:solidFill>
                <a:srgbClr val="9900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23" name="Google Shape;71;p2">
                <a:extLst>
                  <a:ext uri="{FF2B5EF4-FFF2-40B4-BE49-F238E27FC236}">
                    <a16:creationId xmlns:a16="http://schemas.microsoft.com/office/drawing/2014/main" id="{601840CF-2EE0-4DF5-9404-AB468C926A67}"/>
                  </a:ext>
                </a:extLst>
              </p:cNvPr>
              <p:cNvSpPr/>
              <p:nvPr/>
            </p:nvSpPr>
            <p:spPr>
              <a:xfrm>
                <a:off x="2042001" y="894115"/>
                <a:ext cx="2153621" cy="8869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4400" b="1" dirty="0">
                    <a:solidFill>
                      <a:schemeClr val="lt1"/>
                    </a:solidFill>
                    <a:latin typeface="Adobe 繁黑體 Std B" panose="020B0700000000000000" pitchFamily="34" charset="-120"/>
                    <a:ea typeface="Adobe 繁黑體 Std B" panose="020B0700000000000000" pitchFamily="34" charset="-120"/>
                    <a:sym typeface="Arial"/>
                  </a:rPr>
                  <a:t>課</a:t>
                </a:r>
                <a:endParaRPr sz="4400" b="1" dirty="0">
                  <a:solidFill>
                    <a:schemeClr val="lt1"/>
                  </a:solidFill>
                  <a:latin typeface="Adobe 繁黑體 Std B" panose="020B0700000000000000" pitchFamily="34" charset="-120"/>
                  <a:ea typeface="Adobe 繁黑體 Std B" panose="020B0700000000000000" pitchFamily="34" charset="-120"/>
                  <a:sym typeface="Arial"/>
                </a:endParaRPr>
              </a:p>
              <a:p>
                <a:pPr marL="0" marR="0" lvl="0" indent="0" algn="ctr" rtl="0">
                  <a:spcBef>
                    <a:spcPts val="0"/>
                  </a:spcBef>
                  <a:spcAft>
                    <a:spcPts val="0"/>
                  </a:spcAft>
                  <a:buNone/>
                </a:pPr>
                <a:r>
                  <a:rPr lang="zh-TW" sz="4400" b="1" dirty="0">
                    <a:solidFill>
                      <a:schemeClr val="lt1"/>
                    </a:solidFill>
                    <a:latin typeface="Adobe 繁黑體 Std B" panose="020B0700000000000000" pitchFamily="34" charset="-120"/>
                    <a:ea typeface="Adobe 繁黑體 Std B" panose="020B0700000000000000" pitchFamily="34" charset="-120"/>
                    <a:sym typeface="Arial"/>
                  </a:rPr>
                  <a:t>程</a:t>
                </a:r>
                <a:endParaRPr sz="4400" b="1" dirty="0">
                  <a:solidFill>
                    <a:schemeClr val="lt1"/>
                  </a:solidFill>
                  <a:latin typeface="Adobe 繁黑體 Std B" panose="020B0700000000000000" pitchFamily="34" charset="-120"/>
                  <a:ea typeface="Adobe 繁黑體 Std B" panose="020B0700000000000000" pitchFamily="34" charset="-120"/>
                  <a:sym typeface="Arial"/>
                </a:endParaRPr>
              </a:p>
              <a:p>
                <a:pPr marL="0" marR="0" lvl="0" indent="0" algn="ctr" rtl="0">
                  <a:spcBef>
                    <a:spcPts val="0"/>
                  </a:spcBef>
                  <a:spcAft>
                    <a:spcPts val="0"/>
                  </a:spcAft>
                  <a:buNone/>
                </a:pPr>
                <a:r>
                  <a:rPr lang="zh-TW" sz="4400" b="1" dirty="0">
                    <a:solidFill>
                      <a:schemeClr val="lt1"/>
                    </a:solidFill>
                    <a:latin typeface="Adobe 繁黑體 Std B" panose="020B0700000000000000" pitchFamily="34" charset="-120"/>
                    <a:ea typeface="Adobe 繁黑體 Std B" panose="020B0700000000000000" pitchFamily="34" charset="-120"/>
                    <a:sym typeface="Arial"/>
                  </a:rPr>
                  <a:t>大</a:t>
                </a:r>
                <a:endParaRPr sz="4400" b="1" dirty="0">
                  <a:solidFill>
                    <a:schemeClr val="lt1"/>
                  </a:solidFill>
                  <a:latin typeface="Adobe 繁黑體 Std B" panose="020B0700000000000000" pitchFamily="34" charset="-120"/>
                  <a:ea typeface="Adobe 繁黑體 Std B" panose="020B0700000000000000" pitchFamily="34" charset="-120"/>
                  <a:sym typeface="Arial"/>
                </a:endParaRPr>
              </a:p>
              <a:p>
                <a:pPr marL="0" marR="0" lvl="0" indent="0" algn="ctr" rtl="0">
                  <a:spcBef>
                    <a:spcPts val="0"/>
                  </a:spcBef>
                  <a:spcAft>
                    <a:spcPts val="0"/>
                  </a:spcAft>
                  <a:buNone/>
                </a:pPr>
                <a:r>
                  <a:rPr lang="zh-TW" sz="4400" b="1" dirty="0">
                    <a:solidFill>
                      <a:schemeClr val="lt1"/>
                    </a:solidFill>
                    <a:latin typeface="Adobe 繁黑體 Std B" panose="020B0700000000000000" pitchFamily="34" charset="-120"/>
                    <a:ea typeface="Adobe 繁黑體 Std B" panose="020B0700000000000000" pitchFamily="34" charset="-120"/>
                    <a:sym typeface="Arial"/>
                  </a:rPr>
                  <a:t>綱</a:t>
                </a:r>
                <a:endParaRPr dirty="0">
                  <a:latin typeface="Adobe 繁黑體 Std B" panose="020B0700000000000000" pitchFamily="34" charset="-120"/>
                  <a:ea typeface="Adobe 繁黑體 Std B" panose="020B0700000000000000" pitchFamily="34" charset="-120"/>
                </a:endParaRPr>
              </a:p>
            </p:txBody>
          </p:sp>
        </p:grpSp>
        <p:pic>
          <p:nvPicPr>
            <p:cNvPr id="21" name="Google Shape;72;p2" descr="一張含有 圖形, 符號, 標誌, 字型 的圖片&#10;&#10;自動產生的描述">
              <a:extLst>
                <a:ext uri="{FF2B5EF4-FFF2-40B4-BE49-F238E27FC236}">
                  <a16:creationId xmlns:a16="http://schemas.microsoft.com/office/drawing/2014/main" id="{EC013E73-7B42-44A3-A248-E3253593B7BB}"/>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939230" y="4099448"/>
              <a:ext cx="989304" cy="1140043"/>
            </a:xfrm>
            <a:prstGeom prst="rect">
              <a:avLst/>
            </a:prstGeom>
            <a:noFill/>
            <a:ln>
              <a:noFill/>
            </a:ln>
            <a:effectLst>
              <a:outerShdw blurRad="50800" dist="38100" dir="2700000" algn="tl" rotWithShape="0">
                <a:srgbClr val="000000">
                  <a:alpha val="40000"/>
                </a:srgbClr>
              </a:outerShdw>
            </a:effectLst>
          </p:spPr>
        </p:pic>
      </p:grpSp>
      <p:grpSp>
        <p:nvGrpSpPr>
          <p:cNvPr id="24" name="Google Shape;55;p2">
            <a:extLst>
              <a:ext uri="{FF2B5EF4-FFF2-40B4-BE49-F238E27FC236}">
                <a16:creationId xmlns:a16="http://schemas.microsoft.com/office/drawing/2014/main" id="{E50534F5-A63D-463A-AECD-E9ABD568FEA7}"/>
              </a:ext>
            </a:extLst>
          </p:cNvPr>
          <p:cNvGrpSpPr/>
          <p:nvPr/>
        </p:nvGrpSpPr>
        <p:grpSpPr>
          <a:xfrm>
            <a:off x="2874375" y="-5897205"/>
            <a:ext cx="3204001" cy="707886"/>
            <a:chOff x="894414" y="1678494"/>
            <a:chExt cx="3204001" cy="707886"/>
          </a:xfrm>
        </p:grpSpPr>
        <p:sp>
          <p:nvSpPr>
            <p:cNvPr id="25" name="Google Shape;56;p2">
              <a:extLst>
                <a:ext uri="{FF2B5EF4-FFF2-40B4-BE49-F238E27FC236}">
                  <a16:creationId xmlns:a16="http://schemas.microsoft.com/office/drawing/2014/main" id="{D5A36911-A209-4F95-B577-ECE5F0E1D38D}"/>
                </a:ext>
              </a:extLst>
            </p:cNvPr>
            <p:cNvSpPr txBox="1"/>
            <p:nvPr/>
          </p:nvSpPr>
          <p:spPr>
            <a:xfrm>
              <a:off x="894414" y="1678494"/>
              <a:ext cx="91511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000" b="1" dirty="0">
                  <a:solidFill>
                    <a:srgbClr val="990033"/>
                  </a:solidFill>
                  <a:latin typeface="Adobe 繁黑體 Std B" panose="020B0700000000000000" pitchFamily="34" charset="-120"/>
                  <a:ea typeface="Adobe 繁黑體 Std B" panose="020B0700000000000000" pitchFamily="34" charset="-120"/>
                  <a:cs typeface="Play"/>
                  <a:sym typeface="Play"/>
                </a:rPr>
                <a:t>01</a:t>
              </a:r>
              <a:endParaRPr sz="4000" b="1" dirty="0">
                <a:solidFill>
                  <a:srgbClr val="990033"/>
                </a:solidFill>
                <a:latin typeface="Adobe 繁黑體 Std B" panose="020B0700000000000000" pitchFamily="34" charset="-120"/>
                <a:ea typeface="Adobe 繁黑體 Std B" panose="020B0700000000000000" pitchFamily="34" charset="-120"/>
                <a:cs typeface="Play"/>
                <a:sym typeface="Play"/>
              </a:endParaRPr>
            </a:p>
          </p:txBody>
        </p:sp>
        <p:sp>
          <p:nvSpPr>
            <p:cNvPr id="26" name="Google Shape;57;p2">
              <a:extLst>
                <a:ext uri="{FF2B5EF4-FFF2-40B4-BE49-F238E27FC236}">
                  <a16:creationId xmlns:a16="http://schemas.microsoft.com/office/drawing/2014/main" id="{6448C4C9-EF56-4712-A2C2-63EA45C50056}"/>
                </a:ext>
              </a:extLst>
            </p:cNvPr>
            <p:cNvSpPr txBox="1"/>
            <p:nvPr/>
          </p:nvSpPr>
          <p:spPr>
            <a:xfrm>
              <a:off x="1738235" y="1753331"/>
              <a:ext cx="236018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800" b="1" dirty="0">
                  <a:solidFill>
                    <a:schemeClr val="dk1"/>
                  </a:solidFill>
                  <a:latin typeface="Adobe 繁黑體 Std B" panose="020B0700000000000000" pitchFamily="34" charset="-120"/>
                  <a:ea typeface="Adobe 繁黑體 Std B" panose="020B0700000000000000" pitchFamily="34" charset="-120"/>
                  <a:sym typeface="Arial"/>
                </a:rPr>
                <a:t>相關法規</a:t>
              </a:r>
              <a:endParaRPr dirty="0">
                <a:latin typeface="Adobe 繁黑體 Std B" panose="020B0700000000000000" pitchFamily="34" charset="-120"/>
                <a:ea typeface="Adobe 繁黑體 Std B" panose="020B0700000000000000" pitchFamily="34" charset="-120"/>
              </a:endParaRPr>
            </a:p>
          </p:txBody>
        </p:sp>
      </p:grpSp>
      <p:grpSp>
        <p:nvGrpSpPr>
          <p:cNvPr id="27" name="Google Shape;58;p2">
            <a:extLst>
              <a:ext uri="{FF2B5EF4-FFF2-40B4-BE49-F238E27FC236}">
                <a16:creationId xmlns:a16="http://schemas.microsoft.com/office/drawing/2014/main" id="{04C761BA-3B62-4C6C-8136-F8FCBE37A125}"/>
              </a:ext>
            </a:extLst>
          </p:cNvPr>
          <p:cNvGrpSpPr/>
          <p:nvPr/>
        </p:nvGrpSpPr>
        <p:grpSpPr>
          <a:xfrm>
            <a:off x="2874375" y="-5228248"/>
            <a:ext cx="4169491" cy="707886"/>
            <a:chOff x="894414" y="1643116"/>
            <a:chExt cx="4169491" cy="707886"/>
          </a:xfrm>
        </p:grpSpPr>
        <p:sp>
          <p:nvSpPr>
            <p:cNvPr id="28" name="Google Shape;59;p2">
              <a:extLst>
                <a:ext uri="{FF2B5EF4-FFF2-40B4-BE49-F238E27FC236}">
                  <a16:creationId xmlns:a16="http://schemas.microsoft.com/office/drawing/2014/main" id="{F3759907-884C-41D0-ACDF-8C591985703C}"/>
                </a:ext>
              </a:extLst>
            </p:cNvPr>
            <p:cNvSpPr txBox="1"/>
            <p:nvPr/>
          </p:nvSpPr>
          <p:spPr>
            <a:xfrm>
              <a:off x="894414" y="1643116"/>
              <a:ext cx="103287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000" b="1" dirty="0">
                  <a:solidFill>
                    <a:srgbClr val="990033"/>
                  </a:solidFill>
                  <a:latin typeface="Adobe 繁黑體 Std B" panose="020B0700000000000000" pitchFamily="34" charset="-120"/>
                  <a:ea typeface="Adobe 繁黑體 Std B" panose="020B0700000000000000" pitchFamily="34" charset="-120"/>
                  <a:cs typeface="Play"/>
                  <a:sym typeface="Play"/>
                </a:rPr>
                <a:t>02</a:t>
              </a:r>
              <a:endParaRPr sz="4000" b="1" dirty="0">
                <a:solidFill>
                  <a:srgbClr val="990033"/>
                </a:solidFill>
                <a:latin typeface="Adobe 繁黑體 Std B" panose="020B0700000000000000" pitchFamily="34" charset="-120"/>
                <a:ea typeface="Adobe 繁黑體 Std B" panose="020B0700000000000000" pitchFamily="34" charset="-120"/>
                <a:cs typeface="Play"/>
                <a:sym typeface="Play"/>
              </a:endParaRPr>
            </a:p>
          </p:txBody>
        </p:sp>
        <p:sp>
          <p:nvSpPr>
            <p:cNvPr id="29" name="Google Shape;60;p2">
              <a:extLst>
                <a:ext uri="{FF2B5EF4-FFF2-40B4-BE49-F238E27FC236}">
                  <a16:creationId xmlns:a16="http://schemas.microsoft.com/office/drawing/2014/main" id="{AFEA5B6C-D550-40F9-BC73-24AD0DC66AEF}"/>
                </a:ext>
              </a:extLst>
            </p:cNvPr>
            <p:cNvSpPr txBox="1"/>
            <p:nvPr/>
          </p:nvSpPr>
          <p:spPr>
            <a:xfrm>
              <a:off x="1738234" y="1696181"/>
              <a:ext cx="332567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800" b="1" dirty="0">
                  <a:solidFill>
                    <a:schemeClr val="dk1"/>
                  </a:solidFill>
                  <a:latin typeface="Adobe 繁黑體 Std B" panose="020B0700000000000000" pitchFamily="34" charset="-120"/>
                  <a:ea typeface="Adobe 繁黑體 Std B" panose="020B0700000000000000" pitchFamily="34" charset="-120"/>
                  <a:sym typeface="Arial"/>
                </a:rPr>
                <a:t>法規內容說明</a:t>
              </a:r>
              <a:endParaRPr dirty="0">
                <a:latin typeface="Adobe 繁黑體 Std B" panose="020B0700000000000000" pitchFamily="34" charset="-120"/>
                <a:ea typeface="Adobe 繁黑體 Std B" panose="020B0700000000000000" pitchFamily="34" charset="-120"/>
              </a:endParaRPr>
            </a:p>
          </p:txBody>
        </p:sp>
      </p:grpSp>
      <p:grpSp>
        <p:nvGrpSpPr>
          <p:cNvPr id="30" name="Google Shape;61;p2">
            <a:extLst>
              <a:ext uri="{FF2B5EF4-FFF2-40B4-BE49-F238E27FC236}">
                <a16:creationId xmlns:a16="http://schemas.microsoft.com/office/drawing/2014/main" id="{07221E2A-7D61-487C-BD4A-B0AA785C617F}"/>
              </a:ext>
            </a:extLst>
          </p:cNvPr>
          <p:cNvGrpSpPr/>
          <p:nvPr/>
        </p:nvGrpSpPr>
        <p:grpSpPr>
          <a:xfrm>
            <a:off x="2874375" y="-4589055"/>
            <a:ext cx="8839670" cy="1007172"/>
            <a:chOff x="2659360" y="2036559"/>
            <a:chExt cx="8839670" cy="1007172"/>
          </a:xfrm>
        </p:grpSpPr>
        <p:grpSp>
          <p:nvGrpSpPr>
            <p:cNvPr id="31" name="Google Shape;62;p2">
              <a:extLst>
                <a:ext uri="{FF2B5EF4-FFF2-40B4-BE49-F238E27FC236}">
                  <a16:creationId xmlns:a16="http://schemas.microsoft.com/office/drawing/2014/main" id="{45D31FD1-A3CC-4D08-838E-70B048BEA1CE}"/>
                </a:ext>
              </a:extLst>
            </p:cNvPr>
            <p:cNvGrpSpPr/>
            <p:nvPr/>
          </p:nvGrpSpPr>
          <p:grpSpPr>
            <a:xfrm>
              <a:off x="2659360" y="2036559"/>
              <a:ext cx="8839670" cy="1007172"/>
              <a:chOff x="894414" y="1643116"/>
              <a:chExt cx="8839670" cy="1007172"/>
            </a:xfrm>
          </p:grpSpPr>
          <p:sp>
            <p:nvSpPr>
              <p:cNvPr id="33" name="Google Shape;63;p2">
                <a:extLst>
                  <a:ext uri="{FF2B5EF4-FFF2-40B4-BE49-F238E27FC236}">
                    <a16:creationId xmlns:a16="http://schemas.microsoft.com/office/drawing/2014/main" id="{2F81D9F5-6BCF-48AA-B304-E46B88EB5E1D}"/>
                  </a:ext>
                </a:extLst>
              </p:cNvPr>
              <p:cNvSpPr txBox="1"/>
              <p:nvPr/>
            </p:nvSpPr>
            <p:spPr>
              <a:xfrm>
                <a:off x="894414" y="1643116"/>
                <a:ext cx="84382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000" b="1" dirty="0">
                    <a:solidFill>
                      <a:srgbClr val="990033"/>
                    </a:solidFill>
                    <a:latin typeface="Adobe 繁黑體 Std B" panose="020B0700000000000000" pitchFamily="34" charset="-120"/>
                    <a:ea typeface="Adobe 繁黑體 Std B" panose="020B0700000000000000" pitchFamily="34" charset="-120"/>
                    <a:cs typeface="Play"/>
                    <a:sym typeface="Play"/>
                  </a:rPr>
                  <a:t>03</a:t>
                </a:r>
                <a:endParaRPr sz="4000" b="1" dirty="0">
                  <a:solidFill>
                    <a:srgbClr val="990033"/>
                  </a:solidFill>
                  <a:latin typeface="Adobe 繁黑體 Std B" panose="020B0700000000000000" pitchFamily="34" charset="-120"/>
                  <a:ea typeface="Adobe 繁黑體 Std B" panose="020B0700000000000000" pitchFamily="34" charset="-120"/>
                  <a:cs typeface="Play"/>
                  <a:sym typeface="Play"/>
                </a:endParaRPr>
              </a:p>
            </p:txBody>
          </p:sp>
          <p:sp>
            <p:nvSpPr>
              <p:cNvPr id="48" name="Google Shape;64;p2">
                <a:extLst>
                  <a:ext uri="{FF2B5EF4-FFF2-40B4-BE49-F238E27FC236}">
                    <a16:creationId xmlns:a16="http://schemas.microsoft.com/office/drawing/2014/main" id="{6B254A8D-60B7-4F3D-AB6D-74F3389C0F91}"/>
                  </a:ext>
                </a:extLst>
              </p:cNvPr>
              <p:cNvSpPr txBox="1"/>
              <p:nvPr/>
            </p:nvSpPr>
            <p:spPr>
              <a:xfrm>
                <a:off x="1738234" y="1696181"/>
                <a:ext cx="799585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800" b="1" dirty="0">
                    <a:solidFill>
                      <a:schemeClr val="dk1"/>
                    </a:solidFill>
                    <a:latin typeface="Adobe 繁黑體 Std B" panose="020B0700000000000000" pitchFamily="34" charset="-120"/>
                    <a:ea typeface="Adobe 繁黑體 Std B" panose="020B0700000000000000" pitchFamily="34" charset="-120"/>
                    <a:sym typeface="Arial"/>
                  </a:rPr>
                  <a:t>實務案例說明</a:t>
                </a:r>
                <a:r>
                  <a:rPr lang="zh-TW" altLang="en-US" sz="2800" b="1" dirty="0">
                    <a:solidFill>
                      <a:schemeClr val="dk1"/>
                    </a:solidFill>
                    <a:latin typeface="Adobe 繁黑體 Std B" panose="020B0700000000000000" pitchFamily="34" charset="-120"/>
                    <a:ea typeface="Adobe 繁黑體 Std B" panose="020B0700000000000000" pitchFamily="34" charset="-120"/>
                  </a:rPr>
                  <a:t> </a:t>
                </a:r>
                <a:r>
                  <a:rPr lang="zh-TW" sz="2800" b="1" dirty="0">
                    <a:solidFill>
                      <a:schemeClr val="dk1"/>
                    </a:solidFill>
                    <a:latin typeface="Adobe 繁黑體 Std B" panose="020B0700000000000000" pitchFamily="34" charset="-120"/>
                    <a:ea typeface="Adobe 繁黑體 Std B" panose="020B0700000000000000" pitchFamily="34" charset="-120"/>
                    <a:sym typeface="Arial"/>
                  </a:rPr>
                  <a:t>-建築物以外之活動場所</a:t>
                </a:r>
                <a:endParaRPr dirty="0">
                  <a:latin typeface="Adobe 繁黑體 Std B" panose="020B0700000000000000" pitchFamily="34" charset="-120"/>
                  <a:ea typeface="Adobe 繁黑體 Std B" panose="020B0700000000000000" pitchFamily="34" charset="-120"/>
                </a:endParaRPr>
              </a:p>
              <a:p>
                <a:pPr marL="0" marR="0" lvl="0" indent="0" algn="l" rtl="0">
                  <a:spcBef>
                    <a:spcPts val="0"/>
                  </a:spcBef>
                  <a:spcAft>
                    <a:spcPts val="0"/>
                  </a:spcAft>
                  <a:buNone/>
                </a:pP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p:txBody>
          </p:sp>
        </p:grpSp>
        <p:sp>
          <p:nvSpPr>
            <p:cNvPr id="32" name="Google Shape;65;p2">
              <a:extLst>
                <a:ext uri="{FF2B5EF4-FFF2-40B4-BE49-F238E27FC236}">
                  <a16:creationId xmlns:a16="http://schemas.microsoft.com/office/drawing/2014/main" id="{5A45EB16-BA1A-4F21-A5BD-8EB03D01CC89}"/>
                </a:ext>
              </a:extLst>
            </p:cNvPr>
            <p:cNvSpPr txBox="1"/>
            <p:nvPr/>
          </p:nvSpPr>
          <p:spPr>
            <a:xfrm>
              <a:off x="3937344" y="2609240"/>
              <a:ext cx="4355756" cy="424466"/>
            </a:xfrm>
            <a:prstGeom prst="rect">
              <a:avLst/>
            </a:prstGeom>
            <a:noFill/>
            <a:ln>
              <a:noFill/>
            </a:ln>
          </p:spPr>
          <p:txBody>
            <a:bodyPr spcFirstLastPara="1" wrap="square" lIns="91425" tIns="45700" rIns="91425" bIns="45700" anchor="t" anchorCtr="0">
              <a:noAutofit/>
            </a:bodyPr>
            <a:lstStyle/>
            <a:p>
              <a:pPr marL="0" marR="0" lvl="0" indent="0" algn="l" rtl="0">
                <a:lnSpc>
                  <a:spcPct val="137500"/>
                </a:lnSpc>
                <a:spcBef>
                  <a:spcPts val="0"/>
                </a:spcBef>
                <a:spcAft>
                  <a:spcPts val="0"/>
                </a:spcAft>
                <a:buClr>
                  <a:srgbClr val="EF8164"/>
                </a:buClr>
                <a:buSzPts val="2400"/>
                <a:buFont typeface="Arial"/>
                <a:buNone/>
              </a:pPr>
              <a:r>
                <a:rPr lang="zh-TW" sz="2400" dirty="0">
                  <a:solidFill>
                    <a:srgbClr val="EF8164"/>
                  </a:solidFill>
                  <a:latin typeface="Adobe 繁黑體 Std B" panose="020B0700000000000000" pitchFamily="34" charset="-120"/>
                  <a:ea typeface="Adobe 繁黑體 Std B" panose="020B0700000000000000" pitchFamily="34" charset="-120"/>
                  <a:sym typeface="Arial"/>
                </a:rPr>
                <a:t>．戶外通路、活動場所</a:t>
              </a:r>
              <a:endParaRPr dirty="0">
                <a:latin typeface="Adobe 繁黑體 Std B" panose="020B0700000000000000" pitchFamily="34" charset="-120"/>
                <a:ea typeface="Adobe 繁黑體 Std B" panose="020B0700000000000000" pitchFamily="34" charset="-120"/>
              </a:endParaRPr>
            </a:p>
          </p:txBody>
        </p:sp>
      </p:grpSp>
      <p:grpSp>
        <p:nvGrpSpPr>
          <p:cNvPr id="51" name="Google Shape;73;p2">
            <a:extLst>
              <a:ext uri="{FF2B5EF4-FFF2-40B4-BE49-F238E27FC236}">
                <a16:creationId xmlns:a16="http://schemas.microsoft.com/office/drawing/2014/main" id="{E323CA1D-A44B-4D76-BC49-97E71155F74B}"/>
              </a:ext>
            </a:extLst>
          </p:cNvPr>
          <p:cNvGrpSpPr/>
          <p:nvPr/>
        </p:nvGrpSpPr>
        <p:grpSpPr>
          <a:xfrm>
            <a:off x="2874375" y="-3436509"/>
            <a:ext cx="8216191" cy="2204660"/>
            <a:chOff x="2659360" y="3189105"/>
            <a:chExt cx="8216191" cy="2204660"/>
          </a:xfrm>
        </p:grpSpPr>
        <p:grpSp>
          <p:nvGrpSpPr>
            <p:cNvPr id="52" name="Google Shape;74;p2">
              <a:extLst>
                <a:ext uri="{FF2B5EF4-FFF2-40B4-BE49-F238E27FC236}">
                  <a16:creationId xmlns:a16="http://schemas.microsoft.com/office/drawing/2014/main" id="{0F55C9FD-0157-41D5-B2E9-5536377C749E}"/>
                </a:ext>
              </a:extLst>
            </p:cNvPr>
            <p:cNvGrpSpPr/>
            <p:nvPr/>
          </p:nvGrpSpPr>
          <p:grpSpPr>
            <a:xfrm>
              <a:off x="2659360" y="4188900"/>
              <a:ext cx="7540478" cy="1065910"/>
              <a:chOff x="894414" y="1584378"/>
              <a:chExt cx="7540478" cy="1065910"/>
            </a:xfrm>
          </p:grpSpPr>
          <p:sp>
            <p:nvSpPr>
              <p:cNvPr id="59" name="Google Shape;75;p2">
                <a:extLst>
                  <a:ext uri="{FF2B5EF4-FFF2-40B4-BE49-F238E27FC236}">
                    <a16:creationId xmlns:a16="http://schemas.microsoft.com/office/drawing/2014/main" id="{5DE9789F-E740-4F27-B49D-BE4709BFFD5B}"/>
                  </a:ext>
                </a:extLst>
              </p:cNvPr>
              <p:cNvSpPr txBox="1"/>
              <p:nvPr/>
            </p:nvSpPr>
            <p:spPr>
              <a:xfrm>
                <a:off x="894414" y="1584378"/>
                <a:ext cx="82001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000" b="1" dirty="0">
                    <a:solidFill>
                      <a:srgbClr val="990033"/>
                    </a:solidFill>
                    <a:latin typeface="Adobe 繁黑體 Std B" panose="020B0700000000000000" pitchFamily="34" charset="-120"/>
                    <a:ea typeface="Adobe 繁黑體 Std B" panose="020B0700000000000000" pitchFamily="34" charset="-120"/>
                    <a:cs typeface="Play"/>
                    <a:sym typeface="Play"/>
                  </a:rPr>
                  <a:t>05</a:t>
                </a:r>
                <a:endParaRPr sz="4000" b="1" dirty="0">
                  <a:solidFill>
                    <a:srgbClr val="990033"/>
                  </a:solidFill>
                  <a:latin typeface="Adobe 繁黑體 Std B" panose="020B0700000000000000" pitchFamily="34" charset="-120"/>
                  <a:ea typeface="Adobe 繁黑體 Std B" panose="020B0700000000000000" pitchFamily="34" charset="-120"/>
                  <a:cs typeface="Play"/>
                  <a:sym typeface="Play"/>
                </a:endParaRPr>
              </a:p>
            </p:txBody>
          </p:sp>
          <p:sp>
            <p:nvSpPr>
              <p:cNvPr id="60" name="Google Shape;76;p2">
                <a:extLst>
                  <a:ext uri="{FF2B5EF4-FFF2-40B4-BE49-F238E27FC236}">
                    <a16:creationId xmlns:a16="http://schemas.microsoft.com/office/drawing/2014/main" id="{BBC8CAA6-3460-4B76-9B09-DF3BEBA67825}"/>
                  </a:ext>
                </a:extLst>
              </p:cNvPr>
              <p:cNvSpPr txBox="1"/>
              <p:nvPr/>
            </p:nvSpPr>
            <p:spPr>
              <a:xfrm>
                <a:off x="1738234" y="1696181"/>
                <a:ext cx="6696658"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800" b="1" dirty="0">
                    <a:solidFill>
                      <a:schemeClr val="dk1"/>
                    </a:solidFill>
                    <a:latin typeface="Adobe 繁黑體 Std B" panose="020B0700000000000000" pitchFamily="34" charset="-120"/>
                    <a:ea typeface="Adobe 繁黑體 Std B" panose="020B0700000000000000" pitchFamily="34" charset="-120"/>
                    <a:sym typeface="Arial"/>
                  </a:rPr>
                  <a:t>實務案例說明 -公共建築物(二)</a:t>
                </a: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a:p>
                <a:pPr marL="0" marR="0" lvl="0" indent="0" algn="l" rtl="0">
                  <a:spcBef>
                    <a:spcPts val="0"/>
                  </a:spcBef>
                  <a:spcAft>
                    <a:spcPts val="0"/>
                  </a:spcAft>
                  <a:buNone/>
                </a:pP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p:txBody>
          </p:sp>
        </p:grpSp>
        <p:grpSp>
          <p:nvGrpSpPr>
            <p:cNvPr id="53" name="Google Shape;77;p2">
              <a:extLst>
                <a:ext uri="{FF2B5EF4-FFF2-40B4-BE49-F238E27FC236}">
                  <a16:creationId xmlns:a16="http://schemas.microsoft.com/office/drawing/2014/main" id="{90FDBA09-0E70-41D2-BE11-3A3C63DDE575}"/>
                </a:ext>
              </a:extLst>
            </p:cNvPr>
            <p:cNvGrpSpPr/>
            <p:nvPr/>
          </p:nvGrpSpPr>
          <p:grpSpPr>
            <a:xfrm>
              <a:off x="2659360" y="3189105"/>
              <a:ext cx="7985433" cy="1123459"/>
              <a:chOff x="2659360" y="3189105"/>
              <a:chExt cx="7985433" cy="1123459"/>
            </a:xfrm>
          </p:grpSpPr>
          <p:grpSp>
            <p:nvGrpSpPr>
              <p:cNvPr id="55" name="Google Shape;78;p2">
                <a:extLst>
                  <a:ext uri="{FF2B5EF4-FFF2-40B4-BE49-F238E27FC236}">
                    <a16:creationId xmlns:a16="http://schemas.microsoft.com/office/drawing/2014/main" id="{5A0B3EBB-1312-4CBE-BC62-9E77A68AF316}"/>
                  </a:ext>
                </a:extLst>
              </p:cNvPr>
              <p:cNvGrpSpPr/>
              <p:nvPr/>
            </p:nvGrpSpPr>
            <p:grpSpPr>
              <a:xfrm>
                <a:off x="2659360" y="3189105"/>
                <a:ext cx="7506187" cy="986912"/>
                <a:chOff x="894414" y="1643116"/>
                <a:chExt cx="7506187" cy="1596414"/>
              </a:xfrm>
            </p:grpSpPr>
            <p:sp>
              <p:nvSpPr>
                <p:cNvPr id="57" name="Google Shape;79;p2">
                  <a:extLst>
                    <a:ext uri="{FF2B5EF4-FFF2-40B4-BE49-F238E27FC236}">
                      <a16:creationId xmlns:a16="http://schemas.microsoft.com/office/drawing/2014/main" id="{D73300DD-8E69-4144-A210-B02587ACE86A}"/>
                    </a:ext>
                  </a:extLst>
                </p:cNvPr>
                <p:cNvSpPr txBox="1"/>
                <p:nvPr/>
              </p:nvSpPr>
              <p:spPr>
                <a:xfrm>
                  <a:off x="894414" y="1643116"/>
                  <a:ext cx="820012" cy="11450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000" b="1" dirty="0">
                      <a:solidFill>
                        <a:srgbClr val="990033"/>
                      </a:solidFill>
                      <a:latin typeface="Adobe 繁黑體 Std B" panose="020B0700000000000000" pitchFamily="34" charset="-120"/>
                      <a:ea typeface="Adobe 繁黑體 Std B" panose="020B0700000000000000" pitchFamily="34" charset="-120"/>
                      <a:cs typeface="Play"/>
                      <a:sym typeface="Play"/>
                    </a:rPr>
                    <a:t>04</a:t>
                  </a:r>
                  <a:endParaRPr sz="4000" b="1" dirty="0">
                    <a:solidFill>
                      <a:srgbClr val="990033"/>
                    </a:solidFill>
                    <a:latin typeface="Adobe 繁黑體 Std B" panose="020B0700000000000000" pitchFamily="34" charset="-120"/>
                    <a:ea typeface="Adobe 繁黑體 Std B" panose="020B0700000000000000" pitchFamily="34" charset="-120"/>
                    <a:cs typeface="Play"/>
                    <a:sym typeface="Play"/>
                  </a:endParaRPr>
                </a:p>
              </p:txBody>
            </p:sp>
            <p:sp>
              <p:nvSpPr>
                <p:cNvPr id="58" name="Google Shape;80;p2">
                  <a:extLst>
                    <a:ext uri="{FF2B5EF4-FFF2-40B4-BE49-F238E27FC236}">
                      <a16:creationId xmlns:a16="http://schemas.microsoft.com/office/drawing/2014/main" id="{51E8FA9A-1360-4724-910C-BE87CEC679A2}"/>
                    </a:ext>
                  </a:extLst>
                </p:cNvPr>
                <p:cNvSpPr txBox="1"/>
                <p:nvPr/>
              </p:nvSpPr>
              <p:spPr>
                <a:xfrm>
                  <a:off x="1748584" y="1696181"/>
                  <a:ext cx="6652017" cy="154334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800" b="1" dirty="0">
                      <a:solidFill>
                        <a:schemeClr val="dk1"/>
                      </a:solidFill>
                      <a:latin typeface="Adobe 繁黑體 Std B" panose="020B0700000000000000" pitchFamily="34" charset="-120"/>
                      <a:ea typeface="Adobe 繁黑體 Std B" panose="020B0700000000000000" pitchFamily="34" charset="-120"/>
                      <a:sym typeface="Arial"/>
                    </a:rPr>
                    <a:t>實務案例說明 -公共建築物(一)</a:t>
                  </a: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a:p>
                  <a:pPr marL="0" marR="0" lvl="0" indent="0" algn="l" rtl="0">
                    <a:spcBef>
                      <a:spcPts val="0"/>
                    </a:spcBef>
                    <a:spcAft>
                      <a:spcPts val="0"/>
                    </a:spcAft>
                    <a:buNone/>
                  </a:pP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p:txBody>
            </p:sp>
          </p:grpSp>
          <p:sp>
            <p:nvSpPr>
              <p:cNvPr id="56" name="Google Shape;81;p2">
                <a:extLst>
                  <a:ext uri="{FF2B5EF4-FFF2-40B4-BE49-F238E27FC236}">
                    <a16:creationId xmlns:a16="http://schemas.microsoft.com/office/drawing/2014/main" id="{407A0029-F438-4568-9E08-C5F36717DDFA}"/>
                  </a:ext>
                </a:extLst>
              </p:cNvPr>
              <p:cNvSpPr txBox="1"/>
              <p:nvPr/>
            </p:nvSpPr>
            <p:spPr>
              <a:xfrm>
                <a:off x="3948135" y="3743598"/>
                <a:ext cx="6696658" cy="568966"/>
              </a:xfrm>
              <a:prstGeom prst="rect">
                <a:avLst/>
              </a:prstGeom>
              <a:noFill/>
              <a:ln>
                <a:noFill/>
              </a:ln>
            </p:spPr>
            <p:txBody>
              <a:bodyPr spcFirstLastPara="1" wrap="square" lIns="91425" tIns="45700" rIns="91425" bIns="45700" anchor="t" anchorCtr="0">
                <a:noAutofit/>
              </a:bodyPr>
              <a:lstStyle/>
              <a:p>
                <a:pPr marL="0" marR="0" lvl="0" indent="0" algn="l" rtl="0">
                  <a:lnSpc>
                    <a:spcPct val="137500"/>
                  </a:lnSpc>
                  <a:spcBef>
                    <a:spcPts val="0"/>
                  </a:spcBef>
                  <a:spcAft>
                    <a:spcPts val="0"/>
                  </a:spcAft>
                  <a:buClr>
                    <a:srgbClr val="EF8164"/>
                  </a:buClr>
                  <a:buSzPts val="2400"/>
                  <a:buFont typeface="Arial"/>
                  <a:buNone/>
                </a:pPr>
                <a:r>
                  <a:rPr lang="zh-TW" sz="2400" dirty="0">
                    <a:solidFill>
                      <a:srgbClr val="EF8164"/>
                    </a:solidFill>
                    <a:latin typeface="Adobe 繁黑體 Std B" panose="020B0700000000000000" pitchFamily="34" charset="-120"/>
                    <a:ea typeface="Adobe 繁黑體 Std B" panose="020B0700000000000000" pitchFamily="34" charset="-120"/>
                    <a:sym typeface="Arial"/>
                  </a:rPr>
                  <a:t>．無障礙通路．樓梯．</a:t>
                </a:r>
                <a:r>
                  <a:rPr lang="zh-TW" altLang="en-US" sz="2400" dirty="0">
                    <a:solidFill>
                      <a:srgbClr val="EF8164"/>
                    </a:solidFill>
                    <a:latin typeface="Adobe 繁黑體 Std B" panose="020B0700000000000000" pitchFamily="34" charset="-120"/>
                    <a:ea typeface="Adobe 繁黑體 Std B" panose="020B0700000000000000" pitchFamily="34" charset="-120"/>
                    <a:sym typeface="Arial"/>
                  </a:rPr>
                  <a:t>昇降設備</a:t>
                </a:r>
                <a:r>
                  <a:rPr lang="zh-TW" sz="2400" dirty="0">
                    <a:solidFill>
                      <a:srgbClr val="EF8164"/>
                    </a:solidFill>
                    <a:latin typeface="Adobe 繁黑體 Std B" panose="020B0700000000000000" pitchFamily="34" charset="-120"/>
                    <a:ea typeface="Adobe 繁黑體 Std B" panose="020B0700000000000000" pitchFamily="34" charset="-120"/>
                    <a:sym typeface="Arial"/>
                  </a:rPr>
                  <a:t> ．廁所盥洗室</a:t>
                </a:r>
                <a:endParaRPr dirty="0">
                  <a:latin typeface="Adobe 繁黑體 Std B" panose="020B0700000000000000" pitchFamily="34" charset="-120"/>
                  <a:ea typeface="Adobe 繁黑體 Std B" panose="020B0700000000000000" pitchFamily="34" charset="-120"/>
                </a:endParaRPr>
              </a:p>
              <a:p>
                <a:pPr marL="0" marR="0" lvl="0" indent="0" algn="l" rtl="0">
                  <a:lnSpc>
                    <a:spcPct val="137500"/>
                  </a:lnSpc>
                  <a:spcBef>
                    <a:spcPts val="1000"/>
                  </a:spcBef>
                  <a:spcAft>
                    <a:spcPts val="0"/>
                  </a:spcAft>
                  <a:buClr>
                    <a:schemeClr val="dk1"/>
                  </a:buClr>
                  <a:buSzPts val="2400"/>
                  <a:buFont typeface="Arial"/>
                  <a:buNone/>
                </a:pPr>
                <a:endParaRPr sz="2400" dirty="0">
                  <a:solidFill>
                    <a:srgbClr val="EF8164"/>
                  </a:solidFill>
                  <a:latin typeface="Adobe 繁黑體 Std B" panose="020B0700000000000000" pitchFamily="34" charset="-120"/>
                  <a:ea typeface="Adobe 繁黑體 Std B" panose="020B0700000000000000" pitchFamily="34" charset="-120"/>
                  <a:sym typeface="Arial"/>
                </a:endParaRPr>
              </a:p>
              <a:p>
                <a:pPr marL="0" marR="0" lvl="0" indent="0" algn="l" rtl="0">
                  <a:lnSpc>
                    <a:spcPct val="137500"/>
                  </a:lnSpc>
                  <a:spcBef>
                    <a:spcPts val="1000"/>
                  </a:spcBef>
                  <a:spcAft>
                    <a:spcPts val="0"/>
                  </a:spcAft>
                  <a:buClr>
                    <a:schemeClr val="dk1"/>
                  </a:buClr>
                  <a:buSzPts val="2400"/>
                  <a:buFont typeface="Arial"/>
                  <a:buNone/>
                </a:pPr>
                <a:endParaRPr sz="2400" dirty="0">
                  <a:solidFill>
                    <a:srgbClr val="EF8164"/>
                  </a:solidFill>
                  <a:latin typeface="Adobe 繁黑體 Std B" panose="020B0700000000000000" pitchFamily="34" charset="-120"/>
                  <a:ea typeface="Adobe 繁黑體 Std B" panose="020B0700000000000000" pitchFamily="34" charset="-120"/>
                  <a:sym typeface="Arial"/>
                </a:endParaRPr>
              </a:p>
              <a:p>
                <a:pPr marL="0" marR="0" lvl="0" indent="0" algn="l" rtl="0">
                  <a:lnSpc>
                    <a:spcPct val="137500"/>
                  </a:lnSpc>
                  <a:spcBef>
                    <a:spcPts val="1000"/>
                  </a:spcBef>
                  <a:spcAft>
                    <a:spcPts val="0"/>
                  </a:spcAft>
                  <a:buClr>
                    <a:schemeClr val="dk1"/>
                  </a:buClr>
                  <a:buSzPts val="2400"/>
                  <a:buFont typeface="Arial"/>
                  <a:buNone/>
                </a:pPr>
                <a:endParaRPr sz="2400" dirty="0">
                  <a:solidFill>
                    <a:srgbClr val="EF8164"/>
                  </a:solidFill>
                  <a:latin typeface="Adobe 繁黑體 Std B" panose="020B0700000000000000" pitchFamily="34" charset="-120"/>
                  <a:ea typeface="Adobe 繁黑體 Std B" panose="020B0700000000000000" pitchFamily="34" charset="-120"/>
                  <a:sym typeface="Arial"/>
                </a:endParaRPr>
              </a:p>
            </p:txBody>
          </p:sp>
        </p:grpSp>
        <p:sp>
          <p:nvSpPr>
            <p:cNvPr id="54" name="Google Shape;82;p2">
              <a:extLst>
                <a:ext uri="{FF2B5EF4-FFF2-40B4-BE49-F238E27FC236}">
                  <a16:creationId xmlns:a16="http://schemas.microsoft.com/office/drawing/2014/main" id="{9B91F6BC-9918-47AD-9F44-BCCB2AF06D32}"/>
                </a:ext>
              </a:extLst>
            </p:cNvPr>
            <p:cNvSpPr txBox="1"/>
            <p:nvPr/>
          </p:nvSpPr>
          <p:spPr>
            <a:xfrm>
              <a:off x="3943074" y="4824799"/>
              <a:ext cx="6932477" cy="568966"/>
            </a:xfrm>
            <a:prstGeom prst="rect">
              <a:avLst/>
            </a:prstGeom>
            <a:noFill/>
            <a:ln>
              <a:noFill/>
            </a:ln>
          </p:spPr>
          <p:txBody>
            <a:bodyPr spcFirstLastPara="1" wrap="square" lIns="91425" tIns="45700" rIns="91425" bIns="45700" anchor="t" anchorCtr="0">
              <a:noAutofit/>
            </a:bodyPr>
            <a:lstStyle/>
            <a:p>
              <a:pPr marL="0" marR="0" lvl="0" indent="0" algn="l" rtl="0">
                <a:lnSpc>
                  <a:spcPct val="137500"/>
                </a:lnSpc>
                <a:spcBef>
                  <a:spcPts val="0"/>
                </a:spcBef>
                <a:spcAft>
                  <a:spcPts val="0"/>
                </a:spcAft>
                <a:buClr>
                  <a:srgbClr val="EF8164"/>
                </a:buClr>
                <a:buSzPts val="2400"/>
                <a:buFont typeface="Arial"/>
                <a:buNone/>
              </a:pPr>
              <a:r>
                <a:rPr lang="zh-TW" sz="2400" dirty="0">
                  <a:solidFill>
                    <a:srgbClr val="EF8164"/>
                  </a:solidFill>
                  <a:latin typeface="Adobe 繁黑體 Std B" panose="020B0700000000000000" pitchFamily="34" charset="-120"/>
                  <a:ea typeface="Adobe 繁黑體 Std B" panose="020B0700000000000000" pitchFamily="34" charset="-120"/>
                  <a:sym typeface="Arial"/>
                </a:rPr>
                <a:t>．浴室．輪椅觀眾席位．停車空間、宿舍</a:t>
              </a:r>
              <a:endParaRPr dirty="0">
                <a:latin typeface="Adobe 繁黑體 Std B" panose="020B0700000000000000" pitchFamily="34" charset="-120"/>
                <a:ea typeface="Adobe 繁黑體 Std B" panose="020B0700000000000000" pitchFamily="34" charset="-120"/>
              </a:endParaRPr>
            </a:p>
            <a:p>
              <a:pPr marL="0" marR="0" lvl="0" indent="0" algn="l" rtl="0">
                <a:lnSpc>
                  <a:spcPct val="137500"/>
                </a:lnSpc>
                <a:spcBef>
                  <a:spcPts val="1000"/>
                </a:spcBef>
                <a:spcAft>
                  <a:spcPts val="0"/>
                </a:spcAft>
                <a:buClr>
                  <a:schemeClr val="dk1"/>
                </a:buClr>
                <a:buSzPts val="2400"/>
                <a:buFont typeface="Arial"/>
                <a:buNone/>
              </a:pPr>
              <a:endParaRPr sz="2400" dirty="0">
                <a:solidFill>
                  <a:srgbClr val="EF8164"/>
                </a:solidFill>
                <a:latin typeface="Adobe 繁黑體 Std B" panose="020B0700000000000000" pitchFamily="34" charset="-120"/>
                <a:ea typeface="Adobe 繁黑體 Std B" panose="020B0700000000000000" pitchFamily="34" charset="-120"/>
                <a:sym typeface="Arial"/>
              </a:endParaRPr>
            </a:p>
            <a:p>
              <a:pPr marL="0" marR="0" lvl="0" indent="0" algn="l" rtl="0">
                <a:lnSpc>
                  <a:spcPct val="137500"/>
                </a:lnSpc>
                <a:spcBef>
                  <a:spcPts val="1000"/>
                </a:spcBef>
                <a:spcAft>
                  <a:spcPts val="0"/>
                </a:spcAft>
                <a:buClr>
                  <a:schemeClr val="dk1"/>
                </a:buClr>
                <a:buSzPts val="2400"/>
                <a:buFont typeface="Arial"/>
                <a:buNone/>
              </a:pPr>
              <a:endParaRPr sz="2400" dirty="0">
                <a:solidFill>
                  <a:srgbClr val="EF8164"/>
                </a:solidFill>
                <a:latin typeface="Adobe 繁黑體 Std B" panose="020B0700000000000000" pitchFamily="34" charset="-120"/>
                <a:ea typeface="Adobe 繁黑體 Std B" panose="020B0700000000000000" pitchFamily="34" charset="-120"/>
                <a:sym typeface="Arial"/>
              </a:endParaRPr>
            </a:p>
            <a:p>
              <a:pPr marL="0" marR="0" lvl="0" indent="0" algn="l" rtl="0">
                <a:lnSpc>
                  <a:spcPct val="137500"/>
                </a:lnSpc>
                <a:spcBef>
                  <a:spcPts val="1000"/>
                </a:spcBef>
                <a:spcAft>
                  <a:spcPts val="0"/>
                </a:spcAft>
                <a:buClr>
                  <a:schemeClr val="dk1"/>
                </a:buClr>
                <a:buSzPts val="2400"/>
                <a:buFont typeface="Arial"/>
                <a:buNone/>
              </a:pPr>
              <a:endParaRPr sz="2400" dirty="0">
                <a:solidFill>
                  <a:srgbClr val="EF8164"/>
                </a:solidFill>
                <a:latin typeface="Adobe 繁黑體 Std B" panose="020B0700000000000000" pitchFamily="34" charset="-120"/>
                <a:ea typeface="Adobe 繁黑體 Std B" panose="020B0700000000000000" pitchFamily="34" charset="-120"/>
                <a:sym typeface="Arial"/>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9"/>
          <p:cNvSpPr/>
          <p:nvPr/>
        </p:nvSpPr>
        <p:spPr>
          <a:xfrm>
            <a:off x="164163" y="1397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grpSp>
        <p:nvGrpSpPr>
          <p:cNvPr id="55" name="Google Shape;169;p9">
            <a:extLst>
              <a:ext uri="{FF2B5EF4-FFF2-40B4-BE49-F238E27FC236}">
                <a16:creationId xmlns:a16="http://schemas.microsoft.com/office/drawing/2014/main" id="{2C5ECC27-5610-4D3F-AFB3-FAEBAEBB809F}"/>
              </a:ext>
            </a:extLst>
          </p:cNvPr>
          <p:cNvGrpSpPr/>
          <p:nvPr/>
        </p:nvGrpSpPr>
        <p:grpSpPr>
          <a:xfrm>
            <a:off x="1123621" y="1706514"/>
            <a:ext cx="2366962" cy="582045"/>
            <a:chOff x="1235134" y="4295378"/>
            <a:chExt cx="2366962" cy="582045"/>
          </a:xfrm>
          <a:solidFill>
            <a:schemeClr val="bg1">
              <a:lumMod val="85000"/>
            </a:schemeClr>
          </a:solidFill>
        </p:grpSpPr>
        <p:sp>
          <p:nvSpPr>
            <p:cNvPr id="56" name="Google Shape;170;p9">
              <a:extLst>
                <a:ext uri="{FF2B5EF4-FFF2-40B4-BE49-F238E27FC236}">
                  <a16:creationId xmlns:a16="http://schemas.microsoft.com/office/drawing/2014/main" id="{19650DCF-311D-421B-9E1B-699C72BED6E3}"/>
                </a:ext>
              </a:extLst>
            </p:cNvPr>
            <p:cNvSpPr/>
            <p:nvPr/>
          </p:nvSpPr>
          <p:spPr>
            <a:xfrm>
              <a:off x="1235134" y="4295378"/>
              <a:ext cx="2366962" cy="581917"/>
            </a:xfrm>
            <a:prstGeom prst="rect">
              <a:avLst/>
            </a:prstGeom>
            <a:grpFill/>
            <a:ln w="1905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bg1">
                    <a:lumMod val="75000"/>
                  </a:schemeClr>
                </a:solidFill>
                <a:latin typeface="Adobe 繁黑體 Std B" panose="020B0700000000000000" pitchFamily="34" charset="-120"/>
                <a:ea typeface="Adobe 繁黑體 Std B" panose="020B0700000000000000" pitchFamily="34" charset="-120"/>
                <a:sym typeface="Arial"/>
              </a:endParaRPr>
            </a:p>
          </p:txBody>
        </p:sp>
        <p:sp>
          <p:nvSpPr>
            <p:cNvPr id="57" name="Google Shape;171;p9">
              <a:extLst>
                <a:ext uri="{FF2B5EF4-FFF2-40B4-BE49-F238E27FC236}">
                  <a16:creationId xmlns:a16="http://schemas.microsoft.com/office/drawing/2014/main" id="{25625BBC-3C8A-4F1A-B804-D24FF7310425}"/>
                </a:ext>
              </a:extLst>
            </p:cNvPr>
            <p:cNvSpPr txBox="1"/>
            <p:nvPr/>
          </p:nvSpPr>
          <p:spPr>
            <a:xfrm>
              <a:off x="1323540" y="4336290"/>
              <a:ext cx="2230055" cy="541133"/>
            </a:xfrm>
            <a:prstGeom prst="rect">
              <a:avLst/>
            </a:prstGeom>
            <a:grpFill/>
            <a:ln>
              <a:noFill/>
            </a:ln>
          </p:spPr>
          <p:txBody>
            <a:bodyPr spcFirstLastPara="1" wrap="square" lIns="91425" tIns="45700" rIns="91425" bIns="45700" anchor="t" anchorCtr="0">
              <a:spAutoFit/>
            </a:bodyPr>
            <a:lstStyle/>
            <a:p>
              <a:pPr marL="342900" marR="0" lvl="0" indent="-342900" algn="l" rtl="0">
                <a:lnSpc>
                  <a:spcPts val="3500"/>
                </a:lnSpc>
                <a:spcBef>
                  <a:spcPts val="0"/>
                </a:spcBef>
                <a:spcAft>
                  <a:spcPts val="0"/>
                </a:spcAft>
                <a:buClr>
                  <a:schemeClr val="lt1"/>
                </a:buClr>
                <a:buSzPts val="2400"/>
                <a:buFont typeface="Arial"/>
                <a:buChar char="•"/>
              </a:pP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無障礙通路</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p:txBody>
        </p:sp>
      </p:grpSp>
      <p:grpSp>
        <p:nvGrpSpPr>
          <p:cNvPr id="58" name="Google Shape;172;p9">
            <a:extLst>
              <a:ext uri="{FF2B5EF4-FFF2-40B4-BE49-F238E27FC236}">
                <a16:creationId xmlns:a16="http://schemas.microsoft.com/office/drawing/2014/main" id="{8195378A-F2CC-49F2-92EB-7C2FE8330CAF}"/>
              </a:ext>
            </a:extLst>
          </p:cNvPr>
          <p:cNvGrpSpPr/>
          <p:nvPr/>
        </p:nvGrpSpPr>
        <p:grpSpPr>
          <a:xfrm>
            <a:off x="3633172" y="1706514"/>
            <a:ext cx="1503590" cy="582045"/>
            <a:chOff x="1235134" y="4295378"/>
            <a:chExt cx="1503590" cy="582045"/>
          </a:xfrm>
          <a:solidFill>
            <a:schemeClr val="bg1">
              <a:lumMod val="85000"/>
            </a:schemeClr>
          </a:solidFill>
        </p:grpSpPr>
        <p:sp>
          <p:nvSpPr>
            <p:cNvPr id="59" name="Google Shape;173;p9">
              <a:extLst>
                <a:ext uri="{FF2B5EF4-FFF2-40B4-BE49-F238E27FC236}">
                  <a16:creationId xmlns:a16="http://schemas.microsoft.com/office/drawing/2014/main" id="{197F0794-CE5F-4686-8553-C6A9562710B7}"/>
                </a:ext>
              </a:extLst>
            </p:cNvPr>
            <p:cNvSpPr/>
            <p:nvPr/>
          </p:nvSpPr>
          <p:spPr>
            <a:xfrm>
              <a:off x="1235134" y="4295378"/>
              <a:ext cx="1503590" cy="581917"/>
            </a:xfrm>
            <a:prstGeom prst="rect">
              <a:avLst/>
            </a:prstGeom>
            <a:grpFill/>
            <a:ln w="1905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bg1">
                    <a:lumMod val="75000"/>
                  </a:schemeClr>
                </a:solidFill>
                <a:latin typeface="Adobe 繁黑體 Std B" panose="020B0700000000000000" pitchFamily="34" charset="-120"/>
                <a:ea typeface="Adobe 繁黑體 Std B" panose="020B0700000000000000" pitchFamily="34" charset="-120"/>
                <a:sym typeface="Arial"/>
              </a:endParaRPr>
            </a:p>
          </p:txBody>
        </p:sp>
        <p:sp>
          <p:nvSpPr>
            <p:cNvPr id="60" name="Google Shape;174;p9">
              <a:extLst>
                <a:ext uri="{FF2B5EF4-FFF2-40B4-BE49-F238E27FC236}">
                  <a16:creationId xmlns:a16="http://schemas.microsoft.com/office/drawing/2014/main" id="{BF0843F0-BA8E-4F5E-A19F-BB87A162FAFB}"/>
                </a:ext>
              </a:extLst>
            </p:cNvPr>
            <p:cNvSpPr txBox="1"/>
            <p:nvPr/>
          </p:nvSpPr>
          <p:spPr>
            <a:xfrm>
              <a:off x="1294071" y="4336290"/>
              <a:ext cx="1361001" cy="541133"/>
            </a:xfrm>
            <a:prstGeom prst="rect">
              <a:avLst/>
            </a:prstGeom>
            <a:grpFill/>
            <a:ln>
              <a:noFill/>
            </a:ln>
          </p:spPr>
          <p:txBody>
            <a:bodyPr spcFirstLastPara="1" wrap="square" lIns="91425" tIns="45700" rIns="91425" bIns="45700" anchor="t" anchorCtr="0">
              <a:spAutoFit/>
            </a:bodyPr>
            <a:lstStyle/>
            <a:p>
              <a:pPr marL="342900" marR="0" lvl="0" indent="-342900" algn="l" rtl="0">
                <a:lnSpc>
                  <a:spcPts val="3500"/>
                </a:lnSpc>
                <a:spcBef>
                  <a:spcPts val="0"/>
                </a:spcBef>
                <a:spcAft>
                  <a:spcPts val="0"/>
                </a:spcAft>
                <a:buClr>
                  <a:schemeClr val="lt1"/>
                </a:buClr>
                <a:buSzPts val="2400"/>
                <a:buFont typeface="Arial"/>
                <a:buChar char="•"/>
              </a:pP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樓梯</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p:txBody>
        </p:sp>
      </p:grpSp>
      <p:grpSp>
        <p:nvGrpSpPr>
          <p:cNvPr id="61" name="Google Shape;175;p9">
            <a:extLst>
              <a:ext uri="{FF2B5EF4-FFF2-40B4-BE49-F238E27FC236}">
                <a16:creationId xmlns:a16="http://schemas.microsoft.com/office/drawing/2014/main" id="{CF262D8C-7A35-4F8A-9A82-70744785F79B}"/>
              </a:ext>
            </a:extLst>
          </p:cNvPr>
          <p:cNvGrpSpPr/>
          <p:nvPr/>
        </p:nvGrpSpPr>
        <p:grpSpPr>
          <a:xfrm>
            <a:off x="5279351" y="1708108"/>
            <a:ext cx="2095786" cy="582045"/>
            <a:chOff x="1235134" y="4295378"/>
            <a:chExt cx="2095786" cy="582045"/>
          </a:xfrm>
          <a:solidFill>
            <a:schemeClr val="bg1">
              <a:lumMod val="85000"/>
            </a:schemeClr>
          </a:solidFill>
        </p:grpSpPr>
        <p:sp>
          <p:nvSpPr>
            <p:cNvPr id="62" name="Google Shape;176;p9">
              <a:extLst>
                <a:ext uri="{FF2B5EF4-FFF2-40B4-BE49-F238E27FC236}">
                  <a16:creationId xmlns:a16="http://schemas.microsoft.com/office/drawing/2014/main" id="{8E90EFF6-2324-4DEA-9AE6-245CE1A23056}"/>
                </a:ext>
              </a:extLst>
            </p:cNvPr>
            <p:cNvSpPr/>
            <p:nvPr/>
          </p:nvSpPr>
          <p:spPr>
            <a:xfrm>
              <a:off x="1235134" y="4295378"/>
              <a:ext cx="2095786" cy="581917"/>
            </a:xfrm>
            <a:prstGeom prst="rect">
              <a:avLst/>
            </a:prstGeom>
            <a:grpFill/>
            <a:ln w="1905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bg1">
                    <a:lumMod val="75000"/>
                  </a:schemeClr>
                </a:solidFill>
                <a:latin typeface="Adobe 繁黑體 Std B" panose="020B0700000000000000" pitchFamily="34" charset="-120"/>
                <a:ea typeface="Adobe 繁黑體 Std B" panose="020B0700000000000000" pitchFamily="34" charset="-120"/>
                <a:sym typeface="Arial"/>
              </a:endParaRPr>
            </a:p>
          </p:txBody>
        </p:sp>
        <p:sp>
          <p:nvSpPr>
            <p:cNvPr id="63" name="Google Shape;177;p9">
              <a:extLst>
                <a:ext uri="{FF2B5EF4-FFF2-40B4-BE49-F238E27FC236}">
                  <a16:creationId xmlns:a16="http://schemas.microsoft.com/office/drawing/2014/main" id="{AD01A1C2-0221-43AD-BD15-8BCAA42930AA}"/>
                </a:ext>
              </a:extLst>
            </p:cNvPr>
            <p:cNvSpPr txBox="1"/>
            <p:nvPr/>
          </p:nvSpPr>
          <p:spPr>
            <a:xfrm>
              <a:off x="1283635" y="4336290"/>
              <a:ext cx="1953197" cy="541133"/>
            </a:xfrm>
            <a:prstGeom prst="rect">
              <a:avLst/>
            </a:prstGeom>
            <a:grpFill/>
            <a:ln>
              <a:noFill/>
            </a:ln>
          </p:spPr>
          <p:txBody>
            <a:bodyPr spcFirstLastPara="1" wrap="square" lIns="91425" tIns="45700" rIns="91425" bIns="45700" anchor="t" anchorCtr="0">
              <a:spAutoFit/>
            </a:bodyPr>
            <a:lstStyle/>
            <a:p>
              <a:pPr marL="342900" marR="0" lvl="0" indent="-342900" algn="l" rtl="0">
                <a:lnSpc>
                  <a:spcPts val="3500"/>
                </a:lnSpc>
                <a:spcBef>
                  <a:spcPts val="0"/>
                </a:spcBef>
                <a:spcAft>
                  <a:spcPts val="0"/>
                </a:spcAft>
                <a:buClr>
                  <a:schemeClr val="lt1"/>
                </a:buClr>
                <a:buSzPts val="2400"/>
                <a:buFont typeface="Arial"/>
                <a:buChar char="•"/>
              </a:pPr>
              <a:r>
                <a:rPr lang="zh-TW" altLang="en-US"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昇降設備</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p:txBody>
        </p:sp>
      </p:grpSp>
      <p:grpSp>
        <p:nvGrpSpPr>
          <p:cNvPr id="64" name="Google Shape;178;p9">
            <a:extLst>
              <a:ext uri="{FF2B5EF4-FFF2-40B4-BE49-F238E27FC236}">
                <a16:creationId xmlns:a16="http://schemas.microsoft.com/office/drawing/2014/main" id="{4AD4DF0C-E3C0-4806-A4BC-A37C7CA979FA}"/>
              </a:ext>
            </a:extLst>
          </p:cNvPr>
          <p:cNvGrpSpPr/>
          <p:nvPr/>
        </p:nvGrpSpPr>
        <p:grpSpPr>
          <a:xfrm>
            <a:off x="7517726" y="1704746"/>
            <a:ext cx="2369260" cy="582045"/>
            <a:chOff x="1235134" y="4295378"/>
            <a:chExt cx="2369260" cy="582045"/>
          </a:xfrm>
          <a:solidFill>
            <a:schemeClr val="bg1">
              <a:lumMod val="85000"/>
            </a:schemeClr>
          </a:solidFill>
        </p:grpSpPr>
        <p:sp>
          <p:nvSpPr>
            <p:cNvPr id="65" name="Google Shape;179;p9">
              <a:extLst>
                <a:ext uri="{FF2B5EF4-FFF2-40B4-BE49-F238E27FC236}">
                  <a16:creationId xmlns:a16="http://schemas.microsoft.com/office/drawing/2014/main" id="{9CCB85A3-B9B2-4BF1-B47F-1BD19BC401D1}"/>
                </a:ext>
              </a:extLst>
            </p:cNvPr>
            <p:cNvSpPr/>
            <p:nvPr/>
          </p:nvSpPr>
          <p:spPr>
            <a:xfrm>
              <a:off x="1235134" y="4295378"/>
              <a:ext cx="2366962" cy="581917"/>
            </a:xfrm>
            <a:prstGeom prst="rect">
              <a:avLst/>
            </a:prstGeom>
            <a:grpFill/>
            <a:ln w="1905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bg1">
                    <a:lumMod val="75000"/>
                  </a:schemeClr>
                </a:solidFill>
                <a:latin typeface="Adobe 繁黑體 Std B" panose="020B0700000000000000" pitchFamily="34" charset="-120"/>
                <a:ea typeface="Adobe 繁黑體 Std B" panose="020B0700000000000000" pitchFamily="34" charset="-120"/>
                <a:sym typeface="Arial"/>
              </a:endParaRPr>
            </a:p>
          </p:txBody>
        </p:sp>
        <p:sp>
          <p:nvSpPr>
            <p:cNvPr id="66" name="Google Shape;180;p9">
              <a:extLst>
                <a:ext uri="{FF2B5EF4-FFF2-40B4-BE49-F238E27FC236}">
                  <a16:creationId xmlns:a16="http://schemas.microsoft.com/office/drawing/2014/main" id="{4D937DC7-0C16-48FF-9BD4-AC8FA5CE81DC}"/>
                </a:ext>
              </a:extLst>
            </p:cNvPr>
            <p:cNvSpPr txBox="1"/>
            <p:nvPr/>
          </p:nvSpPr>
          <p:spPr>
            <a:xfrm>
              <a:off x="1308297" y="4336290"/>
              <a:ext cx="2296097" cy="541133"/>
            </a:xfrm>
            <a:prstGeom prst="rect">
              <a:avLst/>
            </a:prstGeom>
            <a:grpFill/>
            <a:ln>
              <a:noFill/>
            </a:ln>
          </p:spPr>
          <p:txBody>
            <a:bodyPr spcFirstLastPara="1" wrap="square" lIns="91425" tIns="45700" rIns="91425" bIns="45700" anchor="t" anchorCtr="0">
              <a:spAutoFit/>
            </a:bodyPr>
            <a:lstStyle/>
            <a:p>
              <a:pPr marL="342900" marR="0" lvl="0" indent="-342900" algn="l" rtl="0">
                <a:lnSpc>
                  <a:spcPts val="3500"/>
                </a:lnSpc>
                <a:spcBef>
                  <a:spcPts val="0"/>
                </a:spcBef>
                <a:spcAft>
                  <a:spcPts val="0"/>
                </a:spcAft>
                <a:buClr>
                  <a:schemeClr val="lt1"/>
                </a:buClr>
                <a:buSzPts val="2400"/>
                <a:buFont typeface="Arial"/>
                <a:buChar char="•"/>
              </a:pP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廁所盥洗室</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p:txBody>
        </p:sp>
      </p:grpSp>
      <p:grpSp>
        <p:nvGrpSpPr>
          <p:cNvPr id="67" name="Google Shape;181;p9">
            <a:extLst>
              <a:ext uri="{FF2B5EF4-FFF2-40B4-BE49-F238E27FC236}">
                <a16:creationId xmlns:a16="http://schemas.microsoft.com/office/drawing/2014/main" id="{49D2B29D-E249-498E-AA96-EFA47BF6F75E}"/>
              </a:ext>
            </a:extLst>
          </p:cNvPr>
          <p:cNvGrpSpPr/>
          <p:nvPr/>
        </p:nvGrpSpPr>
        <p:grpSpPr>
          <a:xfrm>
            <a:off x="10027277" y="1704746"/>
            <a:ext cx="1503590" cy="582045"/>
            <a:chOff x="1235134" y="4295378"/>
            <a:chExt cx="1503590" cy="582045"/>
          </a:xfrm>
          <a:solidFill>
            <a:schemeClr val="bg1">
              <a:lumMod val="85000"/>
            </a:schemeClr>
          </a:solidFill>
        </p:grpSpPr>
        <p:sp>
          <p:nvSpPr>
            <p:cNvPr id="68" name="Google Shape;182;p9">
              <a:extLst>
                <a:ext uri="{FF2B5EF4-FFF2-40B4-BE49-F238E27FC236}">
                  <a16:creationId xmlns:a16="http://schemas.microsoft.com/office/drawing/2014/main" id="{68DC3A64-8052-4FDC-A87D-B519D50704E0}"/>
                </a:ext>
              </a:extLst>
            </p:cNvPr>
            <p:cNvSpPr/>
            <p:nvPr/>
          </p:nvSpPr>
          <p:spPr>
            <a:xfrm>
              <a:off x="1235134" y="4295378"/>
              <a:ext cx="1503590" cy="581917"/>
            </a:xfrm>
            <a:prstGeom prst="rect">
              <a:avLst/>
            </a:prstGeom>
            <a:grpFill/>
            <a:ln w="1905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bg1">
                    <a:lumMod val="75000"/>
                  </a:schemeClr>
                </a:solidFill>
                <a:latin typeface="Adobe 繁黑體 Std B" panose="020B0700000000000000" pitchFamily="34" charset="-120"/>
                <a:ea typeface="Adobe 繁黑體 Std B" panose="020B0700000000000000" pitchFamily="34" charset="-120"/>
                <a:sym typeface="Arial"/>
              </a:endParaRPr>
            </a:p>
          </p:txBody>
        </p:sp>
        <p:sp>
          <p:nvSpPr>
            <p:cNvPr id="69" name="Google Shape;183;p9">
              <a:extLst>
                <a:ext uri="{FF2B5EF4-FFF2-40B4-BE49-F238E27FC236}">
                  <a16:creationId xmlns:a16="http://schemas.microsoft.com/office/drawing/2014/main" id="{4F66B244-C96A-488D-A98A-C8F9AFA19DE4}"/>
                </a:ext>
              </a:extLst>
            </p:cNvPr>
            <p:cNvSpPr txBox="1"/>
            <p:nvPr/>
          </p:nvSpPr>
          <p:spPr>
            <a:xfrm>
              <a:off x="1285933" y="4336290"/>
              <a:ext cx="1361001" cy="541133"/>
            </a:xfrm>
            <a:prstGeom prst="rect">
              <a:avLst/>
            </a:prstGeom>
            <a:grpFill/>
            <a:ln>
              <a:noFill/>
            </a:ln>
          </p:spPr>
          <p:txBody>
            <a:bodyPr spcFirstLastPara="1" wrap="square" lIns="91425" tIns="45700" rIns="91425" bIns="45700" anchor="t" anchorCtr="0">
              <a:spAutoFit/>
            </a:bodyPr>
            <a:lstStyle/>
            <a:p>
              <a:pPr marL="342900" marR="0" lvl="0" indent="-342900" algn="l" rtl="0">
                <a:lnSpc>
                  <a:spcPts val="3500"/>
                </a:lnSpc>
                <a:spcBef>
                  <a:spcPts val="0"/>
                </a:spcBef>
                <a:spcAft>
                  <a:spcPts val="0"/>
                </a:spcAft>
                <a:buClr>
                  <a:schemeClr val="lt1"/>
                </a:buClr>
                <a:buSzPts val="2400"/>
                <a:buFont typeface="Arial"/>
                <a:buChar char="•"/>
              </a:pP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浴室</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p:txBody>
        </p:sp>
      </p:grpSp>
      <p:grpSp>
        <p:nvGrpSpPr>
          <p:cNvPr id="70" name="Google Shape;184;p9">
            <a:extLst>
              <a:ext uri="{FF2B5EF4-FFF2-40B4-BE49-F238E27FC236}">
                <a16:creationId xmlns:a16="http://schemas.microsoft.com/office/drawing/2014/main" id="{4291349D-1AB5-4ED0-8403-05AF28D6B182}"/>
              </a:ext>
            </a:extLst>
          </p:cNvPr>
          <p:cNvGrpSpPr/>
          <p:nvPr/>
        </p:nvGrpSpPr>
        <p:grpSpPr>
          <a:xfrm>
            <a:off x="1121300" y="2407810"/>
            <a:ext cx="2366962" cy="582045"/>
            <a:chOff x="1235134" y="4295378"/>
            <a:chExt cx="2366962" cy="582045"/>
          </a:xfrm>
          <a:solidFill>
            <a:schemeClr val="bg1">
              <a:lumMod val="85000"/>
            </a:schemeClr>
          </a:solidFill>
        </p:grpSpPr>
        <p:sp>
          <p:nvSpPr>
            <p:cNvPr id="71" name="Google Shape;185;p9">
              <a:extLst>
                <a:ext uri="{FF2B5EF4-FFF2-40B4-BE49-F238E27FC236}">
                  <a16:creationId xmlns:a16="http://schemas.microsoft.com/office/drawing/2014/main" id="{AE251D7B-A510-43CF-81EB-606DA68134AC}"/>
                </a:ext>
              </a:extLst>
            </p:cNvPr>
            <p:cNvSpPr/>
            <p:nvPr/>
          </p:nvSpPr>
          <p:spPr>
            <a:xfrm>
              <a:off x="1235134" y="4295378"/>
              <a:ext cx="2366962" cy="581917"/>
            </a:xfrm>
            <a:prstGeom prst="rect">
              <a:avLst/>
            </a:prstGeom>
            <a:grpFill/>
            <a:ln w="1905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bg1">
                    <a:lumMod val="75000"/>
                  </a:schemeClr>
                </a:solidFill>
                <a:latin typeface="Adobe 繁黑體 Std B" panose="020B0700000000000000" pitchFamily="34" charset="-120"/>
                <a:ea typeface="Adobe 繁黑體 Std B" panose="020B0700000000000000" pitchFamily="34" charset="-120"/>
                <a:sym typeface="Arial"/>
              </a:endParaRPr>
            </a:p>
          </p:txBody>
        </p:sp>
        <p:sp>
          <p:nvSpPr>
            <p:cNvPr id="72" name="Google Shape;186;p9">
              <a:extLst>
                <a:ext uri="{FF2B5EF4-FFF2-40B4-BE49-F238E27FC236}">
                  <a16:creationId xmlns:a16="http://schemas.microsoft.com/office/drawing/2014/main" id="{AA8ECFA3-8391-4EF4-A867-3A92AF85917F}"/>
                </a:ext>
              </a:extLst>
            </p:cNvPr>
            <p:cNvSpPr txBox="1"/>
            <p:nvPr/>
          </p:nvSpPr>
          <p:spPr>
            <a:xfrm>
              <a:off x="1306429" y="4336290"/>
              <a:ext cx="2242892" cy="541133"/>
            </a:xfrm>
            <a:prstGeom prst="rect">
              <a:avLst/>
            </a:prstGeom>
            <a:grpFill/>
            <a:ln>
              <a:noFill/>
            </a:ln>
          </p:spPr>
          <p:txBody>
            <a:bodyPr spcFirstLastPara="1" wrap="square" lIns="91425" tIns="45700" rIns="91425" bIns="45700" anchor="t" anchorCtr="0">
              <a:spAutoFit/>
            </a:bodyPr>
            <a:lstStyle/>
            <a:p>
              <a:pPr marL="342900" marR="0" lvl="0" indent="-342900" algn="l" rtl="0">
                <a:lnSpc>
                  <a:spcPts val="3500"/>
                </a:lnSpc>
                <a:spcBef>
                  <a:spcPts val="0"/>
                </a:spcBef>
                <a:spcAft>
                  <a:spcPts val="0"/>
                </a:spcAft>
                <a:buClr>
                  <a:schemeClr val="lt1"/>
                </a:buClr>
                <a:buSzPts val="2400"/>
                <a:buFont typeface="Arial"/>
                <a:buChar char="•"/>
              </a:pP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輪椅觀眾席</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p:txBody>
        </p:sp>
      </p:grpSp>
      <p:grpSp>
        <p:nvGrpSpPr>
          <p:cNvPr id="73" name="Google Shape;187;p9">
            <a:extLst>
              <a:ext uri="{FF2B5EF4-FFF2-40B4-BE49-F238E27FC236}">
                <a16:creationId xmlns:a16="http://schemas.microsoft.com/office/drawing/2014/main" id="{95168E2E-AD73-48FC-B96F-CFC5081ABA1E}"/>
              </a:ext>
            </a:extLst>
          </p:cNvPr>
          <p:cNvGrpSpPr/>
          <p:nvPr/>
        </p:nvGrpSpPr>
        <p:grpSpPr>
          <a:xfrm>
            <a:off x="3630851" y="2404824"/>
            <a:ext cx="2095786" cy="582045"/>
            <a:chOff x="1235134" y="4295378"/>
            <a:chExt cx="2095786" cy="582045"/>
          </a:xfrm>
          <a:solidFill>
            <a:schemeClr val="bg1">
              <a:lumMod val="85000"/>
            </a:schemeClr>
          </a:solidFill>
        </p:grpSpPr>
        <p:sp>
          <p:nvSpPr>
            <p:cNvPr id="74" name="Google Shape;188;p9">
              <a:extLst>
                <a:ext uri="{FF2B5EF4-FFF2-40B4-BE49-F238E27FC236}">
                  <a16:creationId xmlns:a16="http://schemas.microsoft.com/office/drawing/2014/main" id="{13E3F6BD-BF56-4A36-A15B-2E94364B1796}"/>
                </a:ext>
              </a:extLst>
            </p:cNvPr>
            <p:cNvSpPr/>
            <p:nvPr/>
          </p:nvSpPr>
          <p:spPr>
            <a:xfrm>
              <a:off x="1235134" y="4295378"/>
              <a:ext cx="2095786" cy="581917"/>
            </a:xfrm>
            <a:prstGeom prst="rect">
              <a:avLst/>
            </a:prstGeom>
            <a:grpFill/>
            <a:ln w="1905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bg1">
                    <a:lumMod val="75000"/>
                  </a:schemeClr>
                </a:solidFill>
                <a:latin typeface="Adobe 繁黑體 Std B" panose="020B0700000000000000" pitchFamily="34" charset="-120"/>
                <a:ea typeface="Adobe 繁黑體 Std B" panose="020B0700000000000000" pitchFamily="34" charset="-120"/>
                <a:sym typeface="Arial"/>
              </a:endParaRPr>
            </a:p>
          </p:txBody>
        </p:sp>
        <p:sp>
          <p:nvSpPr>
            <p:cNvPr id="75" name="Google Shape;189;p9">
              <a:extLst>
                <a:ext uri="{FF2B5EF4-FFF2-40B4-BE49-F238E27FC236}">
                  <a16:creationId xmlns:a16="http://schemas.microsoft.com/office/drawing/2014/main" id="{93B20D78-00AA-4620-B1E0-E5CE4D5FC620}"/>
                </a:ext>
              </a:extLst>
            </p:cNvPr>
            <p:cNvSpPr txBox="1"/>
            <p:nvPr/>
          </p:nvSpPr>
          <p:spPr>
            <a:xfrm>
              <a:off x="1270781" y="4336290"/>
              <a:ext cx="1953197" cy="541133"/>
            </a:xfrm>
            <a:prstGeom prst="rect">
              <a:avLst/>
            </a:prstGeom>
            <a:grpFill/>
            <a:ln>
              <a:noFill/>
            </a:ln>
          </p:spPr>
          <p:txBody>
            <a:bodyPr spcFirstLastPara="1" wrap="square" lIns="91425" tIns="45700" rIns="91425" bIns="45700" anchor="t" anchorCtr="0">
              <a:spAutoFit/>
            </a:bodyPr>
            <a:lstStyle/>
            <a:p>
              <a:pPr marL="342900" marR="0" lvl="0" indent="-342900" algn="l" rtl="0">
                <a:lnSpc>
                  <a:spcPts val="3500"/>
                </a:lnSpc>
                <a:spcBef>
                  <a:spcPts val="0"/>
                </a:spcBef>
                <a:spcAft>
                  <a:spcPts val="0"/>
                </a:spcAft>
                <a:buClr>
                  <a:schemeClr val="lt1"/>
                </a:buClr>
                <a:buSzPts val="2400"/>
                <a:buFont typeface="Arial"/>
                <a:buChar char="•"/>
              </a:pP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停車空間</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p:txBody>
        </p:sp>
      </p:grpSp>
      <p:grpSp>
        <p:nvGrpSpPr>
          <p:cNvPr id="76" name="Google Shape;190;p9">
            <a:extLst>
              <a:ext uri="{FF2B5EF4-FFF2-40B4-BE49-F238E27FC236}">
                <a16:creationId xmlns:a16="http://schemas.microsoft.com/office/drawing/2014/main" id="{7B646DCC-894D-4BBC-A1B0-91314A548E95}"/>
              </a:ext>
            </a:extLst>
          </p:cNvPr>
          <p:cNvGrpSpPr/>
          <p:nvPr/>
        </p:nvGrpSpPr>
        <p:grpSpPr>
          <a:xfrm>
            <a:off x="5869226" y="2404824"/>
            <a:ext cx="2366962" cy="582045"/>
            <a:chOff x="1235134" y="4295378"/>
            <a:chExt cx="2366962" cy="582045"/>
          </a:xfrm>
          <a:solidFill>
            <a:schemeClr val="bg1">
              <a:lumMod val="85000"/>
            </a:schemeClr>
          </a:solidFill>
        </p:grpSpPr>
        <p:sp>
          <p:nvSpPr>
            <p:cNvPr id="77" name="Google Shape;191;p9">
              <a:extLst>
                <a:ext uri="{FF2B5EF4-FFF2-40B4-BE49-F238E27FC236}">
                  <a16:creationId xmlns:a16="http://schemas.microsoft.com/office/drawing/2014/main" id="{6599C917-B6FE-4886-82A0-28B1EBD177E9}"/>
                </a:ext>
              </a:extLst>
            </p:cNvPr>
            <p:cNvSpPr/>
            <p:nvPr/>
          </p:nvSpPr>
          <p:spPr>
            <a:xfrm>
              <a:off x="1235134" y="4295378"/>
              <a:ext cx="2366962" cy="581917"/>
            </a:xfrm>
            <a:prstGeom prst="rect">
              <a:avLst/>
            </a:prstGeom>
            <a:grpFill/>
            <a:ln w="1905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bg1">
                    <a:lumMod val="75000"/>
                  </a:schemeClr>
                </a:solidFill>
                <a:latin typeface="Adobe 繁黑體 Std B" panose="020B0700000000000000" pitchFamily="34" charset="-120"/>
                <a:ea typeface="Adobe 繁黑體 Std B" panose="020B0700000000000000" pitchFamily="34" charset="-120"/>
                <a:sym typeface="Arial"/>
              </a:endParaRPr>
            </a:p>
          </p:txBody>
        </p:sp>
        <p:sp>
          <p:nvSpPr>
            <p:cNvPr id="78" name="Google Shape;192;p9">
              <a:extLst>
                <a:ext uri="{FF2B5EF4-FFF2-40B4-BE49-F238E27FC236}">
                  <a16:creationId xmlns:a16="http://schemas.microsoft.com/office/drawing/2014/main" id="{1D88128B-BB52-492B-A890-34C6B9E875AE}"/>
                </a:ext>
              </a:extLst>
            </p:cNvPr>
            <p:cNvSpPr txBox="1"/>
            <p:nvPr/>
          </p:nvSpPr>
          <p:spPr>
            <a:xfrm>
              <a:off x="1306526" y="4336290"/>
              <a:ext cx="2222307" cy="541133"/>
            </a:xfrm>
            <a:prstGeom prst="rect">
              <a:avLst/>
            </a:prstGeom>
            <a:grpFill/>
            <a:ln>
              <a:noFill/>
            </a:ln>
          </p:spPr>
          <p:txBody>
            <a:bodyPr spcFirstLastPara="1" wrap="square" lIns="91425" tIns="45700" rIns="91425" bIns="45700" anchor="t" anchorCtr="0">
              <a:spAutoFit/>
            </a:bodyPr>
            <a:lstStyle/>
            <a:p>
              <a:pPr marL="342900" marR="0" lvl="0" indent="-342900" algn="l" rtl="0">
                <a:lnSpc>
                  <a:spcPts val="3500"/>
                </a:lnSpc>
                <a:spcBef>
                  <a:spcPts val="0"/>
                </a:spcBef>
                <a:spcAft>
                  <a:spcPts val="0"/>
                </a:spcAft>
                <a:buClr>
                  <a:schemeClr val="lt1"/>
                </a:buClr>
                <a:buSzPts val="2400"/>
                <a:buFont typeface="Arial"/>
                <a:buChar char="•"/>
              </a:pP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無障礙標誌</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p:txBody>
        </p:sp>
      </p:grpSp>
      <p:grpSp>
        <p:nvGrpSpPr>
          <p:cNvPr id="79" name="Google Shape;193;p9">
            <a:extLst>
              <a:ext uri="{FF2B5EF4-FFF2-40B4-BE49-F238E27FC236}">
                <a16:creationId xmlns:a16="http://schemas.microsoft.com/office/drawing/2014/main" id="{9395FF86-39DB-40EB-BCDB-9795E42F364E}"/>
              </a:ext>
            </a:extLst>
          </p:cNvPr>
          <p:cNvGrpSpPr/>
          <p:nvPr/>
        </p:nvGrpSpPr>
        <p:grpSpPr>
          <a:xfrm>
            <a:off x="8391615" y="2404824"/>
            <a:ext cx="2366962" cy="582045"/>
            <a:chOff x="1235134" y="4295378"/>
            <a:chExt cx="2366962" cy="582045"/>
          </a:xfrm>
          <a:solidFill>
            <a:schemeClr val="bg1">
              <a:lumMod val="85000"/>
            </a:schemeClr>
          </a:solidFill>
        </p:grpSpPr>
        <p:sp>
          <p:nvSpPr>
            <p:cNvPr id="80" name="Google Shape;194;p9">
              <a:extLst>
                <a:ext uri="{FF2B5EF4-FFF2-40B4-BE49-F238E27FC236}">
                  <a16:creationId xmlns:a16="http://schemas.microsoft.com/office/drawing/2014/main" id="{EA8FE930-321C-45C7-A0A0-5B6D8E948209}"/>
                </a:ext>
              </a:extLst>
            </p:cNvPr>
            <p:cNvSpPr/>
            <p:nvPr/>
          </p:nvSpPr>
          <p:spPr>
            <a:xfrm>
              <a:off x="1235134" y="4295378"/>
              <a:ext cx="2366962" cy="581917"/>
            </a:xfrm>
            <a:prstGeom prst="rect">
              <a:avLst/>
            </a:prstGeom>
            <a:grpFill/>
            <a:ln w="1905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bg1">
                    <a:lumMod val="75000"/>
                  </a:schemeClr>
                </a:solidFill>
                <a:latin typeface="Adobe 繁黑體 Std B" panose="020B0700000000000000" pitchFamily="34" charset="-120"/>
                <a:ea typeface="Adobe 繁黑體 Std B" panose="020B0700000000000000" pitchFamily="34" charset="-120"/>
                <a:sym typeface="Arial"/>
              </a:endParaRPr>
            </a:p>
          </p:txBody>
        </p:sp>
        <p:sp>
          <p:nvSpPr>
            <p:cNvPr id="81" name="Google Shape;195;p9">
              <a:extLst>
                <a:ext uri="{FF2B5EF4-FFF2-40B4-BE49-F238E27FC236}">
                  <a16:creationId xmlns:a16="http://schemas.microsoft.com/office/drawing/2014/main" id="{1A9F04C4-B074-4327-8246-5822AA12667B}"/>
                </a:ext>
              </a:extLst>
            </p:cNvPr>
            <p:cNvSpPr txBox="1"/>
            <p:nvPr/>
          </p:nvSpPr>
          <p:spPr>
            <a:xfrm>
              <a:off x="1293688" y="4336290"/>
              <a:ext cx="2222307" cy="541133"/>
            </a:xfrm>
            <a:prstGeom prst="rect">
              <a:avLst/>
            </a:prstGeom>
            <a:grpFill/>
            <a:ln>
              <a:noFill/>
            </a:ln>
          </p:spPr>
          <p:txBody>
            <a:bodyPr spcFirstLastPara="1" wrap="square" lIns="91425" tIns="45700" rIns="91425" bIns="45700" anchor="t" anchorCtr="0">
              <a:spAutoFit/>
            </a:bodyPr>
            <a:lstStyle/>
            <a:p>
              <a:pPr marL="342900" marR="0" lvl="0" indent="-342900" algn="l" rtl="0">
                <a:lnSpc>
                  <a:spcPts val="3500"/>
                </a:lnSpc>
                <a:spcBef>
                  <a:spcPts val="0"/>
                </a:spcBef>
                <a:spcAft>
                  <a:spcPts val="0"/>
                </a:spcAft>
                <a:buClr>
                  <a:schemeClr val="lt1"/>
                </a:buClr>
                <a:buSzPts val="2400"/>
                <a:buFont typeface="Arial"/>
                <a:buChar char="•"/>
              </a:pP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無障礙客房</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p:txBody>
        </p:sp>
      </p:grpSp>
      <p:sp>
        <p:nvSpPr>
          <p:cNvPr id="165" name="Google Shape;165;p9"/>
          <p:cNvSpPr/>
          <p:nvPr/>
        </p:nvSpPr>
        <p:spPr>
          <a:xfrm>
            <a:off x="-210167" y="-193405"/>
            <a:ext cx="1052513" cy="1052513"/>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66" name="Google Shape;166;p9"/>
          <p:cNvSpPr/>
          <p:nvPr/>
        </p:nvSpPr>
        <p:spPr>
          <a:xfrm>
            <a:off x="1708785" y="3871572"/>
            <a:ext cx="1481812" cy="1481812"/>
          </a:xfrm>
          <a:prstGeom prst="ellipse">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67" name="Google Shape;167;p9"/>
          <p:cNvSpPr txBox="1"/>
          <p:nvPr/>
        </p:nvSpPr>
        <p:spPr>
          <a:xfrm>
            <a:off x="733250" y="956955"/>
            <a:ext cx="5946950" cy="53648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建築物無障礙設置技術設計規範</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sp>
        <p:nvSpPr>
          <p:cNvPr id="168" name="Google Shape;168;p9"/>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10</a:t>
            </a:fld>
            <a:endParaRPr dirty="0"/>
          </a:p>
        </p:txBody>
      </p:sp>
      <p:grpSp>
        <p:nvGrpSpPr>
          <p:cNvPr id="169" name="Google Shape;169;p9"/>
          <p:cNvGrpSpPr/>
          <p:nvPr/>
        </p:nvGrpSpPr>
        <p:grpSpPr>
          <a:xfrm>
            <a:off x="1125942" y="1703216"/>
            <a:ext cx="2455368" cy="582045"/>
            <a:chOff x="1235134" y="4295378"/>
            <a:chExt cx="2455368" cy="582045"/>
          </a:xfrm>
        </p:grpSpPr>
        <p:sp>
          <p:nvSpPr>
            <p:cNvPr id="170" name="Google Shape;170;p9"/>
            <p:cNvSpPr/>
            <p:nvPr/>
          </p:nvSpPr>
          <p:spPr>
            <a:xfrm>
              <a:off x="1235134" y="4295378"/>
              <a:ext cx="2366962" cy="581917"/>
            </a:xfrm>
            <a:prstGeom prst="rect">
              <a:avLst/>
            </a:prstGeom>
            <a:solidFill>
              <a:srgbClr val="990033"/>
            </a:solidFill>
            <a:ln w="19050" cap="flat" cmpd="sng">
              <a:solidFill>
                <a:srgbClr val="EB67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71" name="Google Shape;171;p9"/>
            <p:cNvSpPr txBox="1"/>
            <p:nvPr/>
          </p:nvSpPr>
          <p:spPr>
            <a:xfrm>
              <a:off x="1323540" y="4336290"/>
              <a:ext cx="2366962" cy="541133"/>
            </a:xfrm>
            <a:prstGeom prst="rect">
              <a:avLst/>
            </a:prstGeom>
            <a:noFill/>
            <a:ln>
              <a:noFill/>
            </a:ln>
          </p:spPr>
          <p:txBody>
            <a:bodyPr spcFirstLastPara="1" wrap="square" lIns="91425" tIns="45700" rIns="91425" bIns="45700" anchor="t" anchorCtr="0">
              <a:spAutoFit/>
            </a:bodyPr>
            <a:lstStyle/>
            <a:p>
              <a:pPr marL="342900" marR="0" lvl="0" indent="-342900" algn="l" rtl="0">
                <a:lnSpc>
                  <a:spcPts val="3500"/>
                </a:lnSpc>
                <a:spcBef>
                  <a:spcPts val="0"/>
                </a:spcBef>
                <a:spcAft>
                  <a:spcPts val="0"/>
                </a:spcAft>
                <a:buClr>
                  <a:schemeClr val="lt1"/>
                </a:buClr>
                <a:buSzPts val="2400"/>
                <a:buFont typeface="Arial"/>
                <a:buChar char="•"/>
              </a:pPr>
              <a:r>
                <a:rPr lang="zh-TW" sz="2400" dirty="0">
                  <a:solidFill>
                    <a:schemeClr val="lt1"/>
                  </a:solidFill>
                  <a:latin typeface="Adobe 繁黑體 Std B" panose="020B0700000000000000" pitchFamily="34" charset="-120"/>
                  <a:ea typeface="Adobe 繁黑體 Std B" panose="020B0700000000000000" pitchFamily="34" charset="-120"/>
                  <a:sym typeface="Arial"/>
                </a:rPr>
                <a:t>無障礙通路</a:t>
              </a:r>
              <a:endParaRPr dirty="0">
                <a:latin typeface="Adobe 繁黑體 Std B" panose="020B0700000000000000" pitchFamily="34" charset="-120"/>
                <a:ea typeface="Adobe 繁黑體 Std B" panose="020B0700000000000000" pitchFamily="34" charset="-120"/>
              </a:endParaRPr>
            </a:p>
          </p:txBody>
        </p:sp>
      </p:grpSp>
      <p:grpSp>
        <p:nvGrpSpPr>
          <p:cNvPr id="172" name="Google Shape;172;p9"/>
          <p:cNvGrpSpPr/>
          <p:nvPr/>
        </p:nvGrpSpPr>
        <p:grpSpPr>
          <a:xfrm>
            <a:off x="3635493" y="1703216"/>
            <a:ext cx="1503590" cy="582045"/>
            <a:chOff x="1235134" y="4295378"/>
            <a:chExt cx="1503590" cy="582045"/>
          </a:xfrm>
        </p:grpSpPr>
        <p:sp>
          <p:nvSpPr>
            <p:cNvPr id="173" name="Google Shape;173;p9"/>
            <p:cNvSpPr/>
            <p:nvPr/>
          </p:nvSpPr>
          <p:spPr>
            <a:xfrm>
              <a:off x="1235134" y="4295378"/>
              <a:ext cx="1503590" cy="581917"/>
            </a:xfrm>
            <a:prstGeom prst="rect">
              <a:avLst/>
            </a:prstGeom>
            <a:solidFill>
              <a:srgbClr val="990033"/>
            </a:solidFill>
            <a:ln w="19050" cap="flat" cmpd="sng">
              <a:solidFill>
                <a:srgbClr val="EB67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74" name="Google Shape;174;p9"/>
            <p:cNvSpPr txBox="1"/>
            <p:nvPr/>
          </p:nvSpPr>
          <p:spPr>
            <a:xfrm>
              <a:off x="1294071" y="4336290"/>
              <a:ext cx="1361001" cy="541133"/>
            </a:xfrm>
            <a:prstGeom prst="rect">
              <a:avLst/>
            </a:prstGeom>
            <a:noFill/>
            <a:ln>
              <a:noFill/>
            </a:ln>
          </p:spPr>
          <p:txBody>
            <a:bodyPr spcFirstLastPara="1" wrap="square" lIns="91425" tIns="45700" rIns="91425" bIns="45700" anchor="t" anchorCtr="0">
              <a:spAutoFit/>
            </a:bodyPr>
            <a:lstStyle/>
            <a:p>
              <a:pPr marL="342900" marR="0" lvl="0" indent="-342900" algn="l" rtl="0">
                <a:lnSpc>
                  <a:spcPts val="3500"/>
                </a:lnSpc>
                <a:spcBef>
                  <a:spcPts val="0"/>
                </a:spcBef>
                <a:spcAft>
                  <a:spcPts val="0"/>
                </a:spcAft>
                <a:buClr>
                  <a:schemeClr val="lt1"/>
                </a:buClr>
                <a:buSzPts val="2400"/>
                <a:buFont typeface="Arial"/>
                <a:buChar char="•"/>
              </a:pPr>
              <a:r>
                <a:rPr lang="zh-TW" sz="2400" dirty="0">
                  <a:solidFill>
                    <a:schemeClr val="lt1"/>
                  </a:solidFill>
                  <a:latin typeface="Adobe 繁黑體 Std B" panose="020B0700000000000000" pitchFamily="34" charset="-120"/>
                  <a:ea typeface="Adobe 繁黑體 Std B" panose="020B0700000000000000" pitchFamily="34" charset="-120"/>
                  <a:sym typeface="Arial"/>
                </a:rPr>
                <a:t>樓梯</a:t>
              </a:r>
              <a:endParaRPr dirty="0">
                <a:latin typeface="Adobe 繁黑體 Std B" panose="020B0700000000000000" pitchFamily="34" charset="-120"/>
                <a:ea typeface="Adobe 繁黑體 Std B" panose="020B0700000000000000" pitchFamily="34" charset="-120"/>
              </a:endParaRPr>
            </a:p>
          </p:txBody>
        </p:sp>
      </p:grpSp>
      <p:grpSp>
        <p:nvGrpSpPr>
          <p:cNvPr id="175" name="Google Shape;175;p9"/>
          <p:cNvGrpSpPr/>
          <p:nvPr/>
        </p:nvGrpSpPr>
        <p:grpSpPr>
          <a:xfrm>
            <a:off x="5281672" y="1704810"/>
            <a:ext cx="2095786" cy="582045"/>
            <a:chOff x="1235134" y="4295378"/>
            <a:chExt cx="2095786" cy="582045"/>
          </a:xfrm>
        </p:grpSpPr>
        <p:sp>
          <p:nvSpPr>
            <p:cNvPr id="176" name="Google Shape;176;p9"/>
            <p:cNvSpPr/>
            <p:nvPr/>
          </p:nvSpPr>
          <p:spPr>
            <a:xfrm>
              <a:off x="1235134" y="4295378"/>
              <a:ext cx="2095786" cy="581917"/>
            </a:xfrm>
            <a:prstGeom prst="rect">
              <a:avLst/>
            </a:prstGeom>
            <a:solidFill>
              <a:srgbClr val="990033"/>
            </a:solidFill>
            <a:ln w="19050" cap="flat" cmpd="sng">
              <a:solidFill>
                <a:srgbClr val="EB67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77" name="Google Shape;177;p9"/>
            <p:cNvSpPr txBox="1"/>
            <p:nvPr/>
          </p:nvSpPr>
          <p:spPr>
            <a:xfrm>
              <a:off x="1283635" y="4336290"/>
              <a:ext cx="1953197" cy="541133"/>
            </a:xfrm>
            <a:prstGeom prst="rect">
              <a:avLst/>
            </a:prstGeom>
            <a:noFill/>
            <a:ln>
              <a:noFill/>
            </a:ln>
          </p:spPr>
          <p:txBody>
            <a:bodyPr spcFirstLastPara="1" wrap="square" lIns="91425" tIns="45700" rIns="91425" bIns="45700" anchor="t" anchorCtr="0">
              <a:spAutoFit/>
            </a:bodyPr>
            <a:lstStyle/>
            <a:p>
              <a:pPr marL="342900" marR="0" lvl="0" indent="-342900" algn="l" rtl="0">
                <a:lnSpc>
                  <a:spcPts val="3500"/>
                </a:lnSpc>
                <a:spcBef>
                  <a:spcPts val="0"/>
                </a:spcBef>
                <a:spcAft>
                  <a:spcPts val="0"/>
                </a:spcAft>
                <a:buClr>
                  <a:schemeClr val="lt1"/>
                </a:buClr>
                <a:buSzPts val="2400"/>
                <a:buFont typeface="Arial"/>
                <a:buChar char="•"/>
              </a:pPr>
              <a:r>
                <a:rPr lang="zh-TW" altLang="en-US" sz="2400" dirty="0">
                  <a:solidFill>
                    <a:schemeClr val="lt1"/>
                  </a:solidFill>
                  <a:latin typeface="Adobe 繁黑體 Std B" panose="020B0700000000000000" pitchFamily="34" charset="-120"/>
                  <a:ea typeface="Adobe 繁黑體 Std B" panose="020B0700000000000000" pitchFamily="34" charset="-120"/>
                  <a:sym typeface="Arial"/>
                </a:rPr>
                <a:t>昇降設備</a:t>
              </a:r>
              <a:endParaRPr dirty="0">
                <a:latin typeface="Adobe 繁黑體 Std B" panose="020B0700000000000000" pitchFamily="34" charset="-120"/>
                <a:ea typeface="Adobe 繁黑體 Std B" panose="020B0700000000000000" pitchFamily="34" charset="-120"/>
              </a:endParaRPr>
            </a:p>
          </p:txBody>
        </p:sp>
      </p:grpSp>
      <p:grpSp>
        <p:nvGrpSpPr>
          <p:cNvPr id="178" name="Google Shape;178;p9"/>
          <p:cNvGrpSpPr/>
          <p:nvPr/>
        </p:nvGrpSpPr>
        <p:grpSpPr>
          <a:xfrm>
            <a:off x="7520047" y="1701448"/>
            <a:ext cx="2369260" cy="582045"/>
            <a:chOff x="1235134" y="4295378"/>
            <a:chExt cx="2369260" cy="582045"/>
          </a:xfrm>
        </p:grpSpPr>
        <p:sp>
          <p:nvSpPr>
            <p:cNvPr id="179" name="Google Shape;179;p9"/>
            <p:cNvSpPr/>
            <p:nvPr/>
          </p:nvSpPr>
          <p:spPr>
            <a:xfrm>
              <a:off x="1235134" y="4295378"/>
              <a:ext cx="2366962" cy="581917"/>
            </a:xfrm>
            <a:prstGeom prst="rect">
              <a:avLst/>
            </a:prstGeom>
            <a:solidFill>
              <a:srgbClr val="990033"/>
            </a:solidFill>
            <a:ln w="19050" cap="flat" cmpd="sng">
              <a:solidFill>
                <a:srgbClr val="EB67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80" name="Google Shape;180;p9"/>
            <p:cNvSpPr txBox="1"/>
            <p:nvPr/>
          </p:nvSpPr>
          <p:spPr>
            <a:xfrm>
              <a:off x="1308297" y="4336290"/>
              <a:ext cx="2296097" cy="541133"/>
            </a:xfrm>
            <a:prstGeom prst="rect">
              <a:avLst/>
            </a:prstGeom>
            <a:noFill/>
            <a:ln>
              <a:noFill/>
            </a:ln>
          </p:spPr>
          <p:txBody>
            <a:bodyPr spcFirstLastPara="1" wrap="square" lIns="91425" tIns="45700" rIns="91425" bIns="45700" anchor="t" anchorCtr="0">
              <a:spAutoFit/>
            </a:bodyPr>
            <a:lstStyle/>
            <a:p>
              <a:pPr marL="342900" marR="0" lvl="0" indent="-342900" algn="l" rtl="0">
                <a:lnSpc>
                  <a:spcPts val="3500"/>
                </a:lnSpc>
                <a:spcBef>
                  <a:spcPts val="0"/>
                </a:spcBef>
                <a:spcAft>
                  <a:spcPts val="0"/>
                </a:spcAft>
                <a:buClr>
                  <a:schemeClr val="lt1"/>
                </a:buClr>
                <a:buSzPts val="2400"/>
                <a:buFont typeface="Arial"/>
                <a:buChar char="•"/>
              </a:pPr>
              <a:r>
                <a:rPr lang="zh-TW" sz="2400" dirty="0">
                  <a:solidFill>
                    <a:schemeClr val="lt1"/>
                  </a:solidFill>
                  <a:latin typeface="Adobe 繁黑體 Std B" panose="020B0700000000000000" pitchFamily="34" charset="-120"/>
                  <a:ea typeface="Adobe 繁黑體 Std B" panose="020B0700000000000000" pitchFamily="34" charset="-120"/>
                  <a:sym typeface="Arial"/>
                </a:rPr>
                <a:t>廁所盥洗室</a:t>
              </a:r>
              <a:endParaRPr dirty="0">
                <a:latin typeface="Adobe 繁黑體 Std B" panose="020B0700000000000000" pitchFamily="34" charset="-120"/>
                <a:ea typeface="Adobe 繁黑體 Std B" panose="020B0700000000000000" pitchFamily="34" charset="-120"/>
              </a:endParaRPr>
            </a:p>
          </p:txBody>
        </p:sp>
      </p:grpSp>
      <p:grpSp>
        <p:nvGrpSpPr>
          <p:cNvPr id="181" name="Google Shape;181;p9"/>
          <p:cNvGrpSpPr/>
          <p:nvPr/>
        </p:nvGrpSpPr>
        <p:grpSpPr>
          <a:xfrm>
            <a:off x="10029598" y="1701448"/>
            <a:ext cx="1503590" cy="582045"/>
            <a:chOff x="1235134" y="4295378"/>
            <a:chExt cx="1503590" cy="582045"/>
          </a:xfrm>
        </p:grpSpPr>
        <p:sp>
          <p:nvSpPr>
            <p:cNvPr id="182" name="Google Shape;182;p9"/>
            <p:cNvSpPr/>
            <p:nvPr/>
          </p:nvSpPr>
          <p:spPr>
            <a:xfrm>
              <a:off x="1235134" y="4295378"/>
              <a:ext cx="1503590" cy="581917"/>
            </a:xfrm>
            <a:prstGeom prst="rect">
              <a:avLst/>
            </a:prstGeom>
            <a:solidFill>
              <a:srgbClr val="990033"/>
            </a:solidFill>
            <a:ln w="19050" cap="flat" cmpd="sng">
              <a:solidFill>
                <a:srgbClr val="EB67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83" name="Google Shape;183;p9"/>
            <p:cNvSpPr txBox="1"/>
            <p:nvPr/>
          </p:nvSpPr>
          <p:spPr>
            <a:xfrm>
              <a:off x="1285933" y="4336290"/>
              <a:ext cx="1361001" cy="541133"/>
            </a:xfrm>
            <a:prstGeom prst="rect">
              <a:avLst/>
            </a:prstGeom>
            <a:noFill/>
            <a:ln>
              <a:noFill/>
            </a:ln>
          </p:spPr>
          <p:txBody>
            <a:bodyPr spcFirstLastPara="1" wrap="square" lIns="91425" tIns="45700" rIns="91425" bIns="45700" anchor="t" anchorCtr="0">
              <a:spAutoFit/>
            </a:bodyPr>
            <a:lstStyle/>
            <a:p>
              <a:pPr marL="342900" marR="0" lvl="0" indent="-342900" algn="l" rtl="0">
                <a:lnSpc>
                  <a:spcPts val="3500"/>
                </a:lnSpc>
                <a:spcBef>
                  <a:spcPts val="0"/>
                </a:spcBef>
                <a:spcAft>
                  <a:spcPts val="0"/>
                </a:spcAft>
                <a:buClr>
                  <a:schemeClr val="lt1"/>
                </a:buClr>
                <a:buSzPts val="2400"/>
                <a:buFont typeface="Arial"/>
                <a:buChar char="•"/>
              </a:pPr>
              <a:r>
                <a:rPr lang="zh-TW" sz="2400" dirty="0">
                  <a:solidFill>
                    <a:schemeClr val="lt1"/>
                  </a:solidFill>
                  <a:latin typeface="Adobe 繁黑體 Std B" panose="020B0700000000000000" pitchFamily="34" charset="-120"/>
                  <a:ea typeface="Adobe 繁黑體 Std B" panose="020B0700000000000000" pitchFamily="34" charset="-120"/>
                  <a:sym typeface="Arial"/>
                </a:rPr>
                <a:t>浴室</a:t>
              </a:r>
              <a:endParaRPr dirty="0">
                <a:latin typeface="Adobe 繁黑體 Std B" panose="020B0700000000000000" pitchFamily="34" charset="-120"/>
                <a:ea typeface="Adobe 繁黑體 Std B" panose="020B0700000000000000" pitchFamily="34" charset="-120"/>
              </a:endParaRPr>
            </a:p>
          </p:txBody>
        </p:sp>
      </p:grpSp>
      <p:grpSp>
        <p:nvGrpSpPr>
          <p:cNvPr id="184" name="Google Shape;184;p9"/>
          <p:cNvGrpSpPr/>
          <p:nvPr/>
        </p:nvGrpSpPr>
        <p:grpSpPr>
          <a:xfrm>
            <a:off x="1123621" y="2404512"/>
            <a:ext cx="2438257" cy="582045"/>
            <a:chOff x="1235134" y="4295378"/>
            <a:chExt cx="2438257" cy="582045"/>
          </a:xfrm>
        </p:grpSpPr>
        <p:sp>
          <p:nvSpPr>
            <p:cNvPr id="185" name="Google Shape;185;p9"/>
            <p:cNvSpPr/>
            <p:nvPr/>
          </p:nvSpPr>
          <p:spPr>
            <a:xfrm>
              <a:off x="1235134" y="4295378"/>
              <a:ext cx="2366962" cy="581917"/>
            </a:xfrm>
            <a:prstGeom prst="rect">
              <a:avLst/>
            </a:prstGeom>
            <a:solidFill>
              <a:srgbClr val="990033"/>
            </a:solidFill>
            <a:ln w="19050" cap="flat" cmpd="sng">
              <a:solidFill>
                <a:srgbClr val="EB67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86" name="Google Shape;186;p9"/>
            <p:cNvSpPr txBox="1"/>
            <p:nvPr/>
          </p:nvSpPr>
          <p:spPr>
            <a:xfrm>
              <a:off x="1306429" y="4336290"/>
              <a:ext cx="2366962" cy="541133"/>
            </a:xfrm>
            <a:prstGeom prst="rect">
              <a:avLst/>
            </a:prstGeom>
            <a:noFill/>
            <a:ln>
              <a:noFill/>
            </a:ln>
          </p:spPr>
          <p:txBody>
            <a:bodyPr spcFirstLastPara="1" wrap="square" lIns="91425" tIns="45700" rIns="91425" bIns="45700" anchor="t" anchorCtr="0">
              <a:spAutoFit/>
            </a:bodyPr>
            <a:lstStyle/>
            <a:p>
              <a:pPr marL="342900" marR="0" lvl="0" indent="-342900" algn="l" rtl="0">
                <a:lnSpc>
                  <a:spcPts val="3500"/>
                </a:lnSpc>
                <a:spcBef>
                  <a:spcPts val="0"/>
                </a:spcBef>
                <a:spcAft>
                  <a:spcPts val="0"/>
                </a:spcAft>
                <a:buClr>
                  <a:schemeClr val="lt1"/>
                </a:buClr>
                <a:buSzPts val="2400"/>
                <a:buFont typeface="Arial"/>
                <a:buChar char="•"/>
              </a:pPr>
              <a:r>
                <a:rPr lang="zh-TW" sz="2400" dirty="0">
                  <a:solidFill>
                    <a:schemeClr val="lt1"/>
                  </a:solidFill>
                  <a:latin typeface="Adobe 繁黑體 Std B" panose="020B0700000000000000" pitchFamily="34" charset="-120"/>
                  <a:ea typeface="Adobe 繁黑體 Std B" panose="020B0700000000000000" pitchFamily="34" charset="-120"/>
                  <a:sym typeface="Arial"/>
                </a:rPr>
                <a:t>輪椅觀眾席</a:t>
              </a:r>
              <a:endParaRPr dirty="0">
                <a:latin typeface="Adobe 繁黑體 Std B" panose="020B0700000000000000" pitchFamily="34" charset="-120"/>
                <a:ea typeface="Adobe 繁黑體 Std B" panose="020B0700000000000000" pitchFamily="34" charset="-120"/>
              </a:endParaRPr>
            </a:p>
          </p:txBody>
        </p:sp>
      </p:grpSp>
      <p:grpSp>
        <p:nvGrpSpPr>
          <p:cNvPr id="187" name="Google Shape;187;p9"/>
          <p:cNvGrpSpPr/>
          <p:nvPr/>
        </p:nvGrpSpPr>
        <p:grpSpPr>
          <a:xfrm>
            <a:off x="3633172" y="2401526"/>
            <a:ext cx="2095786" cy="582045"/>
            <a:chOff x="1235134" y="4295378"/>
            <a:chExt cx="2095786" cy="582045"/>
          </a:xfrm>
        </p:grpSpPr>
        <p:sp>
          <p:nvSpPr>
            <p:cNvPr id="188" name="Google Shape;188;p9"/>
            <p:cNvSpPr/>
            <p:nvPr/>
          </p:nvSpPr>
          <p:spPr>
            <a:xfrm>
              <a:off x="1235134" y="4295378"/>
              <a:ext cx="2095786" cy="581917"/>
            </a:xfrm>
            <a:prstGeom prst="rect">
              <a:avLst/>
            </a:prstGeom>
            <a:solidFill>
              <a:srgbClr val="990033"/>
            </a:solidFill>
            <a:ln w="19050" cap="flat" cmpd="sng">
              <a:solidFill>
                <a:srgbClr val="EB67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89" name="Google Shape;189;p9"/>
            <p:cNvSpPr txBox="1"/>
            <p:nvPr/>
          </p:nvSpPr>
          <p:spPr>
            <a:xfrm>
              <a:off x="1270781" y="4336290"/>
              <a:ext cx="1953197" cy="541133"/>
            </a:xfrm>
            <a:prstGeom prst="rect">
              <a:avLst/>
            </a:prstGeom>
            <a:noFill/>
            <a:ln>
              <a:noFill/>
            </a:ln>
          </p:spPr>
          <p:txBody>
            <a:bodyPr spcFirstLastPara="1" wrap="square" lIns="91425" tIns="45700" rIns="91425" bIns="45700" anchor="t" anchorCtr="0">
              <a:spAutoFit/>
            </a:bodyPr>
            <a:lstStyle/>
            <a:p>
              <a:pPr marL="342900" marR="0" lvl="0" indent="-342900" algn="l" rtl="0">
                <a:lnSpc>
                  <a:spcPts val="3500"/>
                </a:lnSpc>
                <a:spcBef>
                  <a:spcPts val="0"/>
                </a:spcBef>
                <a:spcAft>
                  <a:spcPts val="0"/>
                </a:spcAft>
                <a:buClr>
                  <a:schemeClr val="lt1"/>
                </a:buClr>
                <a:buSzPts val="2400"/>
                <a:buFont typeface="Arial"/>
                <a:buChar char="•"/>
              </a:pPr>
              <a:r>
                <a:rPr lang="zh-TW" sz="2400" dirty="0">
                  <a:solidFill>
                    <a:schemeClr val="lt1"/>
                  </a:solidFill>
                  <a:latin typeface="Adobe 繁黑體 Std B" panose="020B0700000000000000" pitchFamily="34" charset="-120"/>
                  <a:ea typeface="Adobe 繁黑體 Std B" panose="020B0700000000000000" pitchFamily="34" charset="-120"/>
                  <a:sym typeface="Arial"/>
                </a:rPr>
                <a:t>停車空間</a:t>
              </a:r>
              <a:endParaRPr dirty="0">
                <a:latin typeface="Adobe 繁黑體 Std B" panose="020B0700000000000000" pitchFamily="34" charset="-120"/>
                <a:ea typeface="Adobe 繁黑體 Std B" panose="020B0700000000000000" pitchFamily="34" charset="-120"/>
              </a:endParaRPr>
            </a:p>
          </p:txBody>
        </p:sp>
      </p:grpSp>
      <p:sp>
        <p:nvSpPr>
          <p:cNvPr id="206" name="Google Shape;206;p9"/>
          <p:cNvSpPr txBox="1"/>
          <p:nvPr/>
        </p:nvSpPr>
        <p:spPr>
          <a:xfrm>
            <a:off x="624840" y="859930"/>
            <a:ext cx="6139180" cy="523180"/>
          </a:xfrm>
          <a:prstGeom prst="rect">
            <a:avLst/>
          </a:prstGeom>
          <a:noFill/>
          <a:ln w="44450"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p:txBody>
      </p:sp>
      <p:grpSp>
        <p:nvGrpSpPr>
          <p:cNvPr id="190" name="Google Shape;190;p9"/>
          <p:cNvGrpSpPr/>
          <p:nvPr/>
        </p:nvGrpSpPr>
        <p:grpSpPr>
          <a:xfrm>
            <a:off x="5871547" y="2401526"/>
            <a:ext cx="2438354" cy="582045"/>
            <a:chOff x="1235134" y="4295378"/>
            <a:chExt cx="2438354" cy="582045"/>
          </a:xfrm>
        </p:grpSpPr>
        <p:sp>
          <p:nvSpPr>
            <p:cNvPr id="191" name="Google Shape;191;p9"/>
            <p:cNvSpPr/>
            <p:nvPr/>
          </p:nvSpPr>
          <p:spPr>
            <a:xfrm>
              <a:off x="1235134" y="4295378"/>
              <a:ext cx="2366962" cy="581917"/>
            </a:xfrm>
            <a:prstGeom prst="rect">
              <a:avLst/>
            </a:prstGeom>
            <a:solidFill>
              <a:srgbClr val="990033"/>
            </a:solidFill>
            <a:ln w="19050" cap="flat" cmpd="sng">
              <a:solidFill>
                <a:srgbClr val="EB67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92" name="Google Shape;192;p9"/>
            <p:cNvSpPr txBox="1"/>
            <p:nvPr/>
          </p:nvSpPr>
          <p:spPr>
            <a:xfrm>
              <a:off x="1306526" y="4336290"/>
              <a:ext cx="2366962" cy="541133"/>
            </a:xfrm>
            <a:prstGeom prst="rect">
              <a:avLst/>
            </a:prstGeom>
            <a:noFill/>
            <a:ln>
              <a:noFill/>
            </a:ln>
          </p:spPr>
          <p:txBody>
            <a:bodyPr spcFirstLastPara="1" wrap="square" lIns="91425" tIns="45700" rIns="91425" bIns="45700" anchor="t" anchorCtr="0">
              <a:spAutoFit/>
            </a:bodyPr>
            <a:lstStyle/>
            <a:p>
              <a:pPr marL="342900" marR="0" lvl="0" indent="-342900" algn="l" rtl="0">
                <a:lnSpc>
                  <a:spcPts val="3500"/>
                </a:lnSpc>
                <a:spcBef>
                  <a:spcPts val="0"/>
                </a:spcBef>
                <a:spcAft>
                  <a:spcPts val="0"/>
                </a:spcAft>
                <a:buClr>
                  <a:schemeClr val="lt1"/>
                </a:buClr>
                <a:buSzPts val="2400"/>
                <a:buFont typeface="Arial"/>
                <a:buChar char="•"/>
              </a:pPr>
              <a:r>
                <a:rPr lang="zh-TW" sz="2400" dirty="0">
                  <a:solidFill>
                    <a:schemeClr val="lt1"/>
                  </a:solidFill>
                  <a:latin typeface="Adobe 繁黑體 Std B" panose="020B0700000000000000" pitchFamily="34" charset="-120"/>
                  <a:ea typeface="Adobe 繁黑體 Std B" panose="020B0700000000000000" pitchFamily="34" charset="-120"/>
                  <a:sym typeface="Arial"/>
                </a:rPr>
                <a:t>無障礙標誌</a:t>
              </a:r>
              <a:endParaRPr dirty="0">
                <a:latin typeface="Adobe 繁黑體 Std B" panose="020B0700000000000000" pitchFamily="34" charset="-120"/>
                <a:ea typeface="Adobe 繁黑體 Std B" panose="020B0700000000000000" pitchFamily="34" charset="-120"/>
              </a:endParaRPr>
            </a:p>
          </p:txBody>
        </p:sp>
      </p:grpSp>
      <p:grpSp>
        <p:nvGrpSpPr>
          <p:cNvPr id="193" name="Google Shape;193;p9"/>
          <p:cNvGrpSpPr/>
          <p:nvPr/>
        </p:nvGrpSpPr>
        <p:grpSpPr>
          <a:xfrm>
            <a:off x="8393936" y="2401526"/>
            <a:ext cx="2425516" cy="582045"/>
            <a:chOff x="1235134" y="4295378"/>
            <a:chExt cx="2425516" cy="582045"/>
          </a:xfrm>
        </p:grpSpPr>
        <p:sp>
          <p:nvSpPr>
            <p:cNvPr id="194" name="Google Shape;194;p9"/>
            <p:cNvSpPr/>
            <p:nvPr/>
          </p:nvSpPr>
          <p:spPr>
            <a:xfrm>
              <a:off x="1235134" y="4295378"/>
              <a:ext cx="2366962" cy="581917"/>
            </a:xfrm>
            <a:prstGeom prst="rect">
              <a:avLst/>
            </a:prstGeom>
            <a:solidFill>
              <a:srgbClr val="990033"/>
            </a:solidFill>
            <a:ln w="19050" cap="flat" cmpd="sng">
              <a:solidFill>
                <a:srgbClr val="EB67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95" name="Google Shape;195;p9"/>
            <p:cNvSpPr txBox="1"/>
            <p:nvPr/>
          </p:nvSpPr>
          <p:spPr>
            <a:xfrm>
              <a:off x="1293688" y="4336290"/>
              <a:ext cx="2366962" cy="541133"/>
            </a:xfrm>
            <a:prstGeom prst="rect">
              <a:avLst/>
            </a:prstGeom>
            <a:noFill/>
            <a:ln>
              <a:noFill/>
            </a:ln>
          </p:spPr>
          <p:txBody>
            <a:bodyPr spcFirstLastPara="1" wrap="square" lIns="91425" tIns="45700" rIns="91425" bIns="45700" anchor="t" anchorCtr="0">
              <a:spAutoFit/>
            </a:bodyPr>
            <a:lstStyle/>
            <a:p>
              <a:pPr marL="342900" marR="0" lvl="0" indent="-342900" algn="l" rtl="0">
                <a:lnSpc>
                  <a:spcPts val="3500"/>
                </a:lnSpc>
                <a:spcBef>
                  <a:spcPts val="0"/>
                </a:spcBef>
                <a:spcAft>
                  <a:spcPts val="0"/>
                </a:spcAft>
                <a:buClr>
                  <a:schemeClr val="lt1"/>
                </a:buClr>
                <a:buSzPts val="2400"/>
                <a:buFont typeface="Arial"/>
                <a:buChar char="•"/>
              </a:pPr>
              <a:r>
                <a:rPr lang="zh-TW" sz="2400" dirty="0">
                  <a:solidFill>
                    <a:schemeClr val="lt1"/>
                  </a:solidFill>
                  <a:latin typeface="Adobe 繁黑體 Std B" panose="020B0700000000000000" pitchFamily="34" charset="-120"/>
                  <a:ea typeface="Adobe 繁黑體 Std B" panose="020B0700000000000000" pitchFamily="34" charset="-120"/>
                  <a:sym typeface="Arial"/>
                </a:rPr>
                <a:t>無障礙客房</a:t>
              </a:r>
              <a:endParaRPr dirty="0">
                <a:latin typeface="Adobe 繁黑體 Std B" panose="020B0700000000000000" pitchFamily="34" charset="-120"/>
                <a:ea typeface="Adobe 繁黑體 Std B" panose="020B0700000000000000" pitchFamily="34" charset="-120"/>
              </a:endParaRPr>
            </a:p>
          </p:txBody>
        </p:sp>
      </p:grpSp>
      <p:pic>
        <p:nvPicPr>
          <p:cNvPr id="2" name="圖片 1">
            <a:extLst>
              <a:ext uri="{FF2B5EF4-FFF2-40B4-BE49-F238E27FC236}">
                <a16:creationId xmlns:a16="http://schemas.microsoft.com/office/drawing/2014/main" id="{E614E58F-5C90-4CB4-8C03-0C0EFD8E54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0368" y="3491142"/>
            <a:ext cx="2403656" cy="2403656"/>
          </a:xfrm>
          <a:prstGeom prst="rect">
            <a:avLst/>
          </a:prstGeom>
        </p:spPr>
      </p:pic>
      <p:pic>
        <p:nvPicPr>
          <p:cNvPr id="5" name="圖片 4">
            <a:extLst>
              <a:ext uri="{FF2B5EF4-FFF2-40B4-BE49-F238E27FC236}">
                <a16:creationId xmlns:a16="http://schemas.microsoft.com/office/drawing/2014/main" id="{81C506A9-E7CD-E469-33F3-F231A5CB4084}"/>
              </a:ext>
            </a:extLst>
          </p:cNvPr>
          <p:cNvPicPr>
            <a:picLocks noChangeAspect="1"/>
          </p:cNvPicPr>
          <p:nvPr/>
        </p:nvPicPr>
        <p:blipFill>
          <a:blip r:embed="rId4"/>
          <a:stretch>
            <a:fillRect/>
          </a:stretch>
        </p:blipFill>
        <p:spPr>
          <a:xfrm>
            <a:off x="6604024" y="3360177"/>
            <a:ext cx="2559941" cy="2663522"/>
          </a:xfrm>
          <a:prstGeom prst="rect">
            <a:avLst/>
          </a:prstGeom>
        </p:spPr>
      </p:pic>
      <p:pic>
        <p:nvPicPr>
          <p:cNvPr id="7" name="圖片 6" descr="一張含有 字型, 符號, 圖形, 標誌 的圖片&#10;&#10;自動產生的描述">
            <a:extLst>
              <a:ext uri="{FF2B5EF4-FFF2-40B4-BE49-F238E27FC236}">
                <a16:creationId xmlns:a16="http://schemas.microsoft.com/office/drawing/2014/main" id="{E7B28AC5-32CF-CAFB-BF72-3A008083CBD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90869" y="3458690"/>
            <a:ext cx="2476307" cy="2476307"/>
          </a:xfrm>
          <a:prstGeom prst="rect">
            <a:avLst/>
          </a:prstGeom>
        </p:spPr>
      </p:pic>
      <p:pic>
        <p:nvPicPr>
          <p:cNvPr id="9" name="圖片 8" descr="一張含有 符號, 字型, 圖形, 標誌 的圖片&#10;&#10;自動產生的描述">
            <a:extLst>
              <a:ext uri="{FF2B5EF4-FFF2-40B4-BE49-F238E27FC236}">
                <a16:creationId xmlns:a16="http://schemas.microsoft.com/office/drawing/2014/main" id="{610E5FB3-9B44-DB03-4DAC-F70591AF3E2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3965" y="3429000"/>
            <a:ext cx="2559941" cy="2559941"/>
          </a:xfrm>
          <a:prstGeom prst="rect">
            <a:avLst/>
          </a:prstGeom>
        </p:spPr>
      </p:pic>
      <p:sp>
        <p:nvSpPr>
          <p:cNvPr id="39" name="內容版面配置區 2">
            <a:extLst>
              <a:ext uri="{FF2B5EF4-FFF2-40B4-BE49-F238E27FC236}">
                <a16:creationId xmlns:a16="http://schemas.microsoft.com/office/drawing/2014/main" id="{230C4D5E-0870-4BD1-A375-2C5A5D9CEE95}"/>
              </a:ext>
            </a:extLst>
          </p:cNvPr>
          <p:cNvSpPr txBox="1">
            <a:spLocks/>
          </p:cNvSpPr>
          <p:nvPr/>
        </p:nvSpPr>
        <p:spPr>
          <a:xfrm>
            <a:off x="12842988" y="1507975"/>
            <a:ext cx="9936727" cy="19831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800"/>
              </a:lnSpc>
              <a:spcBef>
                <a:spcPts val="600"/>
              </a:spcBef>
              <a:buNone/>
            </a:pPr>
            <a:r>
              <a:rPr lang="en-US" altLang="zh-TW" sz="2000" dirty="0">
                <a:solidFill>
                  <a:schemeClr val="bg1">
                    <a:lumMod val="75000"/>
                  </a:schemeClr>
                </a:solidFill>
                <a:latin typeface="Adobe 繁黑體 Std B" panose="020B0700000000000000" pitchFamily="34" charset="-120"/>
                <a:ea typeface="Adobe 繁黑體 Std B" panose="020B0700000000000000" pitchFamily="34" charset="-120"/>
              </a:rPr>
              <a:t>2. </a:t>
            </a:r>
            <a:r>
              <a:rPr lang="zh-TW" altLang="en-US" sz="2000" dirty="0">
                <a:solidFill>
                  <a:schemeClr val="bg1">
                    <a:lumMod val="75000"/>
                  </a:schemeClr>
                </a:solidFill>
                <a:latin typeface="Adobe 繁黑體 Std B" panose="020B0700000000000000" pitchFamily="34" charset="-120"/>
                <a:ea typeface="Adobe 繁黑體 Std B" panose="020B0700000000000000" pitchFamily="34" charset="-120"/>
              </a:rPr>
              <a:t>前項各款之建築物地面層，仍應設置無障礙通路。</a:t>
            </a:r>
          </a:p>
          <a:p>
            <a:pPr marL="0" indent="0">
              <a:lnSpc>
                <a:spcPts val="2800"/>
              </a:lnSpc>
              <a:spcBef>
                <a:spcPts val="600"/>
              </a:spcBef>
              <a:buNone/>
            </a:pPr>
            <a:r>
              <a:rPr lang="en-US" altLang="zh-TW" sz="2000" dirty="0">
                <a:solidFill>
                  <a:schemeClr val="bg1">
                    <a:lumMod val="75000"/>
                  </a:schemeClr>
                </a:solidFill>
                <a:latin typeface="Adobe 繁黑體 Std B" panose="020B0700000000000000" pitchFamily="34" charset="-120"/>
                <a:ea typeface="Adobe 繁黑體 Std B" panose="020B0700000000000000" pitchFamily="34" charset="-120"/>
              </a:rPr>
              <a:t>3. </a:t>
            </a:r>
            <a:r>
              <a:rPr lang="zh-TW" altLang="en-US" sz="2000" dirty="0">
                <a:solidFill>
                  <a:schemeClr val="bg1">
                    <a:lumMod val="75000"/>
                  </a:schemeClr>
                </a:solidFill>
                <a:latin typeface="Adobe 繁黑體 Std B" panose="020B0700000000000000" pitchFamily="34" charset="-120"/>
                <a:ea typeface="Adobe 繁黑體 Std B" panose="020B0700000000000000" pitchFamily="34" charset="-120"/>
              </a:rPr>
              <a:t>前二項建築物因建築基地地形、垂直增建、構造或使用用途特殊，設置無障礙設施</a:t>
            </a:r>
            <a:br>
              <a:rPr lang="en-US" altLang="zh-TW" sz="2000" dirty="0">
                <a:solidFill>
                  <a:schemeClr val="bg1">
                    <a:lumMod val="75000"/>
                  </a:schemeClr>
                </a:solidFill>
                <a:latin typeface="Adobe 繁黑體 Std B" panose="020B0700000000000000" pitchFamily="34" charset="-120"/>
                <a:ea typeface="Adobe 繁黑體 Std B" panose="020B0700000000000000" pitchFamily="34" charset="-120"/>
              </a:rPr>
            </a:br>
            <a:r>
              <a:rPr lang="en-US" altLang="zh-TW" sz="2000" dirty="0">
                <a:solidFill>
                  <a:schemeClr val="bg1">
                    <a:lumMod val="75000"/>
                  </a:schemeClr>
                </a:solidFill>
                <a:latin typeface="Adobe 繁黑體 Std B" panose="020B0700000000000000" pitchFamily="34" charset="-120"/>
                <a:ea typeface="Adobe 繁黑體 Std B" panose="020B0700000000000000" pitchFamily="34" charset="-120"/>
              </a:rPr>
              <a:t>     </a:t>
            </a:r>
            <a:r>
              <a:rPr lang="zh-TW" altLang="en-US" sz="2000" dirty="0">
                <a:solidFill>
                  <a:schemeClr val="bg1">
                    <a:lumMod val="75000"/>
                  </a:schemeClr>
                </a:solidFill>
                <a:latin typeface="Adobe 繁黑體 Std B" panose="020B0700000000000000" pitchFamily="34" charset="-120"/>
                <a:ea typeface="Adobe 繁黑體 Std B" panose="020B0700000000000000" pitchFamily="34" charset="-120"/>
              </a:rPr>
              <a:t>確有困難，經當地主管建築機關核准者，得不適用本章一部或全部之規定。</a:t>
            </a:r>
          </a:p>
          <a:p>
            <a:pPr marL="0" indent="0">
              <a:lnSpc>
                <a:spcPts val="2800"/>
              </a:lnSpc>
              <a:spcBef>
                <a:spcPts val="600"/>
              </a:spcBef>
              <a:buNone/>
            </a:pPr>
            <a:r>
              <a:rPr lang="en-US" altLang="zh-TW" sz="2000" dirty="0">
                <a:solidFill>
                  <a:schemeClr val="bg1">
                    <a:lumMod val="75000"/>
                  </a:schemeClr>
                </a:solidFill>
                <a:latin typeface="Adobe 繁黑體 Std B" panose="020B0700000000000000" pitchFamily="34" charset="-120"/>
                <a:ea typeface="Adobe 繁黑體 Std B" panose="020B0700000000000000" pitchFamily="34" charset="-120"/>
              </a:rPr>
              <a:t>4. </a:t>
            </a:r>
            <a:r>
              <a:rPr lang="zh-TW" altLang="en-US" sz="2000" dirty="0">
                <a:solidFill>
                  <a:schemeClr val="bg1">
                    <a:lumMod val="75000"/>
                  </a:schemeClr>
                </a:solidFill>
                <a:latin typeface="Adobe 繁黑體 Std B" panose="020B0700000000000000" pitchFamily="34" charset="-120"/>
                <a:ea typeface="Adobe 繁黑體 Std B" panose="020B0700000000000000" pitchFamily="34" charset="-120"/>
              </a:rPr>
              <a:t>建築物無障礙設施設計規範，由中央主管建築機關定之。</a:t>
            </a:r>
            <a:endParaRPr lang="zh-TW" altLang="en-US" sz="2000" b="1" dirty="0">
              <a:solidFill>
                <a:schemeClr val="bg1">
                  <a:lumMod val="75000"/>
                </a:schemeClr>
              </a:solidFill>
              <a:latin typeface="Adobe 繁黑體 Std B" panose="020B0700000000000000" pitchFamily="34" charset="-120"/>
              <a:ea typeface="Adobe 繁黑體 Std B" panose="020B0700000000000000" pitchFamily="34" charset="-120"/>
            </a:endParaRPr>
          </a:p>
        </p:txBody>
      </p:sp>
      <p:sp>
        <p:nvSpPr>
          <p:cNvPr id="40" name="Google Shape;143;p7">
            <a:extLst>
              <a:ext uri="{FF2B5EF4-FFF2-40B4-BE49-F238E27FC236}">
                <a16:creationId xmlns:a16="http://schemas.microsoft.com/office/drawing/2014/main" id="{AEF932B9-434A-4454-AF9D-B6D5EF960933}"/>
              </a:ext>
            </a:extLst>
          </p:cNvPr>
          <p:cNvSpPr txBox="1"/>
          <p:nvPr/>
        </p:nvSpPr>
        <p:spPr>
          <a:xfrm flipH="1">
            <a:off x="12634965" y="748199"/>
            <a:ext cx="6540946" cy="523180"/>
          </a:xfrm>
          <a:prstGeom prst="rect">
            <a:avLst/>
          </a:prstGeom>
          <a:noFill/>
          <a:ln w="44450"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p:txBody>
      </p:sp>
      <p:sp>
        <p:nvSpPr>
          <p:cNvPr id="41" name="Google Shape;144;p7">
            <a:extLst>
              <a:ext uri="{FF2B5EF4-FFF2-40B4-BE49-F238E27FC236}">
                <a16:creationId xmlns:a16="http://schemas.microsoft.com/office/drawing/2014/main" id="{5790801B-AE6C-41A5-A150-658443126B3F}"/>
              </a:ext>
            </a:extLst>
          </p:cNvPr>
          <p:cNvSpPr txBox="1"/>
          <p:nvPr/>
        </p:nvSpPr>
        <p:spPr>
          <a:xfrm>
            <a:off x="12693021" y="829984"/>
            <a:ext cx="7318550" cy="53648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建築技術規則建築設計施工</a:t>
            </a:r>
            <a:r>
              <a:rPr lang="zh-TW" altLang="en-US" sz="3200" b="1" dirty="0">
                <a:solidFill>
                  <a:schemeClr val="dk1"/>
                </a:solidFill>
                <a:latin typeface="Adobe 繁黑體 Std B" panose="020B0700000000000000" pitchFamily="34" charset="-120"/>
                <a:ea typeface="Adobe 繁黑體 Std B" panose="020B0700000000000000" pitchFamily="34" charset="-120"/>
                <a:sym typeface="Arial"/>
              </a:rPr>
              <a:t>編</a:t>
            </a:r>
            <a:r>
              <a:rPr lang="zh-TW" sz="3200" b="1" dirty="0">
                <a:solidFill>
                  <a:schemeClr val="dk1"/>
                </a:solidFill>
                <a:latin typeface="Adobe 繁黑體 Std B" panose="020B0700000000000000" pitchFamily="34" charset="-120"/>
                <a:ea typeface="Adobe 繁黑體 Std B" panose="020B0700000000000000" pitchFamily="34" charset="-120"/>
                <a:sym typeface="Arial"/>
              </a:rPr>
              <a:t> (1/2)</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sp>
        <p:nvSpPr>
          <p:cNvPr id="42" name="內容版面配置區 2">
            <a:extLst>
              <a:ext uri="{FF2B5EF4-FFF2-40B4-BE49-F238E27FC236}">
                <a16:creationId xmlns:a16="http://schemas.microsoft.com/office/drawing/2014/main" id="{F199F69F-D367-494C-90AB-0100623F92BD}"/>
              </a:ext>
            </a:extLst>
          </p:cNvPr>
          <p:cNvSpPr txBox="1">
            <a:spLocks/>
          </p:cNvSpPr>
          <p:nvPr/>
        </p:nvSpPr>
        <p:spPr>
          <a:xfrm>
            <a:off x="12842988" y="1506113"/>
            <a:ext cx="9936727" cy="19831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800"/>
              </a:lnSpc>
              <a:spcBef>
                <a:spcPts val="600"/>
              </a:spcBef>
              <a:buNone/>
            </a:pPr>
            <a:r>
              <a:rPr lang="en-US" altLang="zh-TW" sz="2000" dirty="0">
                <a:latin typeface="Adobe 繁黑體 Std B" panose="020B0700000000000000" pitchFamily="34" charset="-120"/>
                <a:ea typeface="Adobe 繁黑體 Std B" panose="020B0700000000000000" pitchFamily="34" charset="-120"/>
              </a:rPr>
              <a:t>2. </a:t>
            </a:r>
            <a:r>
              <a:rPr lang="zh-TW" altLang="en-US" sz="2000" dirty="0">
                <a:latin typeface="Adobe 繁黑體 Std B" panose="020B0700000000000000" pitchFamily="34" charset="-120"/>
                <a:ea typeface="Adobe 繁黑體 Std B" panose="020B0700000000000000" pitchFamily="34" charset="-120"/>
              </a:rPr>
              <a:t>前項各款之建築物地面層，仍應設置無障礙通路。</a:t>
            </a:r>
          </a:p>
          <a:p>
            <a:pPr marL="0" indent="0">
              <a:lnSpc>
                <a:spcPts val="2800"/>
              </a:lnSpc>
              <a:spcBef>
                <a:spcPts val="600"/>
              </a:spcBef>
              <a:buNone/>
            </a:pPr>
            <a:r>
              <a:rPr lang="en-US" altLang="zh-TW" sz="2000" dirty="0">
                <a:latin typeface="Adobe 繁黑體 Std B" panose="020B0700000000000000" pitchFamily="34" charset="-120"/>
                <a:ea typeface="Adobe 繁黑體 Std B" panose="020B0700000000000000" pitchFamily="34" charset="-120"/>
              </a:rPr>
              <a:t>3. </a:t>
            </a:r>
            <a:r>
              <a:rPr lang="zh-TW" altLang="en-US" sz="2000" dirty="0">
                <a:latin typeface="Adobe 繁黑體 Std B" panose="020B0700000000000000" pitchFamily="34" charset="-120"/>
                <a:ea typeface="Adobe 繁黑體 Std B" panose="020B0700000000000000" pitchFamily="34" charset="-120"/>
              </a:rPr>
              <a:t>前二項建築物因建築基地地形、垂直增建、構造或使用用途特殊，設置無障礙設施</a:t>
            </a:r>
            <a:br>
              <a:rPr lang="en-US" altLang="zh-TW" sz="2000" dirty="0">
                <a:latin typeface="Adobe 繁黑體 Std B" panose="020B0700000000000000" pitchFamily="34" charset="-120"/>
                <a:ea typeface="Adobe 繁黑體 Std B" panose="020B0700000000000000" pitchFamily="34" charset="-120"/>
              </a:rPr>
            </a:br>
            <a:r>
              <a:rPr lang="en-US" altLang="zh-TW" sz="2000" dirty="0">
                <a:latin typeface="Adobe 繁黑體 Std B" panose="020B0700000000000000" pitchFamily="34" charset="-120"/>
                <a:ea typeface="Adobe 繁黑體 Std B" panose="020B0700000000000000" pitchFamily="34" charset="-120"/>
              </a:rPr>
              <a:t>     </a:t>
            </a:r>
            <a:r>
              <a:rPr lang="zh-TW" altLang="en-US" sz="2000" dirty="0">
                <a:latin typeface="Adobe 繁黑體 Std B" panose="020B0700000000000000" pitchFamily="34" charset="-120"/>
                <a:ea typeface="Adobe 繁黑體 Std B" panose="020B0700000000000000" pitchFamily="34" charset="-120"/>
              </a:rPr>
              <a:t>確有困難，經當地主管建築機關核准者，得不適用本章一部或全部之規定。</a:t>
            </a:r>
          </a:p>
          <a:p>
            <a:pPr marL="0" indent="0">
              <a:lnSpc>
                <a:spcPts val="2800"/>
              </a:lnSpc>
              <a:spcBef>
                <a:spcPts val="600"/>
              </a:spcBef>
              <a:buNone/>
            </a:pPr>
            <a:r>
              <a:rPr lang="en-US" altLang="zh-TW" sz="2000" dirty="0">
                <a:latin typeface="Adobe 繁黑體 Std B" panose="020B0700000000000000" pitchFamily="34" charset="-120"/>
                <a:ea typeface="Adobe 繁黑體 Std B" panose="020B0700000000000000" pitchFamily="34" charset="-120"/>
              </a:rPr>
              <a:t>4. </a:t>
            </a:r>
            <a:r>
              <a:rPr lang="zh-TW" altLang="en-US" sz="2000" dirty="0">
                <a:latin typeface="Adobe 繁黑體 Std B" panose="020B0700000000000000" pitchFamily="34" charset="-120"/>
                <a:ea typeface="Adobe 繁黑體 Std B" panose="020B0700000000000000" pitchFamily="34" charset="-120"/>
              </a:rPr>
              <a:t>建築物無障礙設施設計規範，由中央主管建築機關定之。</a:t>
            </a:r>
            <a:endParaRPr lang="zh-TW" altLang="en-US" sz="2000" b="1" dirty="0">
              <a:latin typeface="Adobe 繁黑體 Std B" panose="020B0700000000000000" pitchFamily="34" charset="-120"/>
              <a:ea typeface="Adobe 繁黑體 Std B" panose="020B0700000000000000" pitchFamily="34" charset="-120"/>
            </a:endParaRPr>
          </a:p>
        </p:txBody>
      </p:sp>
      <p:grpSp>
        <p:nvGrpSpPr>
          <p:cNvPr id="43" name="群組 42">
            <a:extLst>
              <a:ext uri="{FF2B5EF4-FFF2-40B4-BE49-F238E27FC236}">
                <a16:creationId xmlns:a16="http://schemas.microsoft.com/office/drawing/2014/main" id="{E0C34B8A-12CB-459E-B1F3-EB4E6FA70F1F}"/>
              </a:ext>
            </a:extLst>
          </p:cNvPr>
          <p:cNvGrpSpPr/>
          <p:nvPr/>
        </p:nvGrpSpPr>
        <p:grpSpPr>
          <a:xfrm>
            <a:off x="14336484" y="3540636"/>
            <a:ext cx="3313919" cy="2315223"/>
            <a:chOff x="1571065" y="3667607"/>
            <a:chExt cx="3313919" cy="2315223"/>
          </a:xfrm>
        </p:grpSpPr>
        <p:sp>
          <p:nvSpPr>
            <p:cNvPr id="44" name="Google Shape;152;p8">
              <a:extLst>
                <a:ext uri="{FF2B5EF4-FFF2-40B4-BE49-F238E27FC236}">
                  <a16:creationId xmlns:a16="http://schemas.microsoft.com/office/drawing/2014/main" id="{483BFEB5-870F-4150-8D50-9C4E4F83F9D2}"/>
                </a:ext>
              </a:extLst>
            </p:cNvPr>
            <p:cNvSpPr/>
            <p:nvPr/>
          </p:nvSpPr>
          <p:spPr>
            <a:xfrm rot="5400000">
              <a:off x="2755026" y="3840020"/>
              <a:ext cx="945996" cy="3313917"/>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pic>
          <p:nvPicPr>
            <p:cNvPr id="45" name="圖片 44">
              <a:extLst>
                <a:ext uri="{FF2B5EF4-FFF2-40B4-BE49-F238E27FC236}">
                  <a16:creationId xmlns:a16="http://schemas.microsoft.com/office/drawing/2014/main" id="{10EF8ED1-EEC4-4AE4-BB36-BF16B1531BD8}"/>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571066" y="3667607"/>
              <a:ext cx="3313918" cy="1900551"/>
            </a:xfrm>
            <a:prstGeom prst="rect">
              <a:avLst/>
            </a:prstGeom>
          </p:spPr>
        </p:pic>
        <p:sp>
          <p:nvSpPr>
            <p:cNvPr id="46" name="文字方塊 45">
              <a:extLst>
                <a:ext uri="{FF2B5EF4-FFF2-40B4-BE49-F238E27FC236}">
                  <a16:creationId xmlns:a16="http://schemas.microsoft.com/office/drawing/2014/main" id="{72089C87-AE90-40A6-AEFD-3F66DC4DCBB6}"/>
                </a:ext>
              </a:extLst>
            </p:cNvPr>
            <p:cNvSpPr txBox="1"/>
            <p:nvPr/>
          </p:nvSpPr>
          <p:spPr>
            <a:xfrm>
              <a:off x="2072368" y="5582720"/>
              <a:ext cx="2324961" cy="400110"/>
            </a:xfrm>
            <a:prstGeom prst="rect">
              <a:avLst/>
            </a:prstGeom>
            <a:noFill/>
          </p:spPr>
          <p:txBody>
            <a:bodyPr wrap="square" rtlCol="0">
              <a:spAutoFit/>
            </a:bodyPr>
            <a:lstStyle/>
            <a:p>
              <a:r>
                <a:rPr lang="zh-TW" altLang="en-US" sz="2000" kern="1200" dirty="0">
                  <a:solidFill>
                    <a:schemeClr val="tx1"/>
                  </a:solidFill>
                  <a:latin typeface="Adobe 繁黑體 Std B" panose="020B0700000000000000" pitchFamily="34" charset="-120"/>
                  <a:ea typeface="Adobe 繁黑體 Std B" panose="020B0700000000000000" pitchFamily="34" charset="-120"/>
                  <a:cs typeface="+mn-cs"/>
                </a:rPr>
                <a:t>山坡</a:t>
              </a:r>
              <a:r>
                <a:rPr lang="en-US" altLang="zh-TW" sz="2000" kern="1200" dirty="0">
                  <a:solidFill>
                    <a:schemeClr val="tx1"/>
                  </a:solidFill>
                  <a:latin typeface="Adobe 繁黑體 Std B" panose="020B0700000000000000" pitchFamily="34" charset="-120"/>
                  <a:ea typeface="Adobe 繁黑體 Std B" panose="020B0700000000000000" pitchFamily="34" charset="-120"/>
                  <a:cs typeface="+mn-cs"/>
                </a:rPr>
                <a:t>-</a:t>
              </a:r>
              <a:r>
                <a:rPr lang="zh-TW" altLang="en-US" sz="2000" kern="1200" dirty="0">
                  <a:solidFill>
                    <a:schemeClr val="tx1"/>
                  </a:solidFill>
                  <a:latin typeface="Adobe 繁黑體 Std B" panose="020B0700000000000000" pitchFamily="34" charset="-120"/>
                  <a:ea typeface="Adobe 繁黑體 Std B" panose="020B0700000000000000" pitchFamily="34" charset="-120"/>
                  <a:cs typeface="+mn-cs"/>
                </a:rPr>
                <a:t>地形無法改變</a:t>
              </a:r>
              <a:endParaRPr lang="zh-TW" altLang="en-US" sz="2400" dirty="0"/>
            </a:p>
          </p:txBody>
        </p:sp>
      </p:grpSp>
      <p:grpSp>
        <p:nvGrpSpPr>
          <p:cNvPr id="47" name="群組 46">
            <a:extLst>
              <a:ext uri="{FF2B5EF4-FFF2-40B4-BE49-F238E27FC236}">
                <a16:creationId xmlns:a16="http://schemas.microsoft.com/office/drawing/2014/main" id="{93500382-E803-4EC2-B141-469711F44AE0}"/>
              </a:ext>
            </a:extLst>
          </p:cNvPr>
          <p:cNvGrpSpPr/>
          <p:nvPr/>
        </p:nvGrpSpPr>
        <p:grpSpPr>
          <a:xfrm>
            <a:off x="18087364" y="3540636"/>
            <a:ext cx="2985967" cy="2300661"/>
            <a:chOff x="5085046" y="3667607"/>
            <a:chExt cx="2985967" cy="2300661"/>
          </a:xfrm>
        </p:grpSpPr>
        <p:sp>
          <p:nvSpPr>
            <p:cNvPr id="48" name="Google Shape;152;p8">
              <a:extLst>
                <a:ext uri="{FF2B5EF4-FFF2-40B4-BE49-F238E27FC236}">
                  <a16:creationId xmlns:a16="http://schemas.microsoft.com/office/drawing/2014/main" id="{873F9F03-9493-4902-8C67-D5638F4DD1AD}"/>
                </a:ext>
              </a:extLst>
            </p:cNvPr>
            <p:cNvSpPr/>
            <p:nvPr/>
          </p:nvSpPr>
          <p:spPr>
            <a:xfrm rot="5400000">
              <a:off x="6125386" y="4026285"/>
              <a:ext cx="945996" cy="2933890"/>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49" name="文字方塊 48">
              <a:extLst>
                <a:ext uri="{FF2B5EF4-FFF2-40B4-BE49-F238E27FC236}">
                  <a16:creationId xmlns:a16="http://schemas.microsoft.com/office/drawing/2014/main" id="{D6310CD2-AA2B-4420-91C1-FAE1AC67ACE1}"/>
                </a:ext>
              </a:extLst>
            </p:cNvPr>
            <p:cNvSpPr txBox="1"/>
            <p:nvPr/>
          </p:nvSpPr>
          <p:spPr>
            <a:xfrm>
              <a:off x="5749579" y="5568158"/>
              <a:ext cx="2087217" cy="400110"/>
            </a:xfrm>
            <a:prstGeom prst="rect">
              <a:avLst/>
            </a:prstGeom>
            <a:noFill/>
          </p:spPr>
          <p:txBody>
            <a:bodyPr wrap="square" rtlCol="0">
              <a:spAutoFit/>
            </a:bodyPr>
            <a:lstStyle/>
            <a:p>
              <a:r>
                <a:rPr lang="zh-TW" altLang="en-US" sz="2000" kern="1200" dirty="0">
                  <a:solidFill>
                    <a:schemeClr val="tx1"/>
                  </a:solidFill>
                  <a:latin typeface="Adobe 繁黑體 Std B" panose="020B0700000000000000" pitchFamily="34" charset="-120"/>
                  <a:ea typeface="Adobe 繁黑體 Std B" panose="020B0700000000000000" pitchFamily="34" charset="-120"/>
                  <a:cs typeface="+mn-cs"/>
                </a:rPr>
                <a:t>階梯下有地樑</a:t>
              </a:r>
            </a:p>
          </p:txBody>
        </p:sp>
        <p:pic>
          <p:nvPicPr>
            <p:cNvPr id="50" name="圖片 49" descr="一張含有 文字, 建築, 門, 地面 的圖片&#10;&#10;自動產生的描述">
              <a:extLst>
                <a:ext uri="{FF2B5EF4-FFF2-40B4-BE49-F238E27FC236}">
                  <a16:creationId xmlns:a16="http://schemas.microsoft.com/office/drawing/2014/main" id="{F92C692D-D33D-400B-BDDC-2F517CE19232}"/>
                </a:ext>
              </a:extLst>
            </p:cNvPr>
            <p:cNvPicPr>
              <a:picLocks noChangeAspect="1"/>
            </p:cNvPicPr>
            <p:nvPr/>
          </p:nvPicPr>
          <p:blipFill>
            <a:blip r:embed="rId8" cstate="screen">
              <a:extLst>
                <a:ext uri="{28A0092B-C50C-407E-A947-70E740481C1C}">
                  <a14:useLocalDpi xmlns:a14="http://schemas.microsoft.com/office/drawing/2010/main"/>
                </a:ext>
              </a:extLst>
            </a:blip>
            <a:srcRect l="-1648"/>
            <a:stretch/>
          </p:blipFill>
          <p:spPr>
            <a:xfrm>
              <a:off x="5085046" y="3667607"/>
              <a:ext cx="2985967" cy="1900551"/>
            </a:xfrm>
            <a:prstGeom prst="rect">
              <a:avLst/>
            </a:prstGeom>
          </p:spPr>
        </p:pic>
      </p:grpSp>
      <p:grpSp>
        <p:nvGrpSpPr>
          <p:cNvPr id="51" name="群組 50">
            <a:extLst>
              <a:ext uri="{FF2B5EF4-FFF2-40B4-BE49-F238E27FC236}">
                <a16:creationId xmlns:a16="http://schemas.microsoft.com/office/drawing/2014/main" id="{CCAB050C-0F9B-42C7-B0A7-2B10ADB30E5F}"/>
              </a:ext>
            </a:extLst>
          </p:cNvPr>
          <p:cNvGrpSpPr/>
          <p:nvPr/>
        </p:nvGrpSpPr>
        <p:grpSpPr>
          <a:xfrm>
            <a:off x="21573717" y="2655600"/>
            <a:ext cx="1925052" cy="3200259"/>
            <a:chOff x="9705259" y="2640842"/>
            <a:chExt cx="1925052" cy="3200259"/>
          </a:xfrm>
        </p:grpSpPr>
        <p:sp>
          <p:nvSpPr>
            <p:cNvPr id="52" name="Google Shape;152;p8">
              <a:extLst>
                <a:ext uri="{FF2B5EF4-FFF2-40B4-BE49-F238E27FC236}">
                  <a16:creationId xmlns:a16="http://schemas.microsoft.com/office/drawing/2014/main" id="{D8BFC334-A78B-4FA7-8E10-DA74B676D0E4}"/>
                </a:ext>
              </a:extLst>
            </p:cNvPr>
            <p:cNvSpPr/>
            <p:nvPr/>
          </p:nvSpPr>
          <p:spPr>
            <a:xfrm rot="5400000">
              <a:off x="10158157" y="4460260"/>
              <a:ext cx="945996" cy="1815686"/>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pic>
          <p:nvPicPr>
            <p:cNvPr id="53" name="圖片 52">
              <a:extLst>
                <a:ext uri="{FF2B5EF4-FFF2-40B4-BE49-F238E27FC236}">
                  <a16:creationId xmlns:a16="http://schemas.microsoft.com/office/drawing/2014/main" id="{76CDDF3A-C9B2-4F84-8001-64F1BFE44594}"/>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9723312" y="2640842"/>
              <a:ext cx="1815686" cy="2811439"/>
            </a:xfrm>
            <a:prstGeom prst="rect">
              <a:avLst/>
            </a:prstGeom>
          </p:spPr>
        </p:pic>
        <p:sp>
          <p:nvSpPr>
            <p:cNvPr id="54" name="文字方塊 53">
              <a:extLst>
                <a:ext uri="{FF2B5EF4-FFF2-40B4-BE49-F238E27FC236}">
                  <a16:creationId xmlns:a16="http://schemas.microsoft.com/office/drawing/2014/main" id="{8867797A-8E24-49BB-B0B7-E7CE844681EA}"/>
                </a:ext>
              </a:extLst>
            </p:cNvPr>
            <p:cNvSpPr txBox="1"/>
            <p:nvPr/>
          </p:nvSpPr>
          <p:spPr>
            <a:xfrm>
              <a:off x="9705259" y="5441944"/>
              <a:ext cx="1925052" cy="369332"/>
            </a:xfrm>
            <a:prstGeom prst="rect">
              <a:avLst/>
            </a:prstGeom>
            <a:noFill/>
          </p:spPr>
          <p:txBody>
            <a:bodyPr wrap="square" rtlCol="0">
              <a:spAutoFit/>
            </a:bodyPr>
            <a:lstStyle/>
            <a:p>
              <a:r>
                <a:rPr lang="zh-TW" altLang="en-US" sz="1800" kern="1200" dirty="0">
                  <a:solidFill>
                    <a:schemeClr val="tx1"/>
                  </a:solidFill>
                  <a:latin typeface="Adobe 繁黑體 Std B" panose="020B0700000000000000" pitchFamily="34" charset="-120"/>
                  <a:ea typeface="Adobe 繁黑體 Std B" panose="020B0700000000000000" pitchFamily="34" charset="-120"/>
                  <a:cs typeface="+mn-cs"/>
                </a:rPr>
                <a:t>消防隊</a:t>
              </a:r>
              <a:r>
                <a:rPr lang="en-US" altLang="zh-TW" sz="1800" kern="1200" dirty="0">
                  <a:solidFill>
                    <a:schemeClr val="tx1"/>
                  </a:solidFill>
                  <a:latin typeface="Adobe 繁黑體 Std B" panose="020B0700000000000000" pitchFamily="34" charset="-120"/>
                  <a:ea typeface="Adobe 繁黑體 Std B" panose="020B0700000000000000" pitchFamily="34" charset="-120"/>
                  <a:cs typeface="+mn-cs"/>
                </a:rPr>
                <a:t>-</a:t>
              </a:r>
              <a:r>
                <a:rPr lang="zh-TW" altLang="en-US" sz="1800" kern="1200" dirty="0">
                  <a:solidFill>
                    <a:schemeClr val="tx1"/>
                  </a:solidFill>
                  <a:latin typeface="Adobe 繁黑體 Std B" panose="020B0700000000000000" pitchFamily="34" charset="-120"/>
                  <a:ea typeface="Adobe 繁黑體 Std B" panose="020B0700000000000000" pitchFamily="34" charset="-120"/>
                  <a:cs typeface="+mn-cs"/>
                </a:rPr>
                <a:t>免設電梯</a:t>
              </a:r>
            </a:p>
          </p:txBody>
        </p:sp>
      </p:grpSp>
      <p:pic>
        <p:nvPicPr>
          <p:cNvPr id="83" name="圖片 82">
            <a:extLst>
              <a:ext uri="{FF2B5EF4-FFF2-40B4-BE49-F238E27FC236}">
                <a16:creationId xmlns:a16="http://schemas.microsoft.com/office/drawing/2014/main" id="{084A54DF-F6D2-4EE3-834A-0EB7FB1AE81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9531458">
            <a:off x="-8566751" y="5906531"/>
            <a:ext cx="712777" cy="552833"/>
          </a:xfrm>
          <a:prstGeom prst="rect">
            <a:avLst/>
          </a:prstGeom>
        </p:spPr>
      </p:pic>
      <p:pic>
        <p:nvPicPr>
          <p:cNvPr id="84" name="圖片 83">
            <a:extLst>
              <a:ext uri="{FF2B5EF4-FFF2-40B4-BE49-F238E27FC236}">
                <a16:creationId xmlns:a16="http://schemas.microsoft.com/office/drawing/2014/main" id="{6E52D090-F329-45B5-9C8C-FDA2BC7BFEDE}"/>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rot="19961143">
            <a:off x="-4970910" y="5811117"/>
            <a:ext cx="755341" cy="539700"/>
          </a:xfrm>
          <a:prstGeom prst="rect">
            <a:avLst/>
          </a:prstGeom>
        </p:spPr>
      </p:pic>
      <p:sp>
        <p:nvSpPr>
          <p:cNvPr id="85" name="Google Shape;213;p10">
            <a:extLst>
              <a:ext uri="{FF2B5EF4-FFF2-40B4-BE49-F238E27FC236}">
                <a16:creationId xmlns:a16="http://schemas.microsoft.com/office/drawing/2014/main" id="{CFAA47D4-0BA9-43F3-8D92-7D568835B08B}"/>
              </a:ext>
            </a:extLst>
          </p:cNvPr>
          <p:cNvSpPr txBox="1"/>
          <p:nvPr/>
        </p:nvSpPr>
        <p:spPr>
          <a:xfrm rot="10800000" flipH="1" flipV="1">
            <a:off x="5823765" y="-1255257"/>
            <a:ext cx="544470" cy="523180"/>
          </a:xfrm>
          <a:prstGeom prst="rect">
            <a:avLst/>
          </a:prstGeom>
          <a:solidFill>
            <a:srgbClr val="FFC000"/>
          </a:solidFill>
          <a:ln w="44450"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69"/>
                                        </p:tgtEl>
                                        <p:attrNameLst>
                                          <p:attrName>style.visibility</p:attrName>
                                        </p:attrNameLst>
                                      </p:cBhvr>
                                      <p:to>
                                        <p:strVal val="visible"/>
                                      </p:to>
                                    </p:set>
                                    <p:anim calcmode="lin" valueType="num">
                                      <p:cBhvr additive="base">
                                        <p:cTn id="7" dur="500"/>
                                        <p:tgtEl>
                                          <p:spTgt spid="169"/>
                                        </p:tgtEl>
                                        <p:attrNameLst>
                                          <p:attrName>ppt_y</p:attrName>
                                        </p:attrNameLst>
                                      </p:cBhvr>
                                      <p:tavLst>
                                        <p:tav tm="0">
                                          <p:val>
                                            <p:strVal val="#ppt_y+#ppt_h*1.125000"/>
                                          </p:val>
                                        </p:tav>
                                        <p:tav tm="100000">
                                          <p:val>
                                            <p:strVal val="#ppt_y"/>
                                          </p:val>
                                        </p:tav>
                                      </p:tavLst>
                                    </p:anim>
                                    <p:animEffect transition="in" filter="wipe(up)">
                                      <p:cBhvr>
                                        <p:cTn id="8" dur="500"/>
                                        <p:tgtEl>
                                          <p:spTgt spid="169"/>
                                        </p:tgtEl>
                                      </p:cBhvr>
                                    </p:animEffect>
                                  </p:childTnLst>
                                </p:cTn>
                              </p:par>
                              <p:par>
                                <p:cTn id="9" presetID="12" presetClass="entr" presetSubtype="4" fill="hold" nodeType="withEffect">
                                  <p:stCondLst>
                                    <p:cond delay="0"/>
                                  </p:stCondLst>
                                  <p:childTnLst>
                                    <p:set>
                                      <p:cBhvr>
                                        <p:cTn id="10" dur="1" fill="hold">
                                          <p:stCondLst>
                                            <p:cond delay="0"/>
                                          </p:stCondLst>
                                        </p:cTn>
                                        <p:tgtEl>
                                          <p:spTgt spid="172"/>
                                        </p:tgtEl>
                                        <p:attrNameLst>
                                          <p:attrName>style.visibility</p:attrName>
                                        </p:attrNameLst>
                                      </p:cBhvr>
                                      <p:to>
                                        <p:strVal val="visible"/>
                                      </p:to>
                                    </p:set>
                                    <p:anim calcmode="lin" valueType="num">
                                      <p:cBhvr additive="base">
                                        <p:cTn id="11" dur="500"/>
                                        <p:tgtEl>
                                          <p:spTgt spid="172"/>
                                        </p:tgtEl>
                                        <p:attrNameLst>
                                          <p:attrName>ppt_y</p:attrName>
                                        </p:attrNameLst>
                                      </p:cBhvr>
                                      <p:tavLst>
                                        <p:tav tm="0">
                                          <p:val>
                                            <p:strVal val="#ppt_y+#ppt_h*1.125000"/>
                                          </p:val>
                                        </p:tav>
                                        <p:tav tm="100000">
                                          <p:val>
                                            <p:strVal val="#ppt_y"/>
                                          </p:val>
                                        </p:tav>
                                      </p:tavLst>
                                    </p:anim>
                                    <p:animEffect transition="in" filter="wipe(up)">
                                      <p:cBhvr>
                                        <p:cTn id="12" dur="500"/>
                                        <p:tgtEl>
                                          <p:spTgt spid="172"/>
                                        </p:tgtEl>
                                      </p:cBhvr>
                                    </p:animEffect>
                                  </p:childTnLst>
                                </p:cTn>
                              </p:par>
                              <p:par>
                                <p:cTn id="13" presetID="12" presetClass="entr" presetSubtype="4" fill="hold" nodeType="withEffect">
                                  <p:stCondLst>
                                    <p:cond delay="0"/>
                                  </p:stCondLst>
                                  <p:childTnLst>
                                    <p:set>
                                      <p:cBhvr>
                                        <p:cTn id="14" dur="1" fill="hold">
                                          <p:stCondLst>
                                            <p:cond delay="0"/>
                                          </p:stCondLst>
                                        </p:cTn>
                                        <p:tgtEl>
                                          <p:spTgt spid="175"/>
                                        </p:tgtEl>
                                        <p:attrNameLst>
                                          <p:attrName>style.visibility</p:attrName>
                                        </p:attrNameLst>
                                      </p:cBhvr>
                                      <p:to>
                                        <p:strVal val="visible"/>
                                      </p:to>
                                    </p:set>
                                    <p:anim calcmode="lin" valueType="num">
                                      <p:cBhvr additive="base">
                                        <p:cTn id="15" dur="500"/>
                                        <p:tgtEl>
                                          <p:spTgt spid="175"/>
                                        </p:tgtEl>
                                        <p:attrNameLst>
                                          <p:attrName>ppt_y</p:attrName>
                                        </p:attrNameLst>
                                      </p:cBhvr>
                                      <p:tavLst>
                                        <p:tav tm="0">
                                          <p:val>
                                            <p:strVal val="#ppt_y+#ppt_h*1.125000"/>
                                          </p:val>
                                        </p:tav>
                                        <p:tav tm="100000">
                                          <p:val>
                                            <p:strVal val="#ppt_y"/>
                                          </p:val>
                                        </p:tav>
                                      </p:tavLst>
                                    </p:anim>
                                    <p:animEffect transition="in" filter="wipe(up)">
                                      <p:cBhvr>
                                        <p:cTn id="16" dur="500"/>
                                        <p:tgtEl>
                                          <p:spTgt spid="175"/>
                                        </p:tgtEl>
                                      </p:cBhvr>
                                    </p:animEffect>
                                  </p:childTnLst>
                                </p:cTn>
                              </p:par>
                              <p:par>
                                <p:cTn id="17" presetID="12" presetClass="entr" presetSubtype="4" fill="hold" nodeType="withEffect">
                                  <p:stCondLst>
                                    <p:cond delay="0"/>
                                  </p:stCondLst>
                                  <p:childTnLst>
                                    <p:set>
                                      <p:cBhvr>
                                        <p:cTn id="18" dur="1" fill="hold">
                                          <p:stCondLst>
                                            <p:cond delay="0"/>
                                          </p:stCondLst>
                                        </p:cTn>
                                        <p:tgtEl>
                                          <p:spTgt spid="178"/>
                                        </p:tgtEl>
                                        <p:attrNameLst>
                                          <p:attrName>style.visibility</p:attrName>
                                        </p:attrNameLst>
                                      </p:cBhvr>
                                      <p:to>
                                        <p:strVal val="visible"/>
                                      </p:to>
                                    </p:set>
                                    <p:anim calcmode="lin" valueType="num">
                                      <p:cBhvr additive="base">
                                        <p:cTn id="19" dur="500"/>
                                        <p:tgtEl>
                                          <p:spTgt spid="178"/>
                                        </p:tgtEl>
                                        <p:attrNameLst>
                                          <p:attrName>ppt_y</p:attrName>
                                        </p:attrNameLst>
                                      </p:cBhvr>
                                      <p:tavLst>
                                        <p:tav tm="0">
                                          <p:val>
                                            <p:strVal val="#ppt_y+#ppt_h*1.125000"/>
                                          </p:val>
                                        </p:tav>
                                        <p:tav tm="100000">
                                          <p:val>
                                            <p:strVal val="#ppt_y"/>
                                          </p:val>
                                        </p:tav>
                                      </p:tavLst>
                                    </p:anim>
                                    <p:animEffect transition="in" filter="wipe(up)">
                                      <p:cBhvr>
                                        <p:cTn id="20" dur="500"/>
                                        <p:tgtEl>
                                          <p:spTgt spid="178"/>
                                        </p:tgtEl>
                                      </p:cBhvr>
                                    </p:animEffect>
                                  </p:childTnLst>
                                </p:cTn>
                              </p:par>
                              <p:par>
                                <p:cTn id="21" presetID="12" presetClass="entr" presetSubtype="4" fill="hold" nodeType="withEffect">
                                  <p:stCondLst>
                                    <p:cond delay="0"/>
                                  </p:stCondLst>
                                  <p:childTnLst>
                                    <p:set>
                                      <p:cBhvr>
                                        <p:cTn id="22" dur="1" fill="hold">
                                          <p:stCondLst>
                                            <p:cond delay="0"/>
                                          </p:stCondLst>
                                        </p:cTn>
                                        <p:tgtEl>
                                          <p:spTgt spid="181"/>
                                        </p:tgtEl>
                                        <p:attrNameLst>
                                          <p:attrName>style.visibility</p:attrName>
                                        </p:attrNameLst>
                                      </p:cBhvr>
                                      <p:to>
                                        <p:strVal val="visible"/>
                                      </p:to>
                                    </p:set>
                                    <p:anim calcmode="lin" valueType="num">
                                      <p:cBhvr additive="base">
                                        <p:cTn id="23" dur="500"/>
                                        <p:tgtEl>
                                          <p:spTgt spid="181"/>
                                        </p:tgtEl>
                                        <p:attrNameLst>
                                          <p:attrName>ppt_y</p:attrName>
                                        </p:attrNameLst>
                                      </p:cBhvr>
                                      <p:tavLst>
                                        <p:tav tm="0">
                                          <p:val>
                                            <p:strVal val="#ppt_y+#ppt_h*1.125000"/>
                                          </p:val>
                                        </p:tav>
                                        <p:tav tm="100000">
                                          <p:val>
                                            <p:strVal val="#ppt_y"/>
                                          </p:val>
                                        </p:tav>
                                      </p:tavLst>
                                    </p:anim>
                                    <p:animEffect transition="in" filter="wipe(up)">
                                      <p:cBhvr>
                                        <p:cTn id="24" dur="500"/>
                                        <p:tgtEl>
                                          <p:spTgt spid="181"/>
                                        </p:tgtEl>
                                      </p:cBhvr>
                                    </p:animEffect>
                                  </p:childTnLst>
                                </p:cTn>
                              </p:par>
                            </p:childTnLst>
                          </p:cTn>
                        </p:par>
                        <p:par>
                          <p:cTn id="25" fill="hold">
                            <p:stCondLst>
                              <p:cond delay="500"/>
                            </p:stCondLst>
                            <p:childTnLst>
                              <p:par>
                                <p:cTn id="26" presetID="12" presetClass="entr" presetSubtype="4" fill="hold" nodeType="afterEffect">
                                  <p:stCondLst>
                                    <p:cond delay="500"/>
                                  </p:stCondLst>
                                  <p:childTnLst>
                                    <p:set>
                                      <p:cBhvr>
                                        <p:cTn id="27" dur="1" fill="hold">
                                          <p:stCondLst>
                                            <p:cond delay="0"/>
                                          </p:stCondLst>
                                        </p:cTn>
                                        <p:tgtEl>
                                          <p:spTgt spid="184"/>
                                        </p:tgtEl>
                                        <p:attrNameLst>
                                          <p:attrName>style.visibility</p:attrName>
                                        </p:attrNameLst>
                                      </p:cBhvr>
                                      <p:to>
                                        <p:strVal val="visible"/>
                                      </p:to>
                                    </p:set>
                                    <p:anim calcmode="lin" valueType="num">
                                      <p:cBhvr additive="base">
                                        <p:cTn id="28" dur="500"/>
                                        <p:tgtEl>
                                          <p:spTgt spid="184"/>
                                        </p:tgtEl>
                                        <p:attrNameLst>
                                          <p:attrName>ppt_y</p:attrName>
                                        </p:attrNameLst>
                                      </p:cBhvr>
                                      <p:tavLst>
                                        <p:tav tm="0">
                                          <p:val>
                                            <p:strVal val="#ppt_y+#ppt_h*1.125000"/>
                                          </p:val>
                                        </p:tav>
                                        <p:tav tm="100000">
                                          <p:val>
                                            <p:strVal val="#ppt_y"/>
                                          </p:val>
                                        </p:tav>
                                      </p:tavLst>
                                    </p:anim>
                                    <p:animEffect transition="in" filter="wipe(up)">
                                      <p:cBhvr>
                                        <p:cTn id="29" dur="500"/>
                                        <p:tgtEl>
                                          <p:spTgt spid="184"/>
                                        </p:tgtEl>
                                      </p:cBhvr>
                                    </p:animEffect>
                                  </p:childTnLst>
                                </p:cTn>
                              </p:par>
                              <p:par>
                                <p:cTn id="30" presetID="12" presetClass="entr" presetSubtype="4" fill="hold" nodeType="withEffect">
                                  <p:stCondLst>
                                    <p:cond delay="500"/>
                                  </p:stCondLst>
                                  <p:childTnLst>
                                    <p:set>
                                      <p:cBhvr>
                                        <p:cTn id="31" dur="1" fill="hold">
                                          <p:stCondLst>
                                            <p:cond delay="0"/>
                                          </p:stCondLst>
                                        </p:cTn>
                                        <p:tgtEl>
                                          <p:spTgt spid="187"/>
                                        </p:tgtEl>
                                        <p:attrNameLst>
                                          <p:attrName>style.visibility</p:attrName>
                                        </p:attrNameLst>
                                      </p:cBhvr>
                                      <p:to>
                                        <p:strVal val="visible"/>
                                      </p:to>
                                    </p:set>
                                    <p:anim calcmode="lin" valueType="num">
                                      <p:cBhvr additive="base">
                                        <p:cTn id="32" dur="500"/>
                                        <p:tgtEl>
                                          <p:spTgt spid="187"/>
                                        </p:tgtEl>
                                        <p:attrNameLst>
                                          <p:attrName>ppt_y</p:attrName>
                                        </p:attrNameLst>
                                      </p:cBhvr>
                                      <p:tavLst>
                                        <p:tav tm="0">
                                          <p:val>
                                            <p:strVal val="#ppt_y+#ppt_h*1.125000"/>
                                          </p:val>
                                        </p:tav>
                                        <p:tav tm="100000">
                                          <p:val>
                                            <p:strVal val="#ppt_y"/>
                                          </p:val>
                                        </p:tav>
                                      </p:tavLst>
                                    </p:anim>
                                    <p:animEffect transition="in" filter="wipe(up)">
                                      <p:cBhvr>
                                        <p:cTn id="33" dur="500"/>
                                        <p:tgtEl>
                                          <p:spTgt spid="187"/>
                                        </p:tgtEl>
                                      </p:cBhvr>
                                    </p:animEffect>
                                  </p:childTnLst>
                                </p:cTn>
                              </p:par>
                              <p:par>
                                <p:cTn id="34" presetID="12" presetClass="entr" presetSubtype="4" fill="hold" nodeType="withEffect">
                                  <p:stCondLst>
                                    <p:cond delay="500"/>
                                  </p:stCondLst>
                                  <p:childTnLst>
                                    <p:set>
                                      <p:cBhvr>
                                        <p:cTn id="35" dur="1" fill="hold">
                                          <p:stCondLst>
                                            <p:cond delay="0"/>
                                          </p:stCondLst>
                                        </p:cTn>
                                        <p:tgtEl>
                                          <p:spTgt spid="190"/>
                                        </p:tgtEl>
                                        <p:attrNameLst>
                                          <p:attrName>style.visibility</p:attrName>
                                        </p:attrNameLst>
                                      </p:cBhvr>
                                      <p:to>
                                        <p:strVal val="visible"/>
                                      </p:to>
                                    </p:set>
                                    <p:anim calcmode="lin" valueType="num">
                                      <p:cBhvr additive="base">
                                        <p:cTn id="36" dur="500"/>
                                        <p:tgtEl>
                                          <p:spTgt spid="190"/>
                                        </p:tgtEl>
                                        <p:attrNameLst>
                                          <p:attrName>ppt_y</p:attrName>
                                        </p:attrNameLst>
                                      </p:cBhvr>
                                      <p:tavLst>
                                        <p:tav tm="0">
                                          <p:val>
                                            <p:strVal val="#ppt_y+#ppt_h*1.125000"/>
                                          </p:val>
                                        </p:tav>
                                        <p:tav tm="100000">
                                          <p:val>
                                            <p:strVal val="#ppt_y"/>
                                          </p:val>
                                        </p:tav>
                                      </p:tavLst>
                                    </p:anim>
                                    <p:animEffect transition="in" filter="wipe(up)">
                                      <p:cBhvr>
                                        <p:cTn id="37" dur="500"/>
                                        <p:tgtEl>
                                          <p:spTgt spid="190"/>
                                        </p:tgtEl>
                                      </p:cBhvr>
                                    </p:animEffect>
                                  </p:childTnLst>
                                </p:cTn>
                              </p:par>
                              <p:par>
                                <p:cTn id="38" presetID="12" presetClass="entr" presetSubtype="4" fill="hold" nodeType="withEffect">
                                  <p:stCondLst>
                                    <p:cond delay="500"/>
                                  </p:stCondLst>
                                  <p:childTnLst>
                                    <p:set>
                                      <p:cBhvr>
                                        <p:cTn id="39" dur="1" fill="hold">
                                          <p:stCondLst>
                                            <p:cond delay="0"/>
                                          </p:stCondLst>
                                        </p:cTn>
                                        <p:tgtEl>
                                          <p:spTgt spid="193"/>
                                        </p:tgtEl>
                                        <p:attrNameLst>
                                          <p:attrName>style.visibility</p:attrName>
                                        </p:attrNameLst>
                                      </p:cBhvr>
                                      <p:to>
                                        <p:strVal val="visible"/>
                                      </p:to>
                                    </p:set>
                                    <p:anim calcmode="lin" valueType="num">
                                      <p:cBhvr additive="base">
                                        <p:cTn id="40" dur="500"/>
                                        <p:tgtEl>
                                          <p:spTgt spid="193"/>
                                        </p:tgtEl>
                                        <p:attrNameLst>
                                          <p:attrName>ppt_y</p:attrName>
                                        </p:attrNameLst>
                                      </p:cBhvr>
                                      <p:tavLst>
                                        <p:tav tm="0">
                                          <p:val>
                                            <p:strVal val="#ppt_y+#ppt_h*1.125000"/>
                                          </p:val>
                                        </p:tav>
                                        <p:tav tm="100000">
                                          <p:val>
                                            <p:strVal val="#ppt_y"/>
                                          </p:val>
                                        </p:tav>
                                      </p:tavLst>
                                    </p:anim>
                                    <p:animEffect transition="in" filter="wipe(up)">
                                      <p:cBhvr>
                                        <p:cTn id="41" dur="500"/>
                                        <p:tgtEl>
                                          <p:spTgt spid="193"/>
                                        </p:tgtEl>
                                      </p:cBhvr>
                                    </p:animEffect>
                                  </p:childTnLst>
                                </p:cTn>
                              </p:par>
                            </p:childTnLst>
                          </p:cTn>
                        </p:par>
                        <p:par>
                          <p:cTn id="42" fill="hold">
                            <p:stCondLst>
                              <p:cond delay="1500"/>
                            </p:stCondLst>
                            <p:childTnLst>
                              <p:par>
                                <p:cTn id="43" presetID="52" presetClass="entr" presetSubtype="0" fill="hold" nodeType="afterEffect">
                                  <p:stCondLst>
                                    <p:cond delay="500"/>
                                  </p:stCondLst>
                                  <p:childTnLst>
                                    <p:set>
                                      <p:cBhvr>
                                        <p:cTn id="44" dur="1" fill="hold">
                                          <p:stCondLst>
                                            <p:cond delay="0"/>
                                          </p:stCondLst>
                                        </p:cTn>
                                        <p:tgtEl>
                                          <p:spTgt spid="7"/>
                                        </p:tgtEl>
                                        <p:attrNameLst>
                                          <p:attrName>style.visibility</p:attrName>
                                        </p:attrNameLst>
                                      </p:cBhvr>
                                      <p:to>
                                        <p:strVal val="visible"/>
                                      </p:to>
                                    </p:set>
                                    <p:animScale>
                                      <p:cBhvr>
                                        <p:cTn id="45"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7"/>
                                        </p:tgtEl>
                                        <p:attrNameLst>
                                          <p:attrName>ppt_x</p:attrName>
                                          <p:attrName>ppt_y</p:attrName>
                                        </p:attrNameLst>
                                      </p:cBhvr>
                                    </p:animMotion>
                                    <p:animEffect transition="in" filter="fade">
                                      <p:cBhvr>
                                        <p:cTn id="47" dur="1000"/>
                                        <p:tgtEl>
                                          <p:spTgt spid="7"/>
                                        </p:tgtEl>
                                      </p:cBhvr>
                                    </p:animEffect>
                                  </p:childTnLst>
                                </p:cTn>
                              </p:par>
                              <p:par>
                                <p:cTn id="48" presetID="52" presetClass="entr" presetSubtype="0" fill="hold" nodeType="withEffect">
                                  <p:stCondLst>
                                    <p:cond delay="500"/>
                                  </p:stCondLst>
                                  <p:childTnLst>
                                    <p:set>
                                      <p:cBhvr>
                                        <p:cTn id="49" dur="1" fill="hold">
                                          <p:stCondLst>
                                            <p:cond delay="0"/>
                                          </p:stCondLst>
                                        </p:cTn>
                                        <p:tgtEl>
                                          <p:spTgt spid="2"/>
                                        </p:tgtEl>
                                        <p:attrNameLst>
                                          <p:attrName>style.visibility</p:attrName>
                                        </p:attrNameLst>
                                      </p:cBhvr>
                                      <p:to>
                                        <p:strVal val="visible"/>
                                      </p:to>
                                    </p:set>
                                    <p:animScale>
                                      <p:cBhvr>
                                        <p:cTn id="50"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1000" decel="50000" fill="hold">
                                          <p:stCondLst>
                                            <p:cond delay="0"/>
                                          </p:stCondLst>
                                        </p:cTn>
                                        <p:tgtEl>
                                          <p:spTgt spid="2"/>
                                        </p:tgtEl>
                                        <p:attrNameLst>
                                          <p:attrName>ppt_x</p:attrName>
                                          <p:attrName>ppt_y</p:attrName>
                                        </p:attrNameLst>
                                      </p:cBhvr>
                                    </p:animMotion>
                                    <p:animEffect transition="in" filter="fade">
                                      <p:cBhvr>
                                        <p:cTn id="52" dur="1000"/>
                                        <p:tgtEl>
                                          <p:spTgt spid="2"/>
                                        </p:tgtEl>
                                      </p:cBhvr>
                                    </p:animEffect>
                                  </p:childTnLst>
                                </p:cTn>
                              </p:par>
                              <p:par>
                                <p:cTn id="53" presetID="52" presetClass="entr" presetSubtype="0" fill="hold" nodeType="withEffect">
                                  <p:stCondLst>
                                    <p:cond delay="500"/>
                                  </p:stCondLst>
                                  <p:childTnLst>
                                    <p:set>
                                      <p:cBhvr>
                                        <p:cTn id="54" dur="1" fill="hold">
                                          <p:stCondLst>
                                            <p:cond delay="0"/>
                                          </p:stCondLst>
                                        </p:cTn>
                                        <p:tgtEl>
                                          <p:spTgt spid="5"/>
                                        </p:tgtEl>
                                        <p:attrNameLst>
                                          <p:attrName>style.visibility</p:attrName>
                                        </p:attrNameLst>
                                      </p:cBhvr>
                                      <p:to>
                                        <p:strVal val="visible"/>
                                      </p:to>
                                    </p:set>
                                    <p:animScale>
                                      <p:cBhvr>
                                        <p:cTn id="55"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6" dur="1000" decel="50000" fill="hold">
                                          <p:stCondLst>
                                            <p:cond delay="0"/>
                                          </p:stCondLst>
                                        </p:cTn>
                                        <p:tgtEl>
                                          <p:spTgt spid="5"/>
                                        </p:tgtEl>
                                        <p:attrNameLst>
                                          <p:attrName>ppt_x</p:attrName>
                                          <p:attrName>ppt_y</p:attrName>
                                        </p:attrNameLst>
                                      </p:cBhvr>
                                    </p:animMotion>
                                    <p:animEffect transition="in" filter="fade">
                                      <p:cBhvr>
                                        <p:cTn id="57" dur="1000"/>
                                        <p:tgtEl>
                                          <p:spTgt spid="5"/>
                                        </p:tgtEl>
                                      </p:cBhvr>
                                    </p:animEffect>
                                  </p:childTnLst>
                                </p:cTn>
                              </p:par>
                              <p:par>
                                <p:cTn id="58" presetID="52" presetClass="entr" presetSubtype="0" fill="hold" nodeType="withEffect">
                                  <p:stCondLst>
                                    <p:cond delay="500"/>
                                  </p:stCondLst>
                                  <p:childTnLst>
                                    <p:set>
                                      <p:cBhvr>
                                        <p:cTn id="59" dur="1" fill="hold">
                                          <p:stCondLst>
                                            <p:cond delay="0"/>
                                          </p:stCondLst>
                                        </p:cTn>
                                        <p:tgtEl>
                                          <p:spTgt spid="9"/>
                                        </p:tgtEl>
                                        <p:attrNameLst>
                                          <p:attrName>style.visibility</p:attrName>
                                        </p:attrNameLst>
                                      </p:cBhvr>
                                      <p:to>
                                        <p:strVal val="visible"/>
                                      </p:to>
                                    </p:set>
                                    <p:animScale>
                                      <p:cBhvr>
                                        <p:cTn id="60"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1" dur="1000" decel="50000" fill="hold">
                                          <p:stCondLst>
                                            <p:cond delay="0"/>
                                          </p:stCondLst>
                                        </p:cTn>
                                        <p:tgtEl>
                                          <p:spTgt spid="9"/>
                                        </p:tgtEl>
                                        <p:attrNameLst>
                                          <p:attrName>ppt_x</p:attrName>
                                          <p:attrName>ppt_y</p:attrName>
                                        </p:attrNameLst>
                                      </p:cBhvr>
                                    </p:animMotion>
                                    <p:animEffect transition="in" filter="fade">
                                      <p:cBhvr>
                                        <p:cTn id="6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0"/>
          <p:cNvSpPr/>
          <p:nvPr/>
        </p:nvSpPr>
        <p:spPr>
          <a:xfrm>
            <a:off x="164163" y="1397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4" name="Google Shape;218;p10">
            <a:extLst>
              <a:ext uri="{FF2B5EF4-FFF2-40B4-BE49-F238E27FC236}">
                <a16:creationId xmlns:a16="http://schemas.microsoft.com/office/drawing/2014/main" id="{048D49BC-7161-442D-B371-BB2FDAA5DABF}"/>
              </a:ext>
            </a:extLst>
          </p:cNvPr>
          <p:cNvSpPr txBox="1"/>
          <p:nvPr/>
        </p:nvSpPr>
        <p:spPr>
          <a:xfrm>
            <a:off x="1716171" y="1624610"/>
            <a:ext cx="9812450" cy="486509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25000"/>
              </a:lnSpc>
              <a:spcBef>
                <a:spcPts val="0"/>
              </a:spcBef>
              <a:spcAft>
                <a:spcPts val="0"/>
              </a:spcAft>
              <a:buClrTx/>
              <a:buSzPts val="2400"/>
              <a:buFont typeface="Arial"/>
              <a:buChar char="•"/>
            </a:pP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一、為使各級目的事業主管機關辦理未符無障礙設備及設施設置</a:t>
            </a:r>
            <a:b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b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         規定之建築物改善及核定事項有所遵循，俾符</a:t>
            </a:r>
            <a:r>
              <a:rPr lang="zh-TW" sz="2800" dirty="0">
                <a:solidFill>
                  <a:schemeClr val="bg1">
                    <a:lumMod val="75000"/>
                  </a:schemeClr>
                </a:solidFill>
                <a:latin typeface="Adobe 繁黑體 Std B" panose="020B0700000000000000" pitchFamily="34" charset="-120"/>
                <a:ea typeface="Adobe 繁黑體 Std B" panose="020B0700000000000000" pitchFamily="34" charset="-120"/>
                <a:sym typeface="Arial"/>
              </a:rPr>
              <a:t>身心障礙者</a:t>
            </a:r>
            <a:br>
              <a:rPr lang="zh-TW" sz="2800" dirty="0">
                <a:solidFill>
                  <a:schemeClr val="bg1">
                    <a:lumMod val="75000"/>
                  </a:schemeClr>
                </a:solidFill>
                <a:latin typeface="Adobe 繁黑體 Std B" panose="020B0700000000000000" pitchFamily="34" charset="-120"/>
                <a:ea typeface="Adobe 繁黑體 Std B" panose="020B0700000000000000" pitchFamily="34" charset="-120"/>
                <a:sym typeface="Arial"/>
              </a:rPr>
            </a:br>
            <a:r>
              <a:rPr lang="zh-TW" sz="2800" dirty="0">
                <a:solidFill>
                  <a:schemeClr val="bg1">
                    <a:lumMod val="75000"/>
                  </a:schemeClr>
                </a:solidFill>
                <a:latin typeface="Adobe 繁黑體 Std B" panose="020B0700000000000000" pitchFamily="34" charset="-120"/>
                <a:ea typeface="Adobe 繁黑體 Std B" panose="020B0700000000000000" pitchFamily="34" charset="-120"/>
                <a:sym typeface="Arial"/>
              </a:rPr>
              <a:t>       權益保障法</a:t>
            </a: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第五十七條第三項規定，特訂定本原則。</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a:p>
            <a:pPr marL="0" marR="0" lvl="0" indent="0" algn="l" rtl="0">
              <a:lnSpc>
                <a:spcPct val="145833"/>
              </a:lnSpc>
              <a:spcBef>
                <a:spcPts val="1000"/>
              </a:spcBef>
              <a:spcAft>
                <a:spcPts val="0"/>
              </a:spcAft>
              <a:buClr>
                <a:schemeClr val="dk1"/>
              </a:buClr>
              <a:buSzPts val="2400"/>
              <a:buFont typeface="Arial"/>
              <a:buNone/>
            </a:pPr>
            <a:endParaRPr sz="2400" dirty="0">
              <a:solidFill>
                <a:schemeClr val="bg1">
                  <a:lumMod val="75000"/>
                </a:schemeClr>
              </a:solidFill>
              <a:latin typeface="Adobe 繁黑體 Std B" panose="020B0700000000000000" pitchFamily="34" charset="-120"/>
              <a:ea typeface="Adobe 繁黑體 Std B" panose="020B0700000000000000" pitchFamily="34" charset="-120"/>
              <a:sym typeface="Arial"/>
            </a:endParaRPr>
          </a:p>
        </p:txBody>
      </p:sp>
      <p:sp>
        <p:nvSpPr>
          <p:cNvPr id="212" name="Google Shape;212;p10"/>
          <p:cNvSpPr/>
          <p:nvPr/>
        </p:nvSpPr>
        <p:spPr>
          <a:xfrm>
            <a:off x="156030" y="3341287"/>
            <a:ext cx="11871807" cy="2003840"/>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213" name="Google Shape;213;p10"/>
          <p:cNvSpPr txBox="1"/>
          <p:nvPr/>
        </p:nvSpPr>
        <p:spPr>
          <a:xfrm>
            <a:off x="2989610" y="329730"/>
            <a:ext cx="5758150" cy="523180"/>
          </a:xfrm>
          <a:prstGeom prst="rect">
            <a:avLst/>
          </a:prstGeom>
          <a:solidFill>
            <a:srgbClr val="FFC000"/>
          </a:solidFill>
          <a:ln w="44450"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p:txBody>
      </p:sp>
      <p:sp>
        <p:nvSpPr>
          <p:cNvPr id="214" name="Google Shape;214;p10"/>
          <p:cNvSpPr/>
          <p:nvPr/>
        </p:nvSpPr>
        <p:spPr>
          <a:xfrm rot="6300000">
            <a:off x="-3119490" y="4884973"/>
            <a:ext cx="5080706" cy="4841997"/>
          </a:xfrm>
          <a:prstGeom prst="ellipse">
            <a:avLst/>
          </a:prstGeom>
          <a:solidFill>
            <a:srgbClr val="EF7E60">
              <a:alpha val="4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215" name="Google Shape;215;p10"/>
          <p:cNvSpPr txBox="1"/>
          <p:nvPr/>
        </p:nvSpPr>
        <p:spPr>
          <a:xfrm>
            <a:off x="2731645" y="423146"/>
            <a:ext cx="6313758" cy="1599210"/>
          </a:xfrm>
          <a:prstGeom prst="rect">
            <a:avLst/>
          </a:prstGeom>
          <a:noFill/>
          <a:ln>
            <a:noFill/>
          </a:ln>
        </p:spPr>
        <p:txBody>
          <a:bodyPr spcFirstLastPara="1" wrap="square" lIns="91425" tIns="45700" rIns="91425" bIns="45700" anchor="t" anchorCtr="0">
            <a:normAutofit/>
          </a:bodyPr>
          <a:lstStyle/>
          <a:p>
            <a:pPr marL="0" marR="0" lvl="0" indent="0" algn="ctr" rtl="0">
              <a:lnSpc>
                <a:spcPts val="3200"/>
              </a:lnSpc>
              <a:spcBef>
                <a:spcPts val="0"/>
              </a:spcBef>
              <a:spcAft>
                <a:spcPts val="0"/>
              </a:spcAft>
              <a:buClr>
                <a:schemeClr val="dk1"/>
              </a:buClr>
              <a:buSzPts val="3200"/>
              <a:buFont typeface="Arial"/>
              <a:buNone/>
            </a:pPr>
            <a:r>
              <a:rPr lang="zh-TW" sz="3000" b="1" dirty="0">
                <a:solidFill>
                  <a:schemeClr val="dk1"/>
                </a:solidFill>
                <a:latin typeface="Adobe 繁黑體 Std B" panose="020B0700000000000000" pitchFamily="34" charset="-120"/>
                <a:ea typeface="Adobe 繁黑體 Std B" panose="020B0700000000000000" pitchFamily="34" charset="-120"/>
                <a:sym typeface="Arial"/>
              </a:rPr>
              <a:t>既有公共建築物無障礙設施替代</a:t>
            </a:r>
            <a:endParaRPr sz="3000" b="1" dirty="0">
              <a:solidFill>
                <a:schemeClr val="dk1"/>
              </a:solidFill>
              <a:latin typeface="Adobe 繁黑體 Std B" panose="020B0700000000000000" pitchFamily="34" charset="-120"/>
              <a:ea typeface="Adobe 繁黑體 Std B" panose="020B0700000000000000" pitchFamily="34" charset="-120"/>
              <a:sym typeface="Arial"/>
            </a:endParaRPr>
          </a:p>
          <a:p>
            <a:pPr marL="0" marR="0" lvl="0" indent="0" algn="ctr" rtl="0">
              <a:lnSpc>
                <a:spcPts val="3200"/>
              </a:lnSpc>
              <a:spcBef>
                <a:spcPts val="1000"/>
              </a:spcBef>
              <a:spcAft>
                <a:spcPts val="0"/>
              </a:spcAft>
              <a:buClr>
                <a:schemeClr val="dk1"/>
              </a:buClr>
              <a:buSzPts val="3200"/>
              <a:buFont typeface="Arial"/>
              <a:buNone/>
            </a:pPr>
            <a:r>
              <a:rPr lang="zh-TW" sz="3000" b="1" dirty="0">
                <a:solidFill>
                  <a:schemeClr val="dk1"/>
                </a:solidFill>
                <a:latin typeface="Adobe 繁黑體 Std B" panose="020B0700000000000000" pitchFamily="34" charset="-120"/>
                <a:ea typeface="Adobe 繁黑體 Std B" panose="020B0700000000000000" pitchFamily="34" charset="-120"/>
                <a:sym typeface="Arial"/>
              </a:rPr>
              <a:t>改善計畫作業程序及認定原則</a:t>
            </a:r>
            <a:endParaRPr sz="30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sp>
        <p:nvSpPr>
          <p:cNvPr id="216" name="Google Shape;216;p10"/>
          <p:cNvSpPr/>
          <p:nvPr/>
        </p:nvSpPr>
        <p:spPr>
          <a:xfrm>
            <a:off x="-390933" y="-209325"/>
            <a:ext cx="1432076" cy="1432076"/>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217" name="Google Shape;217;p10"/>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11</a:t>
            </a:fld>
            <a:endParaRPr dirty="0"/>
          </a:p>
        </p:txBody>
      </p:sp>
      <p:sp>
        <p:nvSpPr>
          <p:cNvPr id="218" name="Google Shape;218;p10"/>
          <p:cNvSpPr txBox="1"/>
          <p:nvPr/>
        </p:nvSpPr>
        <p:spPr>
          <a:xfrm>
            <a:off x="1720738" y="1624610"/>
            <a:ext cx="9812450" cy="486509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25000"/>
              </a:lnSpc>
              <a:spcBef>
                <a:spcPts val="0"/>
              </a:spcBef>
              <a:spcAft>
                <a:spcPts val="0"/>
              </a:spcAft>
              <a:buClr>
                <a:schemeClr val="dk1"/>
              </a:buClr>
              <a:buSzPts val="2400"/>
              <a:buFont typeface="Arial"/>
              <a:buChar char="•"/>
            </a:pPr>
            <a:r>
              <a:rPr lang="zh-TW" sz="2400" dirty="0">
                <a:solidFill>
                  <a:schemeClr val="dk1"/>
                </a:solidFill>
                <a:latin typeface="Adobe 繁黑體 Std B" panose="020B0700000000000000" pitchFamily="34" charset="-120"/>
                <a:ea typeface="Adobe 繁黑體 Std B" panose="020B0700000000000000" pitchFamily="34" charset="-120"/>
                <a:sym typeface="Arial"/>
              </a:rPr>
              <a:t>一、為使各級目的事業主管機關辦理未符無障礙設備及設施設置</a:t>
            </a:r>
            <a:br>
              <a:rPr lang="zh-TW" sz="2400" dirty="0">
                <a:solidFill>
                  <a:schemeClr val="dk1"/>
                </a:solidFill>
                <a:latin typeface="Adobe 繁黑體 Std B" panose="020B0700000000000000" pitchFamily="34" charset="-120"/>
                <a:ea typeface="Adobe 繁黑體 Std B" panose="020B0700000000000000" pitchFamily="34" charset="-120"/>
                <a:sym typeface="Arial"/>
              </a:rPr>
            </a:br>
            <a:r>
              <a:rPr lang="zh-TW" sz="2400" dirty="0">
                <a:solidFill>
                  <a:schemeClr val="dk1"/>
                </a:solidFill>
                <a:latin typeface="Adobe 繁黑體 Std B" panose="020B0700000000000000" pitchFamily="34" charset="-120"/>
                <a:ea typeface="Adobe 繁黑體 Std B" panose="020B0700000000000000" pitchFamily="34" charset="-120"/>
                <a:sym typeface="Arial"/>
              </a:rPr>
              <a:t>         規定之建築物改善及核定事項有所遵循，俾符</a:t>
            </a:r>
            <a:r>
              <a:rPr lang="zh-TW" sz="2800" dirty="0">
                <a:solidFill>
                  <a:srgbClr val="C00000"/>
                </a:solidFill>
                <a:latin typeface="Adobe 繁黑體 Std B" panose="020B0700000000000000" pitchFamily="34" charset="-120"/>
                <a:ea typeface="Adobe 繁黑體 Std B" panose="020B0700000000000000" pitchFamily="34" charset="-120"/>
                <a:sym typeface="Arial"/>
              </a:rPr>
              <a:t>身心障礙者</a:t>
            </a:r>
            <a:br>
              <a:rPr lang="zh-TW" sz="2800" dirty="0">
                <a:solidFill>
                  <a:srgbClr val="C00000"/>
                </a:solidFill>
                <a:latin typeface="Adobe 繁黑體 Std B" panose="020B0700000000000000" pitchFamily="34" charset="-120"/>
                <a:ea typeface="Adobe 繁黑體 Std B" panose="020B0700000000000000" pitchFamily="34" charset="-120"/>
                <a:sym typeface="Arial"/>
              </a:rPr>
            </a:br>
            <a:r>
              <a:rPr lang="zh-TW" sz="2800" dirty="0">
                <a:solidFill>
                  <a:srgbClr val="C00000"/>
                </a:solidFill>
                <a:latin typeface="Adobe 繁黑體 Std B" panose="020B0700000000000000" pitchFamily="34" charset="-120"/>
                <a:ea typeface="Adobe 繁黑體 Std B" panose="020B0700000000000000" pitchFamily="34" charset="-120"/>
                <a:sym typeface="Arial"/>
              </a:rPr>
              <a:t>       權益保障法</a:t>
            </a:r>
            <a:r>
              <a:rPr lang="zh-TW" sz="2400" dirty="0">
                <a:solidFill>
                  <a:schemeClr val="dk1"/>
                </a:solidFill>
                <a:latin typeface="Adobe 繁黑體 Std B" panose="020B0700000000000000" pitchFamily="34" charset="-120"/>
                <a:ea typeface="Adobe 繁黑體 Std B" panose="020B0700000000000000" pitchFamily="34" charset="-120"/>
                <a:sym typeface="Arial"/>
              </a:rPr>
              <a:t>第五十七條第三項規定，特訂定本原則。</a:t>
            </a:r>
            <a:endParaRPr dirty="0">
              <a:latin typeface="Adobe 繁黑體 Std B" panose="020B0700000000000000" pitchFamily="34" charset="-120"/>
              <a:ea typeface="Adobe 繁黑體 Std B" panose="020B0700000000000000" pitchFamily="34" charset="-120"/>
            </a:endParaRPr>
          </a:p>
          <a:p>
            <a:pPr marL="0" marR="0" lvl="0" indent="0" algn="l" rtl="0">
              <a:lnSpc>
                <a:spcPct val="145833"/>
              </a:lnSpc>
              <a:spcBef>
                <a:spcPts val="1000"/>
              </a:spcBef>
              <a:spcAft>
                <a:spcPts val="0"/>
              </a:spcAft>
              <a:buClr>
                <a:schemeClr val="dk1"/>
              </a:buClr>
              <a:buSzPts val="2400"/>
              <a:buFont typeface="Arial"/>
              <a:buNone/>
            </a:pPr>
            <a:endParaRPr sz="2400" dirty="0">
              <a:solidFill>
                <a:schemeClr val="dk1"/>
              </a:solidFill>
              <a:latin typeface="Adobe 繁黑體 Std B" panose="020B0700000000000000" pitchFamily="34" charset="-120"/>
              <a:ea typeface="Adobe 繁黑體 Std B" panose="020B0700000000000000" pitchFamily="34" charset="-120"/>
              <a:sym typeface="Arial"/>
            </a:endParaRPr>
          </a:p>
        </p:txBody>
      </p:sp>
      <p:sp>
        <p:nvSpPr>
          <p:cNvPr id="221" name="Google Shape;221;p10"/>
          <p:cNvSpPr/>
          <p:nvPr/>
        </p:nvSpPr>
        <p:spPr>
          <a:xfrm>
            <a:off x="10289521" y="4708423"/>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222" name="Google Shape;222;p10"/>
          <p:cNvSpPr/>
          <p:nvPr/>
        </p:nvSpPr>
        <p:spPr>
          <a:xfrm rot="6300000">
            <a:off x="10238917" y="-2994573"/>
            <a:ext cx="5080706" cy="4841997"/>
          </a:xfrm>
          <a:prstGeom prst="ellipse">
            <a:avLst/>
          </a:prstGeom>
          <a:solidFill>
            <a:srgbClr val="EF7E60">
              <a:alpha val="4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pic>
        <p:nvPicPr>
          <p:cNvPr id="2" name="圖片 1">
            <a:extLst>
              <a:ext uri="{FF2B5EF4-FFF2-40B4-BE49-F238E27FC236}">
                <a16:creationId xmlns:a16="http://schemas.microsoft.com/office/drawing/2014/main" id="{3FD6C1A8-F634-7DE3-1E6F-58784FCCBA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2671" y="3341287"/>
            <a:ext cx="3152637" cy="2445198"/>
          </a:xfrm>
          <a:prstGeom prst="rect">
            <a:avLst/>
          </a:prstGeom>
        </p:spPr>
      </p:pic>
      <p:pic>
        <p:nvPicPr>
          <p:cNvPr id="3" name="圖片 2">
            <a:extLst>
              <a:ext uri="{FF2B5EF4-FFF2-40B4-BE49-F238E27FC236}">
                <a16:creationId xmlns:a16="http://schemas.microsoft.com/office/drawing/2014/main" id="{1AF0AE0A-7E6B-6E27-4CA2-69712648A7E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130364" y="3324967"/>
            <a:ext cx="3340898" cy="2387109"/>
          </a:xfrm>
          <a:prstGeom prst="rect">
            <a:avLst/>
          </a:prstGeom>
        </p:spPr>
      </p:pic>
      <p:sp>
        <p:nvSpPr>
          <p:cNvPr id="15" name="Google Shape;233;p11">
            <a:extLst>
              <a:ext uri="{FF2B5EF4-FFF2-40B4-BE49-F238E27FC236}">
                <a16:creationId xmlns:a16="http://schemas.microsoft.com/office/drawing/2014/main" id="{8650D63E-E27D-4C7F-B5B2-D3183E1D6365}"/>
              </a:ext>
            </a:extLst>
          </p:cNvPr>
          <p:cNvSpPr txBox="1"/>
          <p:nvPr/>
        </p:nvSpPr>
        <p:spPr>
          <a:xfrm>
            <a:off x="12652637" y="2149577"/>
            <a:ext cx="6456501"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400" b="1" dirty="0">
                <a:solidFill>
                  <a:schemeClr val="dk1"/>
                </a:solidFill>
                <a:latin typeface="Adobe 繁黑體 Std B" panose="020B0700000000000000" pitchFamily="34" charset="-120"/>
                <a:ea typeface="Adobe 繁黑體 Std B" panose="020B0700000000000000" pitchFamily="34" charset="-120"/>
                <a:sym typeface="Arial"/>
              </a:rPr>
              <a:t>實務案例說明</a:t>
            </a:r>
            <a:endParaRPr sz="4400" b="1" dirty="0">
              <a:solidFill>
                <a:schemeClr val="dk1"/>
              </a:solidFill>
              <a:latin typeface="Adobe 繁黑體 Std B" panose="020B0700000000000000" pitchFamily="34" charset="-120"/>
              <a:ea typeface="Adobe 繁黑體 Std B" panose="020B0700000000000000" pitchFamily="34" charset="-120"/>
              <a:sym typeface="Arial"/>
            </a:endParaRPr>
          </a:p>
          <a:p>
            <a:pPr marL="0" marR="0" lvl="0" indent="0" algn="l" rtl="0">
              <a:spcBef>
                <a:spcPts val="0"/>
              </a:spcBef>
              <a:spcAft>
                <a:spcPts val="0"/>
              </a:spcAft>
              <a:buNone/>
            </a:pPr>
            <a:r>
              <a:rPr lang="zh-TW" sz="4400" b="1" dirty="0">
                <a:solidFill>
                  <a:schemeClr val="dk1"/>
                </a:solidFill>
                <a:latin typeface="Adobe 繁黑體 Std B" panose="020B0700000000000000" pitchFamily="34" charset="-120"/>
                <a:ea typeface="Adobe 繁黑體 Std B" panose="020B0700000000000000" pitchFamily="34" charset="-120"/>
                <a:sym typeface="Arial"/>
              </a:rPr>
              <a:t>-建築物以外之活動場所</a:t>
            </a:r>
            <a:endParaRPr dirty="0">
              <a:latin typeface="Adobe 繁黑體 Std B" panose="020B0700000000000000" pitchFamily="34" charset="-120"/>
              <a:ea typeface="Adobe 繁黑體 Std B" panose="020B0700000000000000" pitchFamily="34" charset="-120"/>
            </a:endParaRPr>
          </a:p>
        </p:txBody>
      </p:sp>
      <p:grpSp>
        <p:nvGrpSpPr>
          <p:cNvPr id="16" name="Google Shape;235;p11">
            <a:extLst>
              <a:ext uri="{FF2B5EF4-FFF2-40B4-BE49-F238E27FC236}">
                <a16:creationId xmlns:a16="http://schemas.microsoft.com/office/drawing/2014/main" id="{4136720C-3B8B-4A9F-BE97-B976397FE849}"/>
              </a:ext>
            </a:extLst>
          </p:cNvPr>
          <p:cNvGrpSpPr/>
          <p:nvPr/>
        </p:nvGrpSpPr>
        <p:grpSpPr>
          <a:xfrm flipH="1">
            <a:off x="16554450" y="4282574"/>
            <a:ext cx="3981450" cy="581917"/>
            <a:chOff x="1235133" y="4295378"/>
            <a:chExt cx="3796969" cy="581917"/>
          </a:xfrm>
        </p:grpSpPr>
        <p:sp>
          <p:nvSpPr>
            <p:cNvPr id="17" name="Google Shape;236;p11">
              <a:extLst>
                <a:ext uri="{FF2B5EF4-FFF2-40B4-BE49-F238E27FC236}">
                  <a16:creationId xmlns:a16="http://schemas.microsoft.com/office/drawing/2014/main" id="{3A960819-F932-4A20-8F0F-2176FC402467}"/>
                </a:ext>
              </a:extLst>
            </p:cNvPr>
            <p:cNvSpPr/>
            <p:nvPr/>
          </p:nvSpPr>
          <p:spPr>
            <a:xfrm>
              <a:off x="1235133" y="4295378"/>
              <a:ext cx="3589777" cy="581917"/>
            </a:xfrm>
            <a:prstGeom prst="rect">
              <a:avLst/>
            </a:prstGeom>
            <a:solidFill>
              <a:srgbClr val="9900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8" name="Google Shape;237;p11">
              <a:extLst>
                <a:ext uri="{FF2B5EF4-FFF2-40B4-BE49-F238E27FC236}">
                  <a16:creationId xmlns:a16="http://schemas.microsoft.com/office/drawing/2014/main" id="{2C0535AA-8237-4150-928B-295D18B94B9B}"/>
                </a:ext>
              </a:extLst>
            </p:cNvPr>
            <p:cNvSpPr txBox="1"/>
            <p:nvPr/>
          </p:nvSpPr>
          <p:spPr>
            <a:xfrm>
              <a:off x="1347243" y="4359150"/>
              <a:ext cx="3684859" cy="515485"/>
            </a:xfrm>
            <a:prstGeom prst="rect">
              <a:avLst/>
            </a:prstGeom>
            <a:noFill/>
            <a:ln>
              <a:noFill/>
            </a:ln>
          </p:spPr>
          <p:txBody>
            <a:bodyPr spcFirstLastPara="1" wrap="square" lIns="91425" tIns="45700" rIns="91425" bIns="45700" anchor="t" anchorCtr="0">
              <a:spAutoFit/>
            </a:bodyPr>
            <a:lstStyle/>
            <a:p>
              <a:pPr marL="342900" marR="0" lvl="0" indent="-342900" algn="l" rtl="0">
                <a:lnSpc>
                  <a:spcPts val="3300"/>
                </a:lnSpc>
                <a:spcBef>
                  <a:spcPts val="0"/>
                </a:spcBef>
                <a:spcAft>
                  <a:spcPts val="0"/>
                </a:spcAft>
                <a:buClr>
                  <a:schemeClr val="lt1"/>
                </a:buClr>
                <a:buSzPts val="2400"/>
                <a:buFont typeface="Arial"/>
                <a:buChar char="•"/>
              </a:pPr>
              <a:r>
                <a:rPr lang="zh-TW" sz="2400" dirty="0">
                  <a:solidFill>
                    <a:schemeClr val="lt1"/>
                  </a:solidFill>
                  <a:latin typeface="Adobe 繁黑體 Std B" panose="020B0700000000000000" pitchFamily="34" charset="-120"/>
                  <a:ea typeface="Adobe 繁黑體 Std B" panose="020B0700000000000000" pitchFamily="34" charset="-120"/>
                  <a:sym typeface="Arial"/>
                </a:rPr>
                <a:t>戶外通路、活動場所</a:t>
              </a:r>
              <a:endParaRPr sz="2400" dirty="0">
                <a:solidFill>
                  <a:schemeClr val="lt1"/>
                </a:solidFill>
                <a:latin typeface="Adobe 繁黑體 Std B" panose="020B0700000000000000" pitchFamily="34" charset="-120"/>
                <a:ea typeface="Adobe 繁黑體 Std B" panose="020B0700000000000000" pitchFamily="34" charset="-120"/>
                <a:sym typeface="Arial"/>
              </a:endParaRPr>
            </a:p>
          </p:txBody>
        </p:sp>
      </p:grpSp>
      <p:sp>
        <p:nvSpPr>
          <p:cNvPr id="19" name="Google Shape;238;p11">
            <a:extLst>
              <a:ext uri="{FF2B5EF4-FFF2-40B4-BE49-F238E27FC236}">
                <a16:creationId xmlns:a16="http://schemas.microsoft.com/office/drawing/2014/main" id="{A6C169F0-C63B-40A1-AAFE-D9A123828CE6}"/>
              </a:ext>
            </a:extLst>
          </p:cNvPr>
          <p:cNvSpPr txBox="1"/>
          <p:nvPr/>
        </p:nvSpPr>
        <p:spPr>
          <a:xfrm>
            <a:off x="15186994" y="3585665"/>
            <a:ext cx="42679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dirty="0">
                <a:solidFill>
                  <a:srgbClr val="990033"/>
                </a:solidFill>
                <a:latin typeface="Adobe 繁黑體 Std B" panose="020B0700000000000000" pitchFamily="34" charset="-120"/>
                <a:ea typeface="Adobe 繁黑體 Std B" panose="020B0700000000000000" pitchFamily="34" charset="-120"/>
                <a:sym typeface="Arial"/>
              </a:rPr>
              <a:t>參考*</a:t>
            </a:r>
            <a:r>
              <a:rPr lang="zh-TW" sz="1800" dirty="0">
                <a:solidFill>
                  <a:srgbClr val="EB6743"/>
                </a:solidFill>
                <a:latin typeface="Adobe 繁黑體 Std B" panose="020B0700000000000000" pitchFamily="34" charset="-120"/>
                <a:ea typeface="Adobe 繁黑體 Std B" panose="020B0700000000000000" pitchFamily="34" charset="-120"/>
                <a:sym typeface="Arial"/>
              </a:rPr>
              <a:t>國民小學及國民中學設施設備基準</a:t>
            </a:r>
            <a:endParaRPr dirty="0">
              <a:latin typeface="Adobe 繁黑體 Std B" panose="020B0700000000000000" pitchFamily="34" charset="-120"/>
              <a:ea typeface="Adobe 繁黑體 Std B" panose="020B0700000000000000" pitchFamily="34" charset="-12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iterate type="lt">
                                    <p:tmPct val="10000"/>
                                  </p:iterate>
                                  <p:childTnLst>
                                    <p:set>
                                      <p:cBhvr>
                                        <p:cTn id="6" dur="1" fill="hold">
                                          <p:stCondLst>
                                            <p:cond delay="0"/>
                                          </p:stCondLst>
                                        </p:cTn>
                                        <p:tgtEl>
                                          <p:spTgt spid="215"/>
                                        </p:tgtEl>
                                        <p:attrNameLst>
                                          <p:attrName>style.visibility</p:attrName>
                                        </p:attrNameLst>
                                      </p:cBhvr>
                                      <p:to>
                                        <p:strVal val="visible"/>
                                      </p:to>
                                    </p:set>
                                    <p:anim to="" calcmode="lin" valueType="num">
                                      <p:cBhvr>
                                        <p:cTn id="7" dur="300" fill="hold">
                                          <p:stCondLst>
                                            <p:cond delay="0"/>
                                          </p:stCondLst>
                                        </p:cTn>
                                        <p:tgtEl>
                                          <p:spTgt spid="215"/>
                                        </p:tgtEl>
                                        <p:attrNameLst>
                                          <p:attrName>ppt_x</p:attrName>
                                        </p:attrNameLst>
                                      </p:cBhvr>
                                      <p:tavLst>
                                        <p:tav tm="0" fmla="#ppt_x-(-#ppt_w/2*cos(ppt_r/180*pi))*((1.5-1.5*$)^2-(1.5-1.5*$)^3)">
                                          <p:val>
                                            <p:strVal val="0"/>
                                          </p:val>
                                        </p:tav>
                                        <p:tav tm="100000">
                                          <p:val>
                                            <p:strVal val="1"/>
                                          </p:val>
                                        </p:tav>
                                      </p:tavLst>
                                    </p:anim>
                                    <p:anim to="" calcmode="lin" valueType="num">
                                      <p:cBhvr>
                                        <p:cTn id="8" dur="300" fill="hold">
                                          <p:stCondLst>
                                            <p:cond delay="0"/>
                                          </p:stCondLst>
                                        </p:cTn>
                                        <p:tgtEl>
                                          <p:spTgt spid="215"/>
                                        </p:tgtEl>
                                        <p:attrNameLst>
                                          <p:attrName>ppt_y</p:attrName>
                                        </p:attrNameLst>
                                      </p:cBhvr>
                                      <p:tavLst>
                                        <p:tav tm="0" fmla="#ppt_y+(-#ppt_h/2*cos(ppt_r/180*pi))*((1.5-1.5*$)^2-(1.5-1.5*$)^3)">
                                          <p:val>
                                            <p:strVal val="0"/>
                                          </p:val>
                                        </p:tav>
                                        <p:tav tm="100000">
                                          <p:val>
                                            <p:strVal val="1"/>
                                          </p:val>
                                        </p:tav>
                                      </p:tavLst>
                                    </p:anim>
                                    <p:anim to="" calcmode="lin" valueType="num">
                                      <p:cBhvr>
                                        <p:cTn id="9" dur="300" fill="hold">
                                          <p:stCondLst>
                                            <p:cond delay="0"/>
                                          </p:stCondLst>
                                        </p:cTn>
                                        <p:tgtEl>
                                          <p:spTgt spid="215"/>
                                        </p:tgtEl>
                                        <p:attrNameLst>
                                          <p:attrName>ppt_h</p:attrName>
                                        </p:attrNameLst>
                                      </p:cBhvr>
                                      <p:tavLst>
                                        <p:tav tm="0" fmla="#ppt_h-(-#ppt_h)*((1.5-1.5*$)^2-(1.5-1.5*$)^3)">
                                          <p:val>
                                            <p:strVal val="0"/>
                                          </p:val>
                                        </p:tav>
                                        <p:tav tm="100000">
                                          <p:val>
                                            <p:strVal val="1"/>
                                          </p:val>
                                        </p:tav>
                                      </p:tavLst>
                                    </p:anim>
                                    <p:anim to="" calcmode="lin" valueType="num">
                                      <p:cBhvr>
                                        <p:cTn id="10" dur="300" fill="hold">
                                          <p:stCondLst>
                                            <p:cond delay="0"/>
                                          </p:stCondLst>
                                        </p:cTn>
                                        <p:tgtEl>
                                          <p:spTgt spid="215"/>
                                        </p:tgtEl>
                                        <p:attrNameLst>
                                          <p:attrName>ppt_w</p:attrName>
                                        </p:attrNameLst>
                                      </p:cBhvr>
                                      <p:tavLst>
                                        <p:tav tm="0" fmla="#ppt_w-(-#ppt_w)*((1.5-1.5*$)^2-(1.5-1.5*$)^3)">
                                          <p:val>
                                            <p:strVal val="0"/>
                                          </p:val>
                                        </p:tav>
                                        <p:tav tm="100000">
                                          <p:val>
                                            <p:strVal val="1"/>
                                          </p:val>
                                        </p:tav>
                                      </p:tavLst>
                                    </p:anim>
                                  </p:childTnLst>
                                </p:cTn>
                              </p:par>
                            </p:childTnLst>
                          </p:cTn>
                        </p:par>
                        <p:par>
                          <p:cTn id="11" fill="hold">
                            <p:stCondLst>
                              <p:cond delay="1080"/>
                            </p:stCondLst>
                            <p:childTnLst>
                              <p:par>
                                <p:cTn id="12" presetID="14" presetClass="entr" presetSubtype="10" fill="hold" grpId="0" nodeType="afterEffect">
                                  <p:stCondLst>
                                    <p:cond delay="500"/>
                                  </p:stCondLst>
                                  <p:childTnLst>
                                    <p:set>
                                      <p:cBhvr>
                                        <p:cTn id="13" dur="1" fill="hold">
                                          <p:stCondLst>
                                            <p:cond delay="0"/>
                                          </p:stCondLst>
                                        </p:cTn>
                                        <p:tgtEl>
                                          <p:spTgt spid="218"/>
                                        </p:tgtEl>
                                        <p:attrNameLst>
                                          <p:attrName>style.visibility</p:attrName>
                                        </p:attrNameLst>
                                      </p:cBhvr>
                                      <p:to>
                                        <p:strVal val="visible"/>
                                      </p:to>
                                    </p:set>
                                    <p:animEffect transition="in" filter="randombar(horizontal)">
                                      <p:cBhvr>
                                        <p:cTn id="14" dur="500"/>
                                        <p:tgtEl>
                                          <p:spTgt spid="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0"/>
      <p:bldP spid="2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8" name="Google Shape;228;p11"/>
          <p:cNvSpPr/>
          <p:nvPr/>
        </p:nvSpPr>
        <p:spPr>
          <a:xfrm>
            <a:off x="536702" y="5101953"/>
            <a:ext cx="1561193" cy="1561193"/>
          </a:xfrm>
          <a:prstGeom prst="ellipse">
            <a:avLst/>
          </a:prstGeom>
          <a:solidFill>
            <a:srgbClr val="EF7E60">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229" name="Google Shape;229;p11"/>
          <p:cNvSpPr/>
          <p:nvPr/>
        </p:nvSpPr>
        <p:spPr>
          <a:xfrm>
            <a:off x="2075380" y="727749"/>
            <a:ext cx="731097" cy="731097"/>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230" name="Google Shape;230;p11"/>
          <p:cNvSpPr/>
          <p:nvPr/>
        </p:nvSpPr>
        <p:spPr>
          <a:xfrm>
            <a:off x="-2540353" y="704685"/>
            <a:ext cx="5080706" cy="4841997"/>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231" name="Google Shape;231;p11"/>
          <p:cNvSpPr/>
          <p:nvPr/>
        </p:nvSpPr>
        <p:spPr>
          <a:xfrm rot="7977090">
            <a:off x="-2832056" y="217714"/>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232" name="Google Shape;232;p11"/>
          <p:cNvSpPr txBox="1"/>
          <p:nvPr/>
        </p:nvSpPr>
        <p:spPr>
          <a:xfrm>
            <a:off x="352561" y="2058960"/>
            <a:ext cx="2736584" cy="22159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3800" b="1" dirty="0">
                <a:solidFill>
                  <a:schemeClr val="lt1"/>
                </a:solidFill>
                <a:latin typeface="Adobe 繁黑體 Std B" panose="020B0700000000000000" pitchFamily="34" charset="-120"/>
                <a:ea typeface="Adobe 繁黑體 Std B" panose="020B0700000000000000" pitchFamily="34" charset="-120"/>
                <a:cs typeface="Play"/>
                <a:sym typeface="Play"/>
              </a:rPr>
              <a:t>03</a:t>
            </a:r>
            <a:endParaRPr sz="13800" b="1" dirty="0">
              <a:solidFill>
                <a:schemeClr val="lt1"/>
              </a:solidFill>
              <a:latin typeface="Adobe 繁黑體 Std B" panose="020B0700000000000000" pitchFamily="34" charset="-120"/>
              <a:ea typeface="Adobe 繁黑體 Std B" panose="020B0700000000000000" pitchFamily="34" charset="-120"/>
              <a:cs typeface="Play"/>
              <a:sym typeface="Play"/>
            </a:endParaRPr>
          </a:p>
        </p:txBody>
      </p:sp>
      <p:sp>
        <p:nvSpPr>
          <p:cNvPr id="233" name="Google Shape;233;p11"/>
          <p:cNvSpPr txBox="1"/>
          <p:nvPr/>
        </p:nvSpPr>
        <p:spPr>
          <a:xfrm>
            <a:off x="5333717" y="2271690"/>
            <a:ext cx="6456501"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400" b="1" dirty="0">
                <a:solidFill>
                  <a:schemeClr val="dk1"/>
                </a:solidFill>
                <a:latin typeface="Adobe 繁黑體 Std B" panose="020B0700000000000000" pitchFamily="34" charset="-120"/>
                <a:ea typeface="Adobe 繁黑體 Std B" panose="020B0700000000000000" pitchFamily="34" charset="-120"/>
                <a:sym typeface="Arial"/>
              </a:rPr>
              <a:t>實務案例說明</a:t>
            </a:r>
            <a:endParaRPr sz="4400" b="1" dirty="0">
              <a:solidFill>
                <a:schemeClr val="dk1"/>
              </a:solidFill>
              <a:latin typeface="Adobe 繁黑體 Std B" panose="020B0700000000000000" pitchFamily="34" charset="-120"/>
              <a:ea typeface="Adobe 繁黑體 Std B" panose="020B0700000000000000" pitchFamily="34" charset="-120"/>
              <a:sym typeface="Arial"/>
            </a:endParaRPr>
          </a:p>
          <a:p>
            <a:pPr marL="0" marR="0" lvl="0" indent="0" algn="l" rtl="0">
              <a:spcBef>
                <a:spcPts val="0"/>
              </a:spcBef>
              <a:spcAft>
                <a:spcPts val="0"/>
              </a:spcAft>
              <a:buNone/>
            </a:pPr>
            <a:r>
              <a:rPr lang="zh-TW" sz="4400" b="1" dirty="0">
                <a:solidFill>
                  <a:schemeClr val="dk1"/>
                </a:solidFill>
                <a:latin typeface="Adobe 繁黑體 Std B" panose="020B0700000000000000" pitchFamily="34" charset="-120"/>
                <a:ea typeface="Adobe 繁黑體 Std B" panose="020B0700000000000000" pitchFamily="34" charset="-120"/>
                <a:sym typeface="Arial"/>
              </a:rPr>
              <a:t>-建築物以外之活動場所</a:t>
            </a:r>
            <a:endParaRPr dirty="0">
              <a:latin typeface="Adobe 繁黑體 Std B" panose="020B0700000000000000" pitchFamily="34" charset="-120"/>
              <a:ea typeface="Adobe 繁黑體 Std B" panose="020B0700000000000000" pitchFamily="34" charset="-120"/>
            </a:endParaRPr>
          </a:p>
        </p:txBody>
      </p:sp>
      <p:sp>
        <p:nvSpPr>
          <p:cNvPr id="234" name="Google Shape;234;p11"/>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12</a:t>
            </a:fld>
            <a:endParaRPr dirty="0"/>
          </a:p>
        </p:txBody>
      </p:sp>
      <p:grpSp>
        <p:nvGrpSpPr>
          <p:cNvPr id="235" name="Google Shape;235;p11"/>
          <p:cNvGrpSpPr/>
          <p:nvPr/>
        </p:nvGrpSpPr>
        <p:grpSpPr>
          <a:xfrm>
            <a:off x="6290679" y="4447532"/>
            <a:ext cx="3796969" cy="581917"/>
            <a:chOff x="1235133" y="4295378"/>
            <a:chExt cx="3796969" cy="581917"/>
          </a:xfrm>
        </p:grpSpPr>
        <p:sp>
          <p:nvSpPr>
            <p:cNvPr id="236" name="Google Shape;236;p11"/>
            <p:cNvSpPr/>
            <p:nvPr/>
          </p:nvSpPr>
          <p:spPr>
            <a:xfrm>
              <a:off x="1235133" y="4295378"/>
              <a:ext cx="3589777" cy="581917"/>
            </a:xfrm>
            <a:prstGeom prst="rect">
              <a:avLst/>
            </a:prstGeom>
            <a:solidFill>
              <a:srgbClr val="9900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237" name="Google Shape;237;p11"/>
            <p:cNvSpPr txBox="1"/>
            <p:nvPr/>
          </p:nvSpPr>
          <p:spPr>
            <a:xfrm>
              <a:off x="1347243" y="4359150"/>
              <a:ext cx="3684859" cy="515485"/>
            </a:xfrm>
            <a:prstGeom prst="rect">
              <a:avLst/>
            </a:prstGeom>
            <a:noFill/>
            <a:ln>
              <a:noFill/>
            </a:ln>
          </p:spPr>
          <p:txBody>
            <a:bodyPr spcFirstLastPara="1" wrap="square" lIns="91425" tIns="45700" rIns="91425" bIns="45700" anchor="t" anchorCtr="0">
              <a:spAutoFit/>
            </a:bodyPr>
            <a:lstStyle/>
            <a:p>
              <a:pPr marL="342900" marR="0" lvl="0" indent="-342900" algn="l" rtl="0">
                <a:lnSpc>
                  <a:spcPts val="3300"/>
                </a:lnSpc>
                <a:spcBef>
                  <a:spcPts val="0"/>
                </a:spcBef>
                <a:spcAft>
                  <a:spcPts val="0"/>
                </a:spcAft>
                <a:buClr>
                  <a:schemeClr val="lt1"/>
                </a:buClr>
                <a:buSzPts val="2400"/>
                <a:buFont typeface="Arial"/>
                <a:buChar char="•"/>
              </a:pPr>
              <a:r>
                <a:rPr lang="zh-TW" sz="2400" dirty="0">
                  <a:solidFill>
                    <a:schemeClr val="lt1"/>
                  </a:solidFill>
                  <a:latin typeface="Adobe 繁黑體 Std B" panose="020B0700000000000000" pitchFamily="34" charset="-120"/>
                  <a:ea typeface="Adobe 繁黑體 Std B" panose="020B0700000000000000" pitchFamily="34" charset="-120"/>
                  <a:sym typeface="Arial"/>
                </a:rPr>
                <a:t>戶外通路、活動場所</a:t>
              </a:r>
              <a:endParaRPr sz="2400" dirty="0">
                <a:solidFill>
                  <a:schemeClr val="lt1"/>
                </a:solidFill>
                <a:latin typeface="Adobe 繁黑體 Std B" panose="020B0700000000000000" pitchFamily="34" charset="-120"/>
                <a:ea typeface="Adobe 繁黑體 Std B" panose="020B0700000000000000" pitchFamily="34" charset="-120"/>
                <a:sym typeface="Arial"/>
              </a:endParaRPr>
            </a:p>
          </p:txBody>
        </p:sp>
      </p:grpSp>
      <p:sp>
        <p:nvSpPr>
          <p:cNvPr id="238" name="Google Shape;238;p11"/>
          <p:cNvSpPr txBox="1"/>
          <p:nvPr/>
        </p:nvSpPr>
        <p:spPr>
          <a:xfrm>
            <a:off x="5395518" y="3750623"/>
            <a:ext cx="42679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dirty="0">
                <a:solidFill>
                  <a:srgbClr val="990033"/>
                </a:solidFill>
                <a:latin typeface="Adobe 繁黑體 Std B" panose="020B0700000000000000" pitchFamily="34" charset="-120"/>
                <a:ea typeface="Adobe 繁黑體 Std B" panose="020B0700000000000000" pitchFamily="34" charset="-120"/>
                <a:sym typeface="Arial"/>
              </a:rPr>
              <a:t>參考*</a:t>
            </a:r>
            <a:r>
              <a:rPr lang="zh-TW" sz="1800" dirty="0">
                <a:solidFill>
                  <a:srgbClr val="EB6743"/>
                </a:solidFill>
                <a:latin typeface="Adobe 繁黑體 Std B" panose="020B0700000000000000" pitchFamily="34" charset="-120"/>
                <a:ea typeface="Adobe 繁黑體 Std B" panose="020B0700000000000000" pitchFamily="34" charset="-120"/>
                <a:sym typeface="Arial"/>
              </a:rPr>
              <a:t>國民小學及國民中學設施設備基準</a:t>
            </a:r>
            <a:endParaRPr dirty="0">
              <a:latin typeface="Adobe 繁黑體 Std B" panose="020B0700000000000000" pitchFamily="34" charset="-120"/>
              <a:ea typeface="Adobe 繁黑體 Std B" panose="020B0700000000000000" pitchFamily="34" charset="-120"/>
            </a:endParaRPr>
          </a:p>
        </p:txBody>
      </p:sp>
      <p:sp>
        <p:nvSpPr>
          <p:cNvPr id="14" name="Google Shape;244;p12">
            <a:extLst>
              <a:ext uri="{FF2B5EF4-FFF2-40B4-BE49-F238E27FC236}">
                <a16:creationId xmlns:a16="http://schemas.microsoft.com/office/drawing/2014/main" id="{11F44275-01B8-4E67-98CE-46F8FFED6D84}"/>
              </a:ext>
            </a:extLst>
          </p:cNvPr>
          <p:cNvSpPr/>
          <p:nvPr/>
        </p:nvSpPr>
        <p:spPr>
          <a:xfrm>
            <a:off x="13163550" y="5026789"/>
            <a:ext cx="457200" cy="923162"/>
          </a:xfrm>
          <a:prstGeom prst="rect">
            <a:avLst/>
          </a:prstGeom>
          <a:solidFill>
            <a:schemeClr val="lt1"/>
          </a:solidFill>
          <a:ln w="66675" cap="flat" cmpd="sng">
            <a:solidFill>
              <a:srgbClr val="EF7E60">
                <a:alpha val="40784"/>
              </a:srgbClr>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5" name="Google Shape;248;p12">
            <a:extLst>
              <a:ext uri="{FF2B5EF4-FFF2-40B4-BE49-F238E27FC236}">
                <a16:creationId xmlns:a16="http://schemas.microsoft.com/office/drawing/2014/main" id="{0AF96D61-FC29-4549-A69B-B094482D0611}"/>
              </a:ext>
            </a:extLst>
          </p:cNvPr>
          <p:cNvSpPr/>
          <p:nvPr/>
        </p:nvSpPr>
        <p:spPr>
          <a:xfrm flipH="1">
            <a:off x="-3638550" y="-11396"/>
            <a:ext cx="549405" cy="1748121"/>
          </a:xfrm>
          <a:prstGeom prst="roundRect">
            <a:avLst>
              <a:gd name="adj" fmla="val 0"/>
            </a:avLst>
          </a:prstGeom>
          <a:solidFill>
            <a:srgbClr val="99003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6" name="Google Shape;249;p12">
            <a:extLst>
              <a:ext uri="{FF2B5EF4-FFF2-40B4-BE49-F238E27FC236}">
                <a16:creationId xmlns:a16="http://schemas.microsoft.com/office/drawing/2014/main" id="{A62BA407-987D-48E4-8B1D-A16C28BAD758}"/>
              </a:ext>
            </a:extLst>
          </p:cNvPr>
          <p:cNvSpPr txBox="1"/>
          <p:nvPr/>
        </p:nvSpPr>
        <p:spPr>
          <a:xfrm>
            <a:off x="4002838" y="-1919874"/>
            <a:ext cx="7885462" cy="1140695"/>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3200"/>
              <a:buFont typeface="Arial"/>
              <a:buNone/>
            </a:pPr>
            <a:r>
              <a:rPr lang="zh-TW" sz="3200" b="1" dirty="0">
                <a:solidFill>
                  <a:schemeClr val="lt1"/>
                </a:solidFill>
                <a:latin typeface="Adobe 繁黑體 Std B" panose="020B0700000000000000" pitchFamily="34" charset="-120"/>
                <a:ea typeface="Adobe 繁黑體 Std B" panose="020B0700000000000000" pitchFamily="34" charset="-120"/>
                <a:sym typeface="Arial"/>
              </a:rPr>
              <a:t>建築物以外之活動場所</a:t>
            </a:r>
            <a:r>
              <a:rPr lang="zh-TW" altLang="en-US" sz="3200" b="1" dirty="0">
                <a:solidFill>
                  <a:schemeClr val="lt1"/>
                </a:solidFill>
                <a:latin typeface="Adobe 繁黑體 Std B" panose="020B0700000000000000" pitchFamily="34" charset="-120"/>
                <a:ea typeface="Adobe 繁黑體 Std B" panose="020B0700000000000000" pitchFamily="34" charset="-120"/>
                <a:sym typeface="Arial"/>
              </a:rPr>
              <a:t>：</a:t>
            </a:r>
            <a:endParaRPr sz="3200" dirty="0">
              <a:solidFill>
                <a:schemeClr val="lt1"/>
              </a:solidFill>
              <a:latin typeface="Adobe 繁黑體 Std B" panose="020B0700000000000000" pitchFamily="34" charset="-120"/>
              <a:ea typeface="Adobe 繁黑體 Std B" panose="020B0700000000000000" pitchFamily="34" charset="-120"/>
              <a:cs typeface="Play"/>
              <a:sym typeface="Play"/>
            </a:endParaRPr>
          </a:p>
        </p:txBody>
      </p:sp>
      <p:sp>
        <p:nvSpPr>
          <p:cNvPr id="17" name="Google Shape;250;p12">
            <a:extLst>
              <a:ext uri="{FF2B5EF4-FFF2-40B4-BE49-F238E27FC236}">
                <a16:creationId xmlns:a16="http://schemas.microsoft.com/office/drawing/2014/main" id="{06BDBB50-A690-4737-9A3D-B2B16BCB0285}"/>
              </a:ext>
            </a:extLst>
          </p:cNvPr>
          <p:cNvSpPr txBox="1"/>
          <p:nvPr/>
        </p:nvSpPr>
        <p:spPr>
          <a:xfrm>
            <a:off x="342984" y="-1321485"/>
            <a:ext cx="11385164" cy="742811"/>
          </a:xfrm>
          <a:prstGeom prst="rect">
            <a:avLst/>
          </a:prstGeom>
          <a:noFill/>
          <a:ln>
            <a:noFill/>
          </a:ln>
        </p:spPr>
        <p:txBody>
          <a:bodyPr spcFirstLastPara="1" wrap="square" lIns="91425" tIns="45700" rIns="91425" bIns="45700" anchor="t" anchorCtr="0">
            <a:noAutofit/>
          </a:bodyPr>
          <a:lstStyle/>
          <a:p>
            <a:pPr marL="0" marR="0" lvl="0" indent="0" algn="ctr" rtl="0">
              <a:lnSpc>
                <a:spcPct val="175000"/>
              </a:lnSpc>
              <a:spcBef>
                <a:spcPts val="0"/>
              </a:spcBef>
              <a:spcAft>
                <a:spcPts val="0"/>
              </a:spcAft>
              <a:buClr>
                <a:srgbClr val="FFC000"/>
              </a:buClr>
              <a:buSzPts val="2000"/>
              <a:buFont typeface="Arial"/>
              <a:buNone/>
            </a:pPr>
            <a:r>
              <a:rPr lang="zh-TW" sz="2000" b="1" dirty="0">
                <a:solidFill>
                  <a:srgbClr val="FFC000"/>
                </a:solidFill>
                <a:latin typeface="Adobe 繁黑體 Std B" panose="020B0700000000000000" pitchFamily="34" charset="-120"/>
                <a:ea typeface="Adobe 繁黑體 Std B" panose="020B0700000000000000" pitchFamily="34" charset="-120"/>
                <a:sym typeface="Arial"/>
              </a:rPr>
              <a:t>學校內公共建築物以外之活動場所，尚無目的事業專法規範，爱納入本要點規範之範疇。</a:t>
            </a:r>
            <a:endParaRPr dirty="0">
              <a:latin typeface="Adobe 繁黑體 Std B" panose="020B0700000000000000" pitchFamily="34" charset="-120"/>
              <a:ea typeface="Adobe 繁黑體 Std B" panose="020B0700000000000000" pitchFamily="34" charset="-120"/>
            </a:endParaRPr>
          </a:p>
        </p:txBody>
      </p:sp>
      <p:cxnSp>
        <p:nvCxnSpPr>
          <p:cNvPr id="18" name="Google Shape;251;p12">
            <a:extLst>
              <a:ext uri="{FF2B5EF4-FFF2-40B4-BE49-F238E27FC236}">
                <a16:creationId xmlns:a16="http://schemas.microsoft.com/office/drawing/2014/main" id="{170F6E3D-A97B-49F0-BC45-D42C5B229065}"/>
              </a:ext>
            </a:extLst>
          </p:cNvPr>
          <p:cNvCxnSpPr/>
          <p:nvPr/>
        </p:nvCxnSpPr>
        <p:spPr>
          <a:xfrm>
            <a:off x="1107966" y="-1290104"/>
            <a:ext cx="9873349" cy="0"/>
          </a:xfrm>
          <a:prstGeom prst="straightConnector1">
            <a:avLst/>
          </a:prstGeom>
          <a:noFill/>
          <a:ln w="28575" cap="flat" cmpd="sng">
            <a:solidFill>
              <a:srgbClr val="FFC000"/>
            </a:solidFill>
            <a:prstDash val="dash"/>
            <a:miter lim="800000"/>
            <a:headEnd type="none" w="sm" len="sm"/>
            <a:tailEnd type="none" w="sm" len="sm"/>
          </a:ln>
        </p:spPr>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12" descr="一張含有 建築, 戶外, 樓梯, 人員 的圖片&#10;&#10;自動產生的描述"/>
          <p:cNvPicPr preferRelativeResize="0"/>
          <p:nvPr/>
        </p:nvPicPr>
        <p:blipFill rotWithShape="1">
          <a:blip r:embed="rId3" cstate="screen">
            <a:alphaModFix amt="24000"/>
            <a:extLst>
              <a:ext uri="{28A0092B-C50C-407E-A947-70E740481C1C}">
                <a14:useLocalDpi xmlns:a14="http://schemas.microsoft.com/office/drawing/2010/main"/>
              </a:ext>
            </a:extLst>
          </a:blip>
          <a:srcRect/>
          <a:stretch/>
        </p:blipFill>
        <p:spPr>
          <a:xfrm>
            <a:off x="-20096" y="-11396"/>
            <a:ext cx="12254127" cy="6869396"/>
          </a:xfrm>
          <a:prstGeom prst="rect">
            <a:avLst/>
          </a:prstGeom>
          <a:noFill/>
          <a:ln>
            <a:noFill/>
          </a:ln>
        </p:spPr>
      </p:pic>
      <p:sp>
        <p:nvSpPr>
          <p:cNvPr id="244" name="Google Shape;244;p12"/>
          <p:cNvSpPr/>
          <p:nvPr/>
        </p:nvSpPr>
        <p:spPr>
          <a:xfrm>
            <a:off x="658813" y="620713"/>
            <a:ext cx="10874375" cy="5329238"/>
          </a:xfrm>
          <a:prstGeom prst="rect">
            <a:avLst/>
          </a:prstGeom>
          <a:solidFill>
            <a:schemeClr val="lt1"/>
          </a:solidFill>
          <a:ln w="66675" cap="flat" cmpd="sng">
            <a:solidFill>
              <a:srgbClr val="EF7E60">
                <a:alpha val="40784"/>
              </a:srgbClr>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2" name="Google Shape;252;p12">
            <a:extLst>
              <a:ext uri="{FF2B5EF4-FFF2-40B4-BE49-F238E27FC236}">
                <a16:creationId xmlns:a16="http://schemas.microsoft.com/office/drawing/2014/main" id="{B3EA73E9-18CD-498C-A677-66F0025CA5C7}"/>
              </a:ext>
            </a:extLst>
          </p:cNvPr>
          <p:cNvSpPr txBox="1"/>
          <p:nvPr/>
        </p:nvSpPr>
        <p:spPr>
          <a:xfrm>
            <a:off x="1381296" y="1874473"/>
            <a:ext cx="10117734" cy="409642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45833"/>
              </a:lnSpc>
              <a:spcBef>
                <a:spcPts val="0"/>
              </a:spcBef>
              <a:spcAft>
                <a:spcPts val="0"/>
              </a:spcAft>
              <a:buClrTx/>
              <a:buSzPts val="2400"/>
              <a:buFont typeface="Arial"/>
              <a:buChar char="•"/>
            </a:pPr>
            <a:r>
              <a:rPr lang="zh-TW" altLang="en-US" sz="2400" b="1" dirty="0">
                <a:solidFill>
                  <a:schemeClr val="bg1">
                    <a:lumMod val="75000"/>
                  </a:schemeClr>
                </a:solidFill>
                <a:latin typeface="Adobe 繁黑體 Std B" panose="020B0700000000000000" pitchFamily="34" charset="-120"/>
                <a:ea typeface="Adobe 繁黑體 Std B" panose="020B0700000000000000" pitchFamily="34" charset="-120"/>
                <a:sym typeface="Arial"/>
              </a:rPr>
              <a:t>身心障礙者權益保障法</a:t>
            </a:r>
            <a:r>
              <a:rPr lang="zh-TW" altLang="en-US" sz="2400" b="1" dirty="0">
                <a:solidFill>
                  <a:schemeClr val="bg1">
                    <a:lumMod val="75000"/>
                  </a:schemeClr>
                </a:solidFill>
                <a:latin typeface="Adobe 繁黑體 Std B" panose="020B0700000000000000" pitchFamily="34" charset="-120"/>
                <a:ea typeface="Adobe 繁黑體 Std B" panose="020B0700000000000000" pitchFamily="34" charset="-120"/>
              </a:rPr>
              <a:t>，</a:t>
            </a:r>
            <a:r>
              <a:rPr lang="zh-TW" sz="2400" b="1" dirty="0">
                <a:solidFill>
                  <a:schemeClr val="bg1">
                    <a:lumMod val="75000"/>
                  </a:schemeClr>
                </a:solidFill>
                <a:latin typeface="Adobe 繁黑體 Std B" panose="020B0700000000000000" pitchFamily="34" charset="-120"/>
                <a:ea typeface="Adobe 繁黑體 Std B" panose="020B0700000000000000" pitchFamily="34" charset="-120"/>
                <a:sym typeface="Arial"/>
              </a:rPr>
              <a:t>第57條第2項規定</a:t>
            </a:r>
            <a:r>
              <a:rPr lang="zh-TW" altLang="en-US" sz="2400" b="1" dirty="0">
                <a:solidFill>
                  <a:schemeClr val="bg1">
                    <a:lumMod val="75000"/>
                  </a:schemeClr>
                </a:solidFill>
                <a:latin typeface="Adobe 繁黑體 Std B" panose="020B0700000000000000" pitchFamily="34" charset="-120"/>
                <a:ea typeface="Adobe 繁黑體 Std B" panose="020B0700000000000000" pitchFamily="34" charset="-120"/>
                <a:sym typeface="Arial"/>
              </a:rPr>
              <a:t>：</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a:p>
            <a:pPr marL="0" marR="0" lvl="0" indent="0" algn="l" rtl="0">
              <a:lnSpc>
                <a:spcPts val="3500"/>
              </a:lnSpc>
              <a:spcBef>
                <a:spcPts val="1000"/>
              </a:spcBef>
              <a:spcAft>
                <a:spcPts val="0"/>
              </a:spcAft>
              <a:buClr>
                <a:schemeClr val="dk1"/>
              </a:buClr>
              <a:buSzPts val="2400"/>
              <a:buFont typeface="Arial"/>
              <a:buNone/>
            </a:pP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             ．公共建築物及</a:t>
            </a:r>
            <a:r>
              <a:rPr lang="zh-TW" sz="2800" b="1" dirty="0">
                <a:solidFill>
                  <a:schemeClr val="bg1">
                    <a:lumMod val="75000"/>
                  </a:schemeClr>
                </a:solidFill>
                <a:latin typeface="Adobe 繁黑體 Std B" panose="020B0700000000000000" pitchFamily="34" charset="-120"/>
                <a:ea typeface="Adobe 繁黑體 Std B" panose="020B0700000000000000" pitchFamily="34" charset="-120"/>
                <a:sym typeface="Arial"/>
              </a:rPr>
              <a:t>活動場所</a:t>
            </a: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應至少於其室外通路、避難層坡道及</a:t>
            </a:r>
            <a:b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b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                  扶手、避難層出入口、室內出入口、室內通路走廊、樓梯、</a:t>
            </a:r>
            <a:b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b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                  升降設 備哺(集)乳室、廁所盥洗室、浴室、輪椅觀眾席位、</a:t>
            </a:r>
            <a:b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b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                  停車場等其他必要處設置無障礙設備及設施，</a:t>
            </a:r>
            <a:r>
              <a:rPr lang="zh-TW" sz="2800" b="1" dirty="0">
                <a:solidFill>
                  <a:schemeClr val="bg1">
                    <a:lumMod val="75000"/>
                  </a:schemeClr>
                </a:solidFill>
                <a:latin typeface="Adobe 繁黑體 Std B" panose="020B0700000000000000" pitchFamily="34" charset="-120"/>
                <a:ea typeface="Adobe 繁黑體 Std B" panose="020B0700000000000000" pitchFamily="34" charset="-120"/>
                <a:sym typeface="Arial"/>
              </a:rPr>
              <a:t>其項目與規格</a:t>
            </a:r>
            <a:br>
              <a:rPr lang="zh-TW" sz="2800" b="1" dirty="0">
                <a:solidFill>
                  <a:schemeClr val="bg1">
                    <a:lumMod val="75000"/>
                  </a:schemeClr>
                </a:solidFill>
                <a:latin typeface="Adobe 繁黑體 Std B" panose="020B0700000000000000" pitchFamily="34" charset="-120"/>
                <a:ea typeface="Adobe 繁黑體 Std B" panose="020B0700000000000000" pitchFamily="34" charset="-120"/>
                <a:sym typeface="Arial"/>
              </a:rPr>
            </a:br>
            <a:r>
              <a:rPr lang="zh-TW" sz="2800" b="1" dirty="0">
                <a:solidFill>
                  <a:schemeClr val="bg1">
                    <a:lumMod val="75000"/>
                  </a:schemeClr>
                </a:solidFill>
                <a:latin typeface="Adobe 繁黑體 Std B" panose="020B0700000000000000" pitchFamily="34" charset="-120"/>
                <a:ea typeface="Adobe 繁黑體 Std B" panose="020B0700000000000000" pitchFamily="34" charset="-120"/>
                <a:sym typeface="Arial"/>
              </a:rPr>
              <a:t>               </a:t>
            </a: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由中央目的事業主管機關於其相關法令定之。</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a:p>
            <a:pPr marL="228600" marR="0" lvl="0" indent="-228600" algn="l" rtl="0">
              <a:lnSpc>
                <a:spcPts val="3500"/>
              </a:lnSpc>
              <a:spcBef>
                <a:spcPts val="1000"/>
              </a:spcBef>
              <a:spcAft>
                <a:spcPts val="0"/>
              </a:spcAft>
              <a:buClrTx/>
              <a:buSzPts val="2400"/>
              <a:buFont typeface="Arial"/>
              <a:buChar char="•"/>
            </a:pP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學校規劃、設置及改善無障礙設施、設備，以利行動不便者通達、進出及使用校園之公共建築物、活動場所。</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a:p>
            <a:pPr marL="0" marR="0" lvl="0" indent="0" algn="l" rtl="0">
              <a:lnSpc>
                <a:spcPct val="145833"/>
              </a:lnSpc>
              <a:spcBef>
                <a:spcPts val="1000"/>
              </a:spcBef>
              <a:spcAft>
                <a:spcPts val="0"/>
              </a:spcAft>
              <a:buClr>
                <a:schemeClr val="dk1"/>
              </a:buClr>
              <a:buSzPts val="2400"/>
              <a:buFont typeface="Arial"/>
              <a:buNone/>
            </a:pPr>
            <a:endParaRPr sz="2400" dirty="0">
              <a:solidFill>
                <a:schemeClr val="bg1">
                  <a:lumMod val="75000"/>
                </a:schemeClr>
              </a:solidFill>
              <a:latin typeface="Adobe 繁黑體 Std B" panose="020B0700000000000000" pitchFamily="34" charset="-120"/>
              <a:ea typeface="Adobe 繁黑體 Std B" panose="020B0700000000000000" pitchFamily="34" charset="-120"/>
              <a:sym typeface="Arial"/>
            </a:endParaRPr>
          </a:p>
        </p:txBody>
      </p:sp>
      <p:sp>
        <p:nvSpPr>
          <p:cNvPr id="245" name="Google Shape;245;p12"/>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13</a:t>
            </a:fld>
            <a:endParaRPr dirty="0"/>
          </a:p>
        </p:txBody>
      </p:sp>
      <p:sp>
        <p:nvSpPr>
          <p:cNvPr id="246" name="Google Shape;246;p12"/>
          <p:cNvSpPr/>
          <p:nvPr/>
        </p:nvSpPr>
        <p:spPr>
          <a:xfrm>
            <a:off x="11339768" y="3781434"/>
            <a:ext cx="159262" cy="159262"/>
          </a:xfrm>
          <a:prstGeom prst="ellipse">
            <a:avLst/>
          </a:prstGeom>
          <a:solidFill>
            <a:schemeClr val="lt1">
              <a:alpha val="8196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247" name="Google Shape;247;p12"/>
          <p:cNvSpPr/>
          <p:nvPr/>
        </p:nvSpPr>
        <p:spPr>
          <a:xfrm>
            <a:off x="11041749" y="4669470"/>
            <a:ext cx="457281" cy="457281"/>
          </a:xfrm>
          <a:prstGeom prst="ellipse">
            <a:avLst/>
          </a:prstGeom>
          <a:solidFill>
            <a:schemeClr val="lt1">
              <a:alpha val="8784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248" name="Google Shape;248;p12"/>
          <p:cNvSpPr/>
          <p:nvPr/>
        </p:nvSpPr>
        <p:spPr>
          <a:xfrm>
            <a:off x="-41798" y="-11396"/>
            <a:ext cx="12233798" cy="1748121"/>
          </a:xfrm>
          <a:prstGeom prst="roundRect">
            <a:avLst>
              <a:gd name="adj" fmla="val 0"/>
            </a:avLst>
          </a:prstGeom>
          <a:solidFill>
            <a:srgbClr val="99003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249" name="Google Shape;249;p12"/>
          <p:cNvSpPr txBox="1"/>
          <p:nvPr/>
        </p:nvSpPr>
        <p:spPr>
          <a:xfrm>
            <a:off x="4063272" y="481074"/>
            <a:ext cx="7885462" cy="1140695"/>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3200"/>
              <a:buFont typeface="Arial"/>
              <a:buNone/>
            </a:pPr>
            <a:r>
              <a:rPr lang="zh-TW" sz="3200" b="1" dirty="0">
                <a:solidFill>
                  <a:schemeClr val="lt1"/>
                </a:solidFill>
                <a:latin typeface="Adobe 繁黑體 Std B" panose="020B0700000000000000" pitchFamily="34" charset="-120"/>
                <a:ea typeface="Adobe 繁黑體 Std B" panose="020B0700000000000000" pitchFamily="34" charset="-120"/>
                <a:sym typeface="Arial"/>
              </a:rPr>
              <a:t>建築物以外之活動場所</a:t>
            </a:r>
            <a:r>
              <a:rPr lang="zh-TW" altLang="en-US" sz="3200" b="1" dirty="0">
                <a:solidFill>
                  <a:schemeClr val="lt1"/>
                </a:solidFill>
                <a:latin typeface="Adobe 繁黑體 Std B" panose="020B0700000000000000" pitchFamily="34" charset="-120"/>
                <a:ea typeface="Adobe 繁黑體 Std B" panose="020B0700000000000000" pitchFamily="34" charset="-120"/>
                <a:sym typeface="Arial"/>
              </a:rPr>
              <a:t>：</a:t>
            </a:r>
            <a:endParaRPr sz="3200" dirty="0">
              <a:solidFill>
                <a:schemeClr val="lt1"/>
              </a:solidFill>
              <a:latin typeface="Adobe 繁黑體 Std B" panose="020B0700000000000000" pitchFamily="34" charset="-120"/>
              <a:ea typeface="Adobe 繁黑體 Std B" panose="020B0700000000000000" pitchFamily="34" charset="-120"/>
              <a:cs typeface="Play"/>
              <a:sym typeface="Play"/>
            </a:endParaRPr>
          </a:p>
        </p:txBody>
      </p:sp>
      <p:sp>
        <p:nvSpPr>
          <p:cNvPr id="250" name="Google Shape;250;p12"/>
          <p:cNvSpPr txBox="1"/>
          <p:nvPr/>
        </p:nvSpPr>
        <p:spPr>
          <a:xfrm>
            <a:off x="403418" y="1079463"/>
            <a:ext cx="11385164" cy="742811"/>
          </a:xfrm>
          <a:prstGeom prst="rect">
            <a:avLst/>
          </a:prstGeom>
          <a:noFill/>
          <a:ln>
            <a:noFill/>
          </a:ln>
        </p:spPr>
        <p:txBody>
          <a:bodyPr spcFirstLastPara="1" wrap="square" lIns="91425" tIns="45700" rIns="91425" bIns="45700" anchor="t" anchorCtr="0">
            <a:noAutofit/>
          </a:bodyPr>
          <a:lstStyle/>
          <a:p>
            <a:pPr marL="0" marR="0" lvl="0" indent="0" algn="ctr" rtl="0">
              <a:lnSpc>
                <a:spcPct val="175000"/>
              </a:lnSpc>
              <a:spcBef>
                <a:spcPts val="0"/>
              </a:spcBef>
              <a:spcAft>
                <a:spcPts val="0"/>
              </a:spcAft>
              <a:buClr>
                <a:srgbClr val="FFC000"/>
              </a:buClr>
              <a:buSzPts val="2000"/>
              <a:buFont typeface="Arial"/>
              <a:buNone/>
            </a:pPr>
            <a:r>
              <a:rPr lang="zh-TW" sz="2000" b="1" dirty="0">
                <a:solidFill>
                  <a:srgbClr val="FFC000"/>
                </a:solidFill>
                <a:latin typeface="Adobe 繁黑體 Std B" panose="020B0700000000000000" pitchFamily="34" charset="-120"/>
                <a:ea typeface="Adobe 繁黑體 Std B" panose="020B0700000000000000" pitchFamily="34" charset="-120"/>
                <a:sym typeface="Arial"/>
              </a:rPr>
              <a:t>學校內公共建築物以外之活動場所，尚無目的事業專法規範，爱納入本要點規範之範疇。</a:t>
            </a:r>
            <a:endParaRPr dirty="0">
              <a:latin typeface="Adobe 繁黑體 Std B" panose="020B0700000000000000" pitchFamily="34" charset="-120"/>
              <a:ea typeface="Adobe 繁黑體 Std B" panose="020B0700000000000000" pitchFamily="34" charset="-120"/>
            </a:endParaRPr>
          </a:p>
        </p:txBody>
      </p:sp>
      <p:cxnSp>
        <p:nvCxnSpPr>
          <p:cNvPr id="251" name="Google Shape;251;p12"/>
          <p:cNvCxnSpPr/>
          <p:nvPr/>
        </p:nvCxnSpPr>
        <p:spPr>
          <a:xfrm>
            <a:off x="1168400" y="1110844"/>
            <a:ext cx="9873349" cy="0"/>
          </a:xfrm>
          <a:prstGeom prst="straightConnector1">
            <a:avLst/>
          </a:prstGeom>
          <a:noFill/>
          <a:ln w="28575" cap="flat" cmpd="sng">
            <a:solidFill>
              <a:srgbClr val="FFC000"/>
            </a:solidFill>
            <a:prstDash val="dash"/>
            <a:miter lim="800000"/>
            <a:headEnd type="none" w="sm" len="sm"/>
            <a:tailEnd type="none" w="sm" len="sm"/>
          </a:ln>
        </p:spPr>
      </p:cxnSp>
      <p:sp>
        <p:nvSpPr>
          <p:cNvPr id="252" name="Google Shape;252;p12"/>
          <p:cNvSpPr txBox="1"/>
          <p:nvPr/>
        </p:nvSpPr>
        <p:spPr>
          <a:xfrm>
            <a:off x="1381296" y="1876364"/>
            <a:ext cx="10117734" cy="409642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45833"/>
              </a:lnSpc>
              <a:spcBef>
                <a:spcPts val="0"/>
              </a:spcBef>
              <a:spcAft>
                <a:spcPts val="0"/>
              </a:spcAft>
              <a:buClr>
                <a:schemeClr val="dk1"/>
              </a:buClr>
              <a:buSzPts val="2400"/>
              <a:buFont typeface="Arial"/>
              <a:buChar char="•"/>
            </a:pPr>
            <a:r>
              <a:rPr lang="zh-TW" altLang="en-US" sz="2400" b="1" dirty="0">
                <a:solidFill>
                  <a:schemeClr val="dk1"/>
                </a:solidFill>
                <a:latin typeface="Adobe 繁黑體 Std B" panose="020B0700000000000000" pitchFamily="34" charset="-120"/>
                <a:ea typeface="Adobe 繁黑體 Std B" panose="020B0700000000000000" pitchFamily="34" charset="-120"/>
                <a:sym typeface="Arial"/>
              </a:rPr>
              <a:t>身心障礙者權益保障法</a:t>
            </a:r>
            <a:r>
              <a:rPr lang="zh-TW" altLang="en-US" sz="2400" b="1" dirty="0">
                <a:solidFill>
                  <a:schemeClr val="dk1"/>
                </a:solidFill>
                <a:latin typeface="Adobe 繁黑體 Std B" panose="020B0700000000000000" pitchFamily="34" charset="-120"/>
                <a:ea typeface="Adobe 繁黑體 Std B" panose="020B0700000000000000" pitchFamily="34" charset="-120"/>
              </a:rPr>
              <a:t>，</a:t>
            </a:r>
            <a:r>
              <a:rPr lang="zh-TW" sz="2400" b="1" dirty="0">
                <a:solidFill>
                  <a:schemeClr val="dk1"/>
                </a:solidFill>
                <a:latin typeface="Adobe 繁黑體 Std B" panose="020B0700000000000000" pitchFamily="34" charset="-120"/>
                <a:ea typeface="Adobe 繁黑體 Std B" panose="020B0700000000000000" pitchFamily="34" charset="-120"/>
                <a:sym typeface="Arial"/>
              </a:rPr>
              <a:t>第57條第2項規定</a:t>
            </a:r>
            <a:r>
              <a:rPr lang="zh-TW" altLang="en-US" sz="2400" b="1" dirty="0">
                <a:solidFill>
                  <a:schemeClr val="dk1"/>
                </a:solidFill>
                <a:latin typeface="Adobe 繁黑體 Std B" panose="020B0700000000000000" pitchFamily="34" charset="-120"/>
                <a:ea typeface="Adobe 繁黑體 Std B" panose="020B0700000000000000" pitchFamily="34" charset="-120"/>
                <a:sym typeface="Arial"/>
              </a:rPr>
              <a:t>：</a:t>
            </a:r>
            <a:endParaRPr dirty="0">
              <a:latin typeface="Adobe 繁黑體 Std B" panose="020B0700000000000000" pitchFamily="34" charset="-120"/>
              <a:ea typeface="Adobe 繁黑體 Std B" panose="020B0700000000000000" pitchFamily="34" charset="-120"/>
            </a:endParaRPr>
          </a:p>
          <a:p>
            <a:pPr marL="0" marR="0" lvl="0" indent="0" algn="l" rtl="0">
              <a:lnSpc>
                <a:spcPts val="3500"/>
              </a:lnSpc>
              <a:spcBef>
                <a:spcPts val="1000"/>
              </a:spcBef>
              <a:spcAft>
                <a:spcPts val="0"/>
              </a:spcAft>
              <a:buClr>
                <a:schemeClr val="dk1"/>
              </a:buClr>
              <a:buSzPts val="2400"/>
              <a:buFont typeface="Arial"/>
              <a:buNone/>
            </a:pPr>
            <a:r>
              <a:rPr lang="zh-TW" sz="2400" dirty="0">
                <a:solidFill>
                  <a:schemeClr val="dk1"/>
                </a:solidFill>
                <a:latin typeface="Adobe 繁黑體 Std B" panose="020B0700000000000000" pitchFamily="34" charset="-120"/>
                <a:ea typeface="Adobe 繁黑體 Std B" panose="020B0700000000000000" pitchFamily="34" charset="-120"/>
                <a:sym typeface="Arial"/>
              </a:rPr>
              <a:t>             ．公共建築物及</a:t>
            </a:r>
            <a:r>
              <a:rPr lang="zh-TW" sz="2800" b="1" dirty="0">
                <a:solidFill>
                  <a:srgbClr val="C00000"/>
                </a:solidFill>
                <a:latin typeface="Adobe 繁黑體 Std B" panose="020B0700000000000000" pitchFamily="34" charset="-120"/>
                <a:ea typeface="Adobe 繁黑體 Std B" panose="020B0700000000000000" pitchFamily="34" charset="-120"/>
                <a:sym typeface="Arial"/>
              </a:rPr>
              <a:t>活動場所</a:t>
            </a:r>
            <a:r>
              <a:rPr lang="zh-TW" sz="2400" dirty="0">
                <a:solidFill>
                  <a:schemeClr val="dk1"/>
                </a:solidFill>
                <a:latin typeface="Adobe 繁黑體 Std B" panose="020B0700000000000000" pitchFamily="34" charset="-120"/>
                <a:ea typeface="Adobe 繁黑體 Std B" panose="020B0700000000000000" pitchFamily="34" charset="-120"/>
                <a:sym typeface="Arial"/>
              </a:rPr>
              <a:t>應至少於其室外通路、避難層坡道及</a:t>
            </a:r>
            <a:br>
              <a:rPr lang="zh-TW" sz="2400" dirty="0">
                <a:solidFill>
                  <a:schemeClr val="dk1"/>
                </a:solidFill>
                <a:latin typeface="Adobe 繁黑體 Std B" panose="020B0700000000000000" pitchFamily="34" charset="-120"/>
                <a:ea typeface="Adobe 繁黑體 Std B" panose="020B0700000000000000" pitchFamily="34" charset="-120"/>
                <a:sym typeface="Arial"/>
              </a:rPr>
            </a:br>
            <a:r>
              <a:rPr lang="zh-TW" sz="2400" dirty="0">
                <a:solidFill>
                  <a:schemeClr val="dk1"/>
                </a:solidFill>
                <a:latin typeface="Adobe 繁黑體 Std B" panose="020B0700000000000000" pitchFamily="34" charset="-120"/>
                <a:ea typeface="Adobe 繁黑體 Std B" panose="020B0700000000000000" pitchFamily="34" charset="-120"/>
                <a:sym typeface="Arial"/>
              </a:rPr>
              <a:t>                  扶手、避難層出入口、室內出入口、室內通路走廊、樓梯、</a:t>
            </a:r>
            <a:br>
              <a:rPr lang="zh-TW" sz="2400" dirty="0">
                <a:solidFill>
                  <a:schemeClr val="dk1"/>
                </a:solidFill>
                <a:latin typeface="Adobe 繁黑體 Std B" panose="020B0700000000000000" pitchFamily="34" charset="-120"/>
                <a:ea typeface="Adobe 繁黑體 Std B" panose="020B0700000000000000" pitchFamily="34" charset="-120"/>
                <a:sym typeface="Arial"/>
              </a:rPr>
            </a:br>
            <a:r>
              <a:rPr lang="zh-TW" sz="2400" dirty="0">
                <a:solidFill>
                  <a:schemeClr val="dk1"/>
                </a:solidFill>
                <a:latin typeface="Adobe 繁黑體 Std B" panose="020B0700000000000000" pitchFamily="34" charset="-120"/>
                <a:ea typeface="Adobe 繁黑體 Std B" panose="020B0700000000000000" pitchFamily="34" charset="-120"/>
                <a:sym typeface="Arial"/>
              </a:rPr>
              <a:t>                  升降設 備哺(集)乳室、廁所盥洗室、浴室、輪椅觀眾席位、</a:t>
            </a:r>
            <a:br>
              <a:rPr lang="zh-TW" sz="2400" dirty="0">
                <a:solidFill>
                  <a:schemeClr val="dk1"/>
                </a:solidFill>
                <a:latin typeface="Adobe 繁黑體 Std B" panose="020B0700000000000000" pitchFamily="34" charset="-120"/>
                <a:ea typeface="Adobe 繁黑體 Std B" panose="020B0700000000000000" pitchFamily="34" charset="-120"/>
                <a:sym typeface="Arial"/>
              </a:rPr>
            </a:br>
            <a:r>
              <a:rPr lang="zh-TW" sz="2400" dirty="0">
                <a:solidFill>
                  <a:schemeClr val="dk1"/>
                </a:solidFill>
                <a:latin typeface="Adobe 繁黑體 Std B" panose="020B0700000000000000" pitchFamily="34" charset="-120"/>
                <a:ea typeface="Adobe 繁黑體 Std B" panose="020B0700000000000000" pitchFamily="34" charset="-120"/>
                <a:sym typeface="Arial"/>
              </a:rPr>
              <a:t>                  停車場等其他必要處設置無障礙設備及設施，</a:t>
            </a:r>
            <a:r>
              <a:rPr lang="zh-TW" sz="2800" b="1" dirty="0">
                <a:solidFill>
                  <a:srgbClr val="C00000"/>
                </a:solidFill>
                <a:latin typeface="Adobe 繁黑體 Std B" panose="020B0700000000000000" pitchFamily="34" charset="-120"/>
                <a:ea typeface="Adobe 繁黑體 Std B" panose="020B0700000000000000" pitchFamily="34" charset="-120"/>
                <a:sym typeface="Arial"/>
              </a:rPr>
              <a:t>其項目與規格</a:t>
            </a:r>
            <a:br>
              <a:rPr lang="zh-TW" sz="2800" b="1" dirty="0">
                <a:solidFill>
                  <a:schemeClr val="dk1"/>
                </a:solidFill>
                <a:latin typeface="Adobe 繁黑體 Std B" panose="020B0700000000000000" pitchFamily="34" charset="-120"/>
                <a:ea typeface="Adobe 繁黑體 Std B" panose="020B0700000000000000" pitchFamily="34" charset="-120"/>
                <a:sym typeface="Arial"/>
              </a:rPr>
            </a:br>
            <a:r>
              <a:rPr lang="zh-TW" sz="2800" b="1" dirty="0">
                <a:solidFill>
                  <a:schemeClr val="dk1"/>
                </a:solidFill>
                <a:latin typeface="Adobe 繁黑體 Std B" panose="020B0700000000000000" pitchFamily="34" charset="-120"/>
                <a:ea typeface="Adobe 繁黑體 Std B" panose="020B0700000000000000" pitchFamily="34" charset="-120"/>
                <a:sym typeface="Arial"/>
              </a:rPr>
              <a:t>               </a:t>
            </a:r>
            <a:r>
              <a:rPr lang="zh-TW" sz="2400" dirty="0">
                <a:solidFill>
                  <a:schemeClr val="dk1"/>
                </a:solidFill>
                <a:latin typeface="Adobe 繁黑體 Std B" panose="020B0700000000000000" pitchFamily="34" charset="-120"/>
                <a:ea typeface="Adobe 繁黑體 Std B" panose="020B0700000000000000" pitchFamily="34" charset="-120"/>
                <a:sym typeface="Arial"/>
              </a:rPr>
              <a:t>由中央目的事業主管機關於其相關法令定之。</a:t>
            </a:r>
            <a:endParaRPr dirty="0">
              <a:latin typeface="Adobe 繁黑體 Std B" panose="020B0700000000000000" pitchFamily="34" charset="-120"/>
              <a:ea typeface="Adobe 繁黑體 Std B" panose="020B0700000000000000" pitchFamily="34" charset="-120"/>
            </a:endParaRPr>
          </a:p>
          <a:p>
            <a:pPr marL="228600" marR="0" lvl="0" indent="-228600" algn="l" rtl="0">
              <a:lnSpc>
                <a:spcPts val="3500"/>
              </a:lnSpc>
              <a:spcBef>
                <a:spcPts val="1000"/>
              </a:spcBef>
              <a:spcAft>
                <a:spcPts val="0"/>
              </a:spcAft>
              <a:buClr>
                <a:schemeClr val="dk1"/>
              </a:buClr>
              <a:buSzPts val="2400"/>
              <a:buFont typeface="Arial"/>
              <a:buChar char="•"/>
            </a:pPr>
            <a:r>
              <a:rPr lang="zh-TW" sz="2400" dirty="0">
                <a:solidFill>
                  <a:schemeClr val="dk1"/>
                </a:solidFill>
                <a:latin typeface="Adobe 繁黑體 Std B" panose="020B0700000000000000" pitchFamily="34" charset="-120"/>
                <a:ea typeface="Adobe 繁黑體 Std B" panose="020B0700000000000000" pitchFamily="34" charset="-120"/>
                <a:sym typeface="Arial"/>
              </a:rPr>
              <a:t>學校規劃、設置及改善無障礙設施、設備，以利行動不便者通達、進出及使用校園之公共建築物、活動場所。</a:t>
            </a:r>
            <a:endParaRPr dirty="0">
              <a:latin typeface="Adobe 繁黑體 Std B" panose="020B0700000000000000" pitchFamily="34" charset="-120"/>
              <a:ea typeface="Adobe 繁黑體 Std B" panose="020B0700000000000000" pitchFamily="34" charset="-120"/>
            </a:endParaRPr>
          </a:p>
          <a:p>
            <a:pPr marL="0" marR="0" lvl="0" indent="0" algn="l" rtl="0">
              <a:lnSpc>
                <a:spcPct val="145833"/>
              </a:lnSpc>
              <a:spcBef>
                <a:spcPts val="1000"/>
              </a:spcBef>
              <a:spcAft>
                <a:spcPts val="0"/>
              </a:spcAft>
              <a:buClr>
                <a:schemeClr val="dk1"/>
              </a:buClr>
              <a:buSzPts val="2400"/>
              <a:buFont typeface="Arial"/>
              <a:buNone/>
            </a:pPr>
            <a:endParaRPr sz="2400" dirty="0">
              <a:solidFill>
                <a:schemeClr val="dk1"/>
              </a:solidFill>
              <a:latin typeface="Adobe 繁黑體 Std B" panose="020B0700000000000000" pitchFamily="34" charset="-120"/>
              <a:ea typeface="Adobe 繁黑體 Std B" panose="020B0700000000000000" pitchFamily="34" charset="-120"/>
              <a:sym typeface="Arial"/>
            </a:endParaRPr>
          </a:p>
        </p:txBody>
      </p:sp>
      <p:sp>
        <p:nvSpPr>
          <p:cNvPr id="13" name="Google Shape;257;p13">
            <a:extLst>
              <a:ext uri="{FF2B5EF4-FFF2-40B4-BE49-F238E27FC236}">
                <a16:creationId xmlns:a16="http://schemas.microsoft.com/office/drawing/2014/main" id="{EDE5FB50-D655-4DC0-9A74-66375CBA204A}"/>
              </a:ext>
            </a:extLst>
          </p:cNvPr>
          <p:cNvSpPr/>
          <p:nvPr/>
        </p:nvSpPr>
        <p:spPr>
          <a:xfrm flipH="1">
            <a:off x="13571513" y="2683130"/>
            <a:ext cx="53782" cy="2933429"/>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252">
                                            <p:txEl>
                                              <p:pRg st="0" end="0"/>
                                            </p:txEl>
                                          </p:spTgt>
                                        </p:tgtEl>
                                        <p:attrNameLst>
                                          <p:attrName>style.visibility</p:attrName>
                                        </p:attrNameLst>
                                      </p:cBhvr>
                                      <p:to>
                                        <p:strVal val="visible"/>
                                      </p:to>
                                    </p:set>
                                    <p:animEffect transition="in" filter="strips(downRight)">
                                      <p:cBhvr>
                                        <p:cTn id="7" dur="500"/>
                                        <p:tgtEl>
                                          <p:spTgt spid="252">
                                            <p:txEl>
                                              <p:pRg st="0" end="0"/>
                                            </p:txEl>
                                          </p:spTgt>
                                        </p:tgtEl>
                                      </p:cBhvr>
                                    </p:animEffect>
                                  </p:childTnLst>
                                </p:cTn>
                              </p:par>
                            </p:childTnLst>
                          </p:cTn>
                        </p:par>
                        <p:par>
                          <p:cTn id="8" fill="hold">
                            <p:stCondLst>
                              <p:cond delay="500"/>
                            </p:stCondLst>
                            <p:childTnLst>
                              <p:par>
                                <p:cTn id="9" presetID="14" presetClass="entr" presetSubtype="10" fill="hold" grpId="0" nodeType="afterEffect">
                                  <p:stCondLst>
                                    <p:cond delay="500"/>
                                  </p:stCondLst>
                                  <p:childTnLst>
                                    <p:set>
                                      <p:cBhvr>
                                        <p:cTn id="10" dur="1" fill="hold">
                                          <p:stCondLst>
                                            <p:cond delay="0"/>
                                          </p:stCondLst>
                                        </p:cTn>
                                        <p:tgtEl>
                                          <p:spTgt spid="252">
                                            <p:txEl>
                                              <p:pRg st="1" end="1"/>
                                            </p:txEl>
                                          </p:spTgt>
                                        </p:tgtEl>
                                        <p:attrNameLst>
                                          <p:attrName>style.visibility</p:attrName>
                                        </p:attrNameLst>
                                      </p:cBhvr>
                                      <p:to>
                                        <p:strVal val="visible"/>
                                      </p:to>
                                    </p:set>
                                    <p:animEffect transition="in" filter="randombar(horizontal)">
                                      <p:cBhvr>
                                        <p:cTn id="11" dur="500"/>
                                        <p:tgtEl>
                                          <p:spTgt spid="252">
                                            <p:txEl>
                                              <p:pRg st="1" end="1"/>
                                            </p:txEl>
                                          </p:spTgt>
                                        </p:tgtEl>
                                      </p:cBhvr>
                                    </p:animEffect>
                                  </p:childTnLst>
                                </p:cTn>
                              </p:par>
                            </p:childTnLst>
                          </p:cTn>
                        </p:par>
                        <p:par>
                          <p:cTn id="12" fill="hold">
                            <p:stCondLst>
                              <p:cond delay="1500"/>
                            </p:stCondLst>
                            <p:childTnLst>
                              <p:par>
                                <p:cTn id="13" presetID="18" presetClass="entr" presetSubtype="6" fill="hold" grpId="0" nodeType="afterEffect">
                                  <p:stCondLst>
                                    <p:cond delay="500"/>
                                  </p:stCondLst>
                                  <p:childTnLst>
                                    <p:set>
                                      <p:cBhvr>
                                        <p:cTn id="14" dur="1" fill="hold">
                                          <p:stCondLst>
                                            <p:cond delay="0"/>
                                          </p:stCondLst>
                                        </p:cTn>
                                        <p:tgtEl>
                                          <p:spTgt spid="252">
                                            <p:txEl>
                                              <p:pRg st="2" end="2"/>
                                            </p:txEl>
                                          </p:spTgt>
                                        </p:tgtEl>
                                        <p:attrNameLst>
                                          <p:attrName>style.visibility</p:attrName>
                                        </p:attrNameLst>
                                      </p:cBhvr>
                                      <p:to>
                                        <p:strVal val="visible"/>
                                      </p:to>
                                    </p:set>
                                    <p:animEffect transition="in" filter="strips(downRight)">
                                      <p:cBhvr>
                                        <p:cTn id="15" dur="500"/>
                                        <p:tgtEl>
                                          <p:spTgt spid="25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3"/>
          <p:cNvSpPr/>
          <p:nvPr/>
        </p:nvSpPr>
        <p:spPr>
          <a:xfrm>
            <a:off x="1408763" y="1225199"/>
            <a:ext cx="10326037" cy="4420858"/>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7" name="Google Shape;263;p13">
            <a:extLst>
              <a:ext uri="{FF2B5EF4-FFF2-40B4-BE49-F238E27FC236}">
                <a16:creationId xmlns:a16="http://schemas.microsoft.com/office/drawing/2014/main" id="{FC788E65-5B7C-4838-BDAC-87B784BE0649}"/>
              </a:ext>
            </a:extLst>
          </p:cNvPr>
          <p:cNvSpPr txBox="1"/>
          <p:nvPr/>
        </p:nvSpPr>
        <p:spPr>
          <a:xfrm>
            <a:off x="1564750" y="1592893"/>
            <a:ext cx="10014062" cy="3823690"/>
          </a:xfrm>
          <a:prstGeom prst="rect">
            <a:avLst/>
          </a:prstGeom>
          <a:noFill/>
          <a:ln>
            <a:noFill/>
          </a:ln>
        </p:spPr>
        <p:txBody>
          <a:bodyPr spcFirstLastPara="1" wrap="square" lIns="91425" tIns="45700" rIns="91425" bIns="45700" anchor="t" anchorCtr="0">
            <a:noAutofit/>
          </a:bodyPr>
          <a:lstStyle/>
          <a:p>
            <a:pPr marL="0" marR="0" lvl="0" indent="0" algn="l" rtl="0">
              <a:lnSpc>
                <a:spcPts val="3200"/>
              </a:lnSpc>
              <a:spcBef>
                <a:spcPts val="0"/>
              </a:spcBef>
              <a:spcAft>
                <a:spcPts val="0"/>
              </a:spcAft>
              <a:buClr>
                <a:schemeClr val="dk1"/>
              </a:buClr>
              <a:buSzPts val="2400"/>
              <a:buFont typeface="Arial"/>
              <a:buNone/>
            </a:pP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學校公共建築物、活動場所</a:t>
            </a:r>
            <a:r>
              <a:rPr lang="zh-TW" altLang="en-US"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a:t>
            </a: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設</a:t>
            </a:r>
            <a:r>
              <a:rPr lang="zh-TW" altLang="en-US"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置</a:t>
            </a: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無障礙設施、設備，應適用或參照下列規定辦理</a:t>
            </a:r>
            <a:r>
              <a:rPr lang="zh-TW" altLang="en-US"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a:p>
            <a:pPr marL="0" marR="0" lvl="0" indent="0" algn="l" rtl="0">
              <a:lnSpc>
                <a:spcPts val="3200"/>
              </a:lnSpc>
              <a:spcBef>
                <a:spcPts val="1000"/>
              </a:spcBef>
              <a:spcAft>
                <a:spcPts val="0"/>
              </a:spcAft>
              <a:buClr>
                <a:schemeClr val="dk1"/>
              </a:buClr>
              <a:buSzPts val="2400"/>
              <a:buFont typeface="Arial"/>
              <a:buNone/>
            </a:pP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         (一)適用或參照</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a:p>
            <a:pPr marL="1440000" marR="0" lvl="0" indent="-228600" algn="l" rtl="0">
              <a:lnSpc>
                <a:spcPts val="3200"/>
              </a:lnSpc>
              <a:spcBef>
                <a:spcPts val="1000"/>
              </a:spcBef>
              <a:spcAft>
                <a:spcPts val="0"/>
              </a:spcAft>
              <a:buClr>
                <a:schemeClr val="dk1"/>
              </a:buClr>
              <a:buSzPts val="2400"/>
              <a:buFont typeface="Arial"/>
              <a:buChar char="•"/>
            </a:pP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建築技術規則</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a:p>
            <a:pPr marL="1440000" marR="0" lvl="0" indent="-228600" algn="l" rtl="0">
              <a:lnSpc>
                <a:spcPts val="3200"/>
              </a:lnSpc>
              <a:spcBef>
                <a:spcPts val="1000"/>
              </a:spcBef>
              <a:spcAft>
                <a:spcPts val="0"/>
              </a:spcAft>
              <a:buClr>
                <a:schemeClr val="dk1"/>
              </a:buClr>
              <a:buSzPts val="2400"/>
              <a:buFont typeface="Arial"/>
              <a:buChar char="•"/>
            </a:pP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建築物無障礙設施設計規範(以下簡稱無障礙規範)</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a:p>
            <a:pPr marL="1440000" marR="0" lvl="0" indent="-228600" algn="l" rtl="0">
              <a:lnSpc>
                <a:spcPts val="3200"/>
              </a:lnSpc>
              <a:spcBef>
                <a:spcPts val="1000"/>
              </a:spcBef>
              <a:spcAft>
                <a:spcPts val="0"/>
              </a:spcAft>
              <a:buClr>
                <a:schemeClr val="dk1"/>
              </a:buClr>
              <a:buSzPts val="2400"/>
              <a:buFont typeface="Arial"/>
              <a:buChar char="•"/>
            </a:pP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既有公共建築物無障礙設施替代改善計畫作業程序及認定原則。</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a:p>
            <a:pPr marL="1440000" marR="0" lvl="0" indent="-228600" algn="l" rtl="0">
              <a:lnSpc>
                <a:spcPts val="3200"/>
              </a:lnSpc>
              <a:spcBef>
                <a:spcPts val="1000"/>
              </a:spcBef>
              <a:spcAft>
                <a:spcPts val="0"/>
              </a:spcAft>
              <a:buClr>
                <a:schemeClr val="dk1"/>
              </a:buClr>
              <a:buSzPts val="2400"/>
              <a:buFont typeface="Arial"/>
              <a:buChar char="•"/>
            </a:pP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無障礙住宅設計基準及獎勵辦法(宿舍)</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p:txBody>
      </p:sp>
      <p:sp>
        <p:nvSpPr>
          <p:cNvPr id="258" name="Google Shape;258;p13"/>
          <p:cNvSpPr txBox="1"/>
          <p:nvPr/>
        </p:nvSpPr>
        <p:spPr>
          <a:xfrm>
            <a:off x="675194" y="862470"/>
            <a:ext cx="2309306" cy="523180"/>
          </a:xfrm>
          <a:prstGeom prst="rect">
            <a:avLst/>
          </a:prstGeom>
          <a:solidFill>
            <a:srgbClr val="FFC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p:txBody>
      </p:sp>
      <p:sp>
        <p:nvSpPr>
          <p:cNvPr id="259" name="Google Shape;259;p13"/>
          <p:cNvSpPr txBox="1"/>
          <p:nvPr/>
        </p:nvSpPr>
        <p:spPr>
          <a:xfrm>
            <a:off x="934636" y="891385"/>
            <a:ext cx="2185210" cy="53648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適用法規</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sp>
        <p:nvSpPr>
          <p:cNvPr id="260" name="Google Shape;260;p13"/>
          <p:cNvSpPr/>
          <p:nvPr/>
        </p:nvSpPr>
        <p:spPr>
          <a:xfrm>
            <a:off x="185314" y="142130"/>
            <a:ext cx="731097" cy="731097"/>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261" name="Google Shape;261;p13"/>
          <p:cNvSpPr/>
          <p:nvPr/>
        </p:nvSpPr>
        <p:spPr>
          <a:xfrm>
            <a:off x="-3688236" y="-5015190"/>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262" name="Google Shape;262;p13"/>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14</a:t>
            </a:fld>
            <a:endParaRPr dirty="0"/>
          </a:p>
        </p:txBody>
      </p:sp>
      <p:sp>
        <p:nvSpPr>
          <p:cNvPr id="263" name="Google Shape;263;p13"/>
          <p:cNvSpPr txBox="1"/>
          <p:nvPr/>
        </p:nvSpPr>
        <p:spPr>
          <a:xfrm>
            <a:off x="1564750" y="1587929"/>
            <a:ext cx="10014062" cy="3823690"/>
          </a:xfrm>
          <a:prstGeom prst="rect">
            <a:avLst/>
          </a:prstGeom>
          <a:noFill/>
          <a:ln>
            <a:noFill/>
          </a:ln>
        </p:spPr>
        <p:txBody>
          <a:bodyPr spcFirstLastPara="1" wrap="square" lIns="91425" tIns="45700" rIns="91425" bIns="45700" anchor="t" anchorCtr="0">
            <a:noAutofit/>
          </a:bodyPr>
          <a:lstStyle/>
          <a:p>
            <a:pPr marL="0" marR="0" lvl="0" indent="0" algn="l" rtl="0">
              <a:lnSpc>
                <a:spcPts val="3200"/>
              </a:lnSpc>
              <a:spcBef>
                <a:spcPts val="0"/>
              </a:spcBef>
              <a:spcAft>
                <a:spcPts val="0"/>
              </a:spcAft>
              <a:buClr>
                <a:schemeClr val="dk1"/>
              </a:buClr>
              <a:buSzPts val="2400"/>
              <a:buFont typeface="Arial"/>
              <a:buNone/>
            </a:pPr>
            <a:r>
              <a:rPr lang="zh-TW" sz="2400" dirty="0">
                <a:solidFill>
                  <a:schemeClr val="dk1"/>
                </a:solidFill>
                <a:latin typeface="Adobe 繁黑體 Std B" panose="020B0700000000000000" pitchFamily="34" charset="-120"/>
                <a:ea typeface="Adobe 繁黑體 Std B" panose="020B0700000000000000" pitchFamily="34" charset="-120"/>
                <a:sym typeface="Arial"/>
              </a:rPr>
              <a:t>學校公共建築物、活動場所</a:t>
            </a:r>
            <a:r>
              <a:rPr lang="zh-TW" altLang="en-US" sz="2400" dirty="0">
                <a:solidFill>
                  <a:schemeClr val="dk1"/>
                </a:solidFill>
                <a:latin typeface="Adobe 繁黑體 Std B" panose="020B0700000000000000" pitchFamily="34" charset="-120"/>
                <a:ea typeface="Adobe 繁黑體 Std B" panose="020B0700000000000000" pitchFamily="34" charset="-120"/>
                <a:sym typeface="Arial"/>
              </a:rPr>
              <a:t>，</a:t>
            </a:r>
            <a:r>
              <a:rPr lang="zh-TW" sz="2400" dirty="0">
                <a:solidFill>
                  <a:schemeClr val="dk1"/>
                </a:solidFill>
                <a:latin typeface="Adobe 繁黑體 Std B" panose="020B0700000000000000" pitchFamily="34" charset="-120"/>
                <a:ea typeface="Adobe 繁黑體 Std B" panose="020B0700000000000000" pitchFamily="34" charset="-120"/>
                <a:sym typeface="Arial"/>
              </a:rPr>
              <a:t>設</a:t>
            </a:r>
            <a:r>
              <a:rPr lang="zh-TW" altLang="en-US" sz="2400" dirty="0">
                <a:solidFill>
                  <a:schemeClr val="dk1"/>
                </a:solidFill>
                <a:latin typeface="Adobe 繁黑體 Std B" panose="020B0700000000000000" pitchFamily="34" charset="-120"/>
                <a:ea typeface="Adobe 繁黑體 Std B" panose="020B0700000000000000" pitchFamily="34" charset="-120"/>
                <a:sym typeface="Arial"/>
              </a:rPr>
              <a:t>置</a:t>
            </a:r>
            <a:r>
              <a:rPr lang="zh-TW" sz="2400" dirty="0">
                <a:solidFill>
                  <a:schemeClr val="dk1"/>
                </a:solidFill>
                <a:latin typeface="Adobe 繁黑體 Std B" panose="020B0700000000000000" pitchFamily="34" charset="-120"/>
                <a:ea typeface="Adobe 繁黑體 Std B" panose="020B0700000000000000" pitchFamily="34" charset="-120"/>
                <a:sym typeface="Arial"/>
              </a:rPr>
              <a:t>無障礙設施、設備，應適用或參照下列規定辦理</a:t>
            </a:r>
            <a:r>
              <a:rPr lang="zh-TW" altLang="en-US" sz="2400" dirty="0">
                <a:solidFill>
                  <a:schemeClr val="dk1"/>
                </a:solidFill>
                <a:latin typeface="Adobe 繁黑體 Std B" panose="020B0700000000000000" pitchFamily="34" charset="-120"/>
                <a:ea typeface="Adobe 繁黑體 Std B" panose="020B0700000000000000" pitchFamily="34" charset="-120"/>
                <a:sym typeface="Arial"/>
              </a:rPr>
              <a:t>：</a:t>
            </a:r>
            <a:endParaRPr dirty="0">
              <a:latin typeface="Adobe 繁黑體 Std B" panose="020B0700000000000000" pitchFamily="34" charset="-120"/>
              <a:ea typeface="Adobe 繁黑體 Std B" panose="020B0700000000000000" pitchFamily="34" charset="-120"/>
            </a:endParaRPr>
          </a:p>
          <a:p>
            <a:pPr marL="0" marR="0" lvl="0" indent="0" algn="l" rtl="0">
              <a:lnSpc>
                <a:spcPts val="3200"/>
              </a:lnSpc>
              <a:spcBef>
                <a:spcPts val="1000"/>
              </a:spcBef>
              <a:spcAft>
                <a:spcPts val="0"/>
              </a:spcAft>
              <a:buClr>
                <a:schemeClr val="dk1"/>
              </a:buClr>
              <a:buSzPts val="2400"/>
              <a:buFont typeface="Arial"/>
              <a:buNone/>
            </a:pPr>
            <a:r>
              <a:rPr lang="zh-TW" sz="2400" dirty="0">
                <a:solidFill>
                  <a:schemeClr val="dk1"/>
                </a:solidFill>
                <a:latin typeface="Adobe 繁黑體 Std B" panose="020B0700000000000000" pitchFamily="34" charset="-120"/>
                <a:ea typeface="Adobe 繁黑體 Std B" panose="020B0700000000000000" pitchFamily="34" charset="-120"/>
                <a:sym typeface="Arial"/>
              </a:rPr>
              <a:t>         (一)適用或參照</a:t>
            </a:r>
            <a:endParaRPr dirty="0">
              <a:latin typeface="Adobe 繁黑體 Std B" panose="020B0700000000000000" pitchFamily="34" charset="-120"/>
              <a:ea typeface="Adobe 繁黑體 Std B" panose="020B0700000000000000" pitchFamily="34" charset="-120"/>
            </a:endParaRPr>
          </a:p>
          <a:p>
            <a:pPr marL="1440000" marR="0" lvl="0" indent="-228600" algn="l" rtl="0">
              <a:lnSpc>
                <a:spcPts val="3200"/>
              </a:lnSpc>
              <a:spcBef>
                <a:spcPts val="1000"/>
              </a:spcBef>
              <a:spcAft>
                <a:spcPts val="0"/>
              </a:spcAft>
              <a:buClr>
                <a:schemeClr val="dk1"/>
              </a:buClr>
              <a:buSzPts val="2400"/>
              <a:buFont typeface="Arial"/>
              <a:buChar char="•"/>
            </a:pPr>
            <a:r>
              <a:rPr lang="zh-TW" sz="2400" dirty="0">
                <a:solidFill>
                  <a:schemeClr val="dk1"/>
                </a:solidFill>
                <a:latin typeface="Adobe 繁黑體 Std B" panose="020B0700000000000000" pitchFamily="34" charset="-120"/>
                <a:ea typeface="Adobe 繁黑體 Std B" panose="020B0700000000000000" pitchFamily="34" charset="-120"/>
                <a:sym typeface="Arial"/>
              </a:rPr>
              <a:t>建築技術規則</a:t>
            </a:r>
            <a:endParaRPr dirty="0">
              <a:latin typeface="Adobe 繁黑體 Std B" panose="020B0700000000000000" pitchFamily="34" charset="-120"/>
              <a:ea typeface="Adobe 繁黑體 Std B" panose="020B0700000000000000" pitchFamily="34" charset="-120"/>
            </a:endParaRPr>
          </a:p>
          <a:p>
            <a:pPr marL="1440000" marR="0" lvl="0" indent="-228600" algn="l" rtl="0">
              <a:lnSpc>
                <a:spcPts val="3200"/>
              </a:lnSpc>
              <a:spcBef>
                <a:spcPts val="1000"/>
              </a:spcBef>
              <a:spcAft>
                <a:spcPts val="0"/>
              </a:spcAft>
              <a:buClr>
                <a:schemeClr val="dk1"/>
              </a:buClr>
              <a:buSzPts val="2400"/>
              <a:buFont typeface="Arial"/>
              <a:buChar char="•"/>
            </a:pPr>
            <a:r>
              <a:rPr lang="zh-TW" sz="2400" dirty="0">
                <a:solidFill>
                  <a:schemeClr val="dk1"/>
                </a:solidFill>
                <a:latin typeface="Adobe 繁黑體 Std B" panose="020B0700000000000000" pitchFamily="34" charset="-120"/>
                <a:ea typeface="Adobe 繁黑體 Std B" panose="020B0700000000000000" pitchFamily="34" charset="-120"/>
                <a:sym typeface="Arial"/>
              </a:rPr>
              <a:t>建築物無障礙設施設計規範(以下簡稱無障礙規範)</a:t>
            </a:r>
            <a:endParaRPr dirty="0">
              <a:latin typeface="Adobe 繁黑體 Std B" panose="020B0700000000000000" pitchFamily="34" charset="-120"/>
              <a:ea typeface="Adobe 繁黑體 Std B" panose="020B0700000000000000" pitchFamily="34" charset="-120"/>
            </a:endParaRPr>
          </a:p>
          <a:p>
            <a:pPr marL="1440000" marR="0" lvl="0" indent="-228600" algn="l" rtl="0">
              <a:lnSpc>
                <a:spcPts val="3200"/>
              </a:lnSpc>
              <a:spcBef>
                <a:spcPts val="1000"/>
              </a:spcBef>
              <a:spcAft>
                <a:spcPts val="0"/>
              </a:spcAft>
              <a:buClr>
                <a:schemeClr val="dk1"/>
              </a:buClr>
              <a:buSzPts val="2400"/>
              <a:buFont typeface="Arial"/>
              <a:buChar char="•"/>
            </a:pPr>
            <a:r>
              <a:rPr lang="zh-TW" sz="2400" dirty="0">
                <a:solidFill>
                  <a:schemeClr val="dk1"/>
                </a:solidFill>
                <a:latin typeface="Adobe 繁黑體 Std B" panose="020B0700000000000000" pitchFamily="34" charset="-120"/>
                <a:ea typeface="Adobe 繁黑體 Std B" panose="020B0700000000000000" pitchFamily="34" charset="-120"/>
                <a:sym typeface="Arial"/>
              </a:rPr>
              <a:t>既有公共建築物無障礙設施替代改善計畫作業程序及認定原則。</a:t>
            </a:r>
            <a:endParaRPr dirty="0">
              <a:latin typeface="Adobe 繁黑體 Std B" panose="020B0700000000000000" pitchFamily="34" charset="-120"/>
              <a:ea typeface="Adobe 繁黑體 Std B" panose="020B0700000000000000" pitchFamily="34" charset="-120"/>
            </a:endParaRPr>
          </a:p>
          <a:p>
            <a:pPr marL="1440000" marR="0" lvl="0" indent="-228600" algn="l" rtl="0">
              <a:lnSpc>
                <a:spcPts val="3200"/>
              </a:lnSpc>
              <a:spcBef>
                <a:spcPts val="1000"/>
              </a:spcBef>
              <a:spcAft>
                <a:spcPts val="0"/>
              </a:spcAft>
              <a:buClr>
                <a:schemeClr val="dk1"/>
              </a:buClr>
              <a:buSzPts val="2400"/>
              <a:buFont typeface="Arial"/>
              <a:buChar char="•"/>
            </a:pPr>
            <a:r>
              <a:rPr lang="zh-TW" sz="2400" dirty="0">
                <a:solidFill>
                  <a:schemeClr val="dk1"/>
                </a:solidFill>
                <a:latin typeface="Adobe 繁黑體 Std B" panose="020B0700000000000000" pitchFamily="34" charset="-120"/>
                <a:ea typeface="Adobe 繁黑體 Std B" panose="020B0700000000000000" pitchFamily="34" charset="-120"/>
                <a:sym typeface="Arial"/>
              </a:rPr>
              <a:t>無障礙住宅設計基準及獎勵辦法(宿舍)</a:t>
            </a:r>
            <a:endParaRPr lang="en-US" altLang="zh-TW" sz="2400" dirty="0">
              <a:solidFill>
                <a:schemeClr val="dk1"/>
              </a:solidFill>
              <a:latin typeface="Adobe 繁黑體 Std B" panose="020B0700000000000000" pitchFamily="34" charset="-120"/>
              <a:ea typeface="Adobe 繁黑體 Std B" panose="020B0700000000000000" pitchFamily="34" charset="-120"/>
              <a:sym typeface="Arial"/>
            </a:endParaRPr>
          </a:p>
          <a:p>
            <a:pPr marL="1440000" lvl="0" indent="-228600">
              <a:lnSpc>
                <a:spcPts val="3200"/>
              </a:lnSpc>
              <a:spcBef>
                <a:spcPts val="1000"/>
              </a:spcBef>
              <a:buClr>
                <a:schemeClr val="dk1"/>
              </a:buClr>
              <a:buSzPts val="2400"/>
              <a:buFont typeface="Arial"/>
              <a:buChar char="•"/>
            </a:pPr>
            <a:r>
              <a:rPr lang="zh-TW" altLang="zh-TW" sz="2400" dirty="0">
                <a:solidFill>
                  <a:srgbClr val="EF7E60"/>
                </a:solidFill>
                <a:latin typeface="Adobe 繁黑體 Std B" panose="020B0700000000000000" pitchFamily="34" charset="-120"/>
                <a:ea typeface="Adobe 繁黑體 Std B" panose="020B0700000000000000" pitchFamily="34" charset="-120"/>
              </a:rPr>
              <a:t>國民小學及國民中學設施設備基準(參考) </a:t>
            </a:r>
            <a:endParaRPr sz="2400" dirty="0">
              <a:latin typeface="Adobe 繁黑體 Std B" panose="020B0700000000000000" pitchFamily="34" charset="-120"/>
              <a:ea typeface="Adobe 繁黑體 Std B" panose="020B0700000000000000" pitchFamily="34" charset="-120"/>
            </a:endParaRPr>
          </a:p>
        </p:txBody>
      </p:sp>
      <p:pic>
        <p:nvPicPr>
          <p:cNvPr id="265" name="Google Shape;265;p13" descr="一張含有 美工圖案, 圖形, 螢幕擷取畫面, 卡通 的圖片&#10;&#10;自動產生的描述"/>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87461" y="4449226"/>
            <a:ext cx="1330216" cy="1330216"/>
          </a:xfrm>
          <a:prstGeom prst="rect">
            <a:avLst/>
          </a:prstGeom>
          <a:noFill/>
          <a:ln>
            <a:noFill/>
          </a:ln>
        </p:spPr>
      </p:pic>
      <p:sp>
        <p:nvSpPr>
          <p:cNvPr id="11" name="Google Shape;248;p12">
            <a:extLst>
              <a:ext uri="{FF2B5EF4-FFF2-40B4-BE49-F238E27FC236}">
                <a16:creationId xmlns:a16="http://schemas.microsoft.com/office/drawing/2014/main" id="{4506C3B5-4612-471B-959C-C1E85C62750B}"/>
              </a:ext>
            </a:extLst>
          </p:cNvPr>
          <p:cNvSpPr/>
          <p:nvPr/>
        </p:nvSpPr>
        <p:spPr>
          <a:xfrm>
            <a:off x="12983798" y="-11591"/>
            <a:ext cx="1981617" cy="1748121"/>
          </a:xfrm>
          <a:prstGeom prst="roundRect">
            <a:avLst>
              <a:gd name="adj" fmla="val 0"/>
            </a:avLst>
          </a:prstGeom>
          <a:solidFill>
            <a:srgbClr val="99003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2" name="Google Shape;249;p12">
            <a:extLst>
              <a:ext uri="{FF2B5EF4-FFF2-40B4-BE49-F238E27FC236}">
                <a16:creationId xmlns:a16="http://schemas.microsoft.com/office/drawing/2014/main" id="{FFF81DFE-6708-4FA4-8B15-6AD3ACCEADB7}"/>
              </a:ext>
            </a:extLst>
          </p:cNvPr>
          <p:cNvSpPr txBox="1"/>
          <p:nvPr/>
        </p:nvSpPr>
        <p:spPr>
          <a:xfrm flipH="1">
            <a:off x="14219983" y="480879"/>
            <a:ext cx="6172741" cy="1140695"/>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3200"/>
              <a:buFont typeface="Arial"/>
              <a:buNone/>
            </a:pPr>
            <a:r>
              <a:rPr lang="zh-TW" sz="3200" b="1" dirty="0">
                <a:solidFill>
                  <a:schemeClr val="lt1"/>
                </a:solidFill>
                <a:latin typeface="Adobe 繁黑體 Std B" panose="020B0700000000000000" pitchFamily="34" charset="-120"/>
                <a:ea typeface="Adobe 繁黑體 Std B" panose="020B0700000000000000" pitchFamily="34" charset="-120"/>
                <a:sym typeface="Arial"/>
              </a:rPr>
              <a:t>建築物以外之活動場所</a:t>
            </a:r>
            <a:r>
              <a:rPr lang="zh-TW" altLang="en-US" sz="3200" b="1" dirty="0">
                <a:solidFill>
                  <a:schemeClr val="lt1"/>
                </a:solidFill>
                <a:latin typeface="Adobe 繁黑體 Std B" panose="020B0700000000000000" pitchFamily="34" charset="-120"/>
                <a:ea typeface="Adobe 繁黑體 Std B" panose="020B0700000000000000" pitchFamily="34" charset="-120"/>
                <a:sym typeface="Arial"/>
              </a:rPr>
              <a:t>：</a:t>
            </a:r>
            <a:endParaRPr sz="3200" dirty="0">
              <a:solidFill>
                <a:schemeClr val="lt1"/>
              </a:solidFill>
              <a:latin typeface="Adobe 繁黑體 Std B" panose="020B0700000000000000" pitchFamily="34" charset="-120"/>
              <a:ea typeface="Adobe 繁黑體 Std B" panose="020B0700000000000000" pitchFamily="34" charset="-120"/>
              <a:cs typeface="Play"/>
              <a:sym typeface="Play"/>
            </a:endParaRPr>
          </a:p>
        </p:txBody>
      </p:sp>
      <p:sp>
        <p:nvSpPr>
          <p:cNvPr id="13" name="Google Shape;250;p12">
            <a:extLst>
              <a:ext uri="{FF2B5EF4-FFF2-40B4-BE49-F238E27FC236}">
                <a16:creationId xmlns:a16="http://schemas.microsoft.com/office/drawing/2014/main" id="{78BC9EE1-1010-4C72-93D8-80F9423F0757}"/>
              </a:ext>
            </a:extLst>
          </p:cNvPr>
          <p:cNvSpPr txBox="1"/>
          <p:nvPr/>
        </p:nvSpPr>
        <p:spPr>
          <a:xfrm flipH="1">
            <a:off x="14059832" y="1079268"/>
            <a:ext cx="8912309" cy="742811"/>
          </a:xfrm>
          <a:prstGeom prst="rect">
            <a:avLst/>
          </a:prstGeom>
          <a:noFill/>
          <a:ln>
            <a:noFill/>
          </a:ln>
        </p:spPr>
        <p:txBody>
          <a:bodyPr spcFirstLastPara="1" wrap="square" lIns="91425" tIns="45700" rIns="91425" bIns="45700" anchor="t" anchorCtr="0">
            <a:noAutofit/>
          </a:bodyPr>
          <a:lstStyle/>
          <a:p>
            <a:pPr marL="0" marR="0" lvl="0" indent="0" algn="ctr" rtl="0">
              <a:lnSpc>
                <a:spcPct val="175000"/>
              </a:lnSpc>
              <a:spcBef>
                <a:spcPts val="0"/>
              </a:spcBef>
              <a:spcAft>
                <a:spcPts val="0"/>
              </a:spcAft>
              <a:buClr>
                <a:srgbClr val="FFC000"/>
              </a:buClr>
              <a:buSzPts val="2000"/>
              <a:buFont typeface="Arial"/>
              <a:buNone/>
            </a:pPr>
            <a:r>
              <a:rPr lang="zh-TW" sz="2000" b="1" dirty="0">
                <a:solidFill>
                  <a:srgbClr val="FFC000"/>
                </a:solidFill>
                <a:latin typeface="Adobe 繁黑體 Std B" panose="020B0700000000000000" pitchFamily="34" charset="-120"/>
                <a:ea typeface="Adobe 繁黑體 Std B" panose="020B0700000000000000" pitchFamily="34" charset="-120"/>
                <a:sym typeface="Arial"/>
              </a:rPr>
              <a:t>學校內公共建築物以外之活動場所，尚無目的事業專法規範，爱納入本要點規範之範疇。</a:t>
            </a:r>
            <a:endParaRPr dirty="0">
              <a:latin typeface="Adobe 繁黑體 Std B" panose="020B0700000000000000" pitchFamily="34" charset="-120"/>
              <a:ea typeface="Adobe 繁黑體 Std B" panose="020B0700000000000000" pitchFamily="34" charset="-120"/>
            </a:endParaRPr>
          </a:p>
        </p:txBody>
      </p:sp>
      <p:cxnSp>
        <p:nvCxnSpPr>
          <p:cNvPr id="14" name="Google Shape;251;p12">
            <a:extLst>
              <a:ext uri="{FF2B5EF4-FFF2-40B4-BE49-F238E27FC236}">
                <a16:creationId xmlns:a16="http://schemas.microsoft.com/office/drawing/2014/main" id="{C71AAD1F-BB84-41C6-BB66-83878BD29CF0}"/>
              </a:ext>
            </a:extLst>
          </p:cNvPr>
          <p:cNvCxnSpPr>
            <a:cxnSpLocks/>
          </p:cNvCxnSpPr>
          <p:nvPr/>
        </p:nvCxnSpPr>
        <p:spPr>
          <a:xfrm flipH="1">
            <a:off x="13313000" y="1110649"/>
            <a:ext cx="7728859" cy="0"/>
          </a:xfrm>
          <a:prstGeom prst="straightConnector1">
            <a:avLst/>
          </a:prstGeom>
          <a:noFill/>
          <a:ln w="28575" cap="flat" cmpd="sng">
            <a:solidFill>
              <a:srgbClr val="FFC000"/>
            </a:solidFill>
            <a:prstDash val="dash"/>
            <a:miter lim="800000"/>
            <a:headEnd type="none" w="sm" len="sm"/>
            <a:tailEnd type="none" w="sm" len="sm"/>
          </a:ln>
        </p:spPr>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59"/>
                                        </p:tgtEl>
                                        <p:attrNameLst>
                                          <p:attrName>style.visibility</p:attrName>
                                        </p:attrNameLst>
                                      </p:cBhvr>
                                      <p:to>
                                        <p:strVal val="visible"/>
                                      </p:to>
                                    </p:set>
                                    <p:anim calcmode="lin" valueType="num">
                                      <p:cBhvr>
                                        <p:cTn id="7" dur="500" fill="hold"/>
                                        <p:tgtEl>
                                          <p:spTgt spid="25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59"/>
                                        </p:tgtEl>
                                        <p:attrNameLst>
                                          <p:attrName>ppt_y</p:attrName>
                                        </p:attrNameLst>
                                      </p:cBhvr>
                                      <p:tavLst>
                                        <p:tav tm="0">
                                          <p:val>
                                            <p:strVal val="#ppt_y"/>
                                          </p:val>
                                        </p:tav>
                                        <p:tav tm="100000">
                                          <p:val>
                                            <p:strVal val="#ppt_y"/>
                                          </p:val>
                                        </p:tav>
                                      </p:tavLst>
                                    </p:anim>
                                    <p:anim calcmode="lin" valueType="num">
                                      <p:cBhvr>
                                        <p:cTn id="9" dur="500" fill="hold"/>
                                        <p:tgtEl>
                                          <p:spTgt spid="25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5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59"/>
                                        </p:tgtEl>
                                      </p:cBhvr>
                                    </p:animEffect>
                                  </p:childTnLst>
                                </p:cTn>
                              </p:par>
                            </p:childTnLst>
                          </p:cTn>
                        </p:par>
                        <p:par>
                          <p:cTn id="12" fill="hold">
                            <p:stCondLst>
                              <p:cond delay="650"/>
                            </p:stCondLst>
                            <p:childTnLst>
                              <p:par>
                                <p:cTn id="13" presetID="10" presetClass="entr" presetSubtype="0" fill="hold" grpId="0" nodeType="afterEffect">
                                  <p:stCondLst>
                                    <p:cond delay="500"/>
                                  </p:stCondLst>
                                  <p:childTnLst>
                                    <p:set>
                                      <p:cBhvr>
                                        <p:cTn id="14" dur="1" fill="hold">
                                          <p:stCondLst>
                                            <p:cond delay="0"/>
                                          </p:stCondLst>
                                        </p:cTn>
                                        <p:tgtEl>
                                          <p:spTgt spid="263">
                                            <p:txEl>
                                              <p:pRg st="0" end="0"/>
                                            </p:txEl>
                                          </p:spTgt>
                                        </p:tgtEl>
                                        <p:attrNameLst>
                                          <p:attrName>style.visibility</p:attrName>
                                        </p:attrNameLst>
                                      </p:cBhvr>
                                      <p:to>
                                        <p:strVal val="visible"/>
                                      </p:to>
                                    </p:set>
                                    <p:animEffect transition="in" filter="fade">
                                      <p:cBhvr>
                                        <p:cTn id="15" dur="500"/>
                                        <p:tgtEl>
                                          <p:spTgt spid="263">
                                            <p:txEl>
                                              <p:pRg st="0" end="0"/>
                                            </p:txEl>
                                          </p:spTgt>
                                        </p:tgtEl>
                                      </p:cBhvr>
                                    </p:animEffect>
                                  </p:childTnLst>
                                </p:cTn>
                              </p:par>
                            </p:childTnLst>
                          </p:cTn>
                        </p:par>
                        <p:par>
                          <p:cTn id="16" fill="hold">
                            <p:stCondLst>
                              <p:cond delay="1650"/>
                            </p:stCondLst>
                            <p:childTnLst>
                              <p:par>
                                <p:cTn id="17" presetID="10" presetClass="entr" presetSubtype="0" fill="hold" grpId="0" nodeType="afterEffect">
                                  <p:stCondLst>
                                    <p:cond delay="500"/>
                                  </p:stCondLst>
                                  <p:childTnLst>
                                    <p:set>
                                      <p:cBhvr>
                                        <p:cTn id="18" dur="1" fill="hold">
                                          <p:stCondLst>
                                            <p:cond delay="0"/>
                                          </p:stCondLst>
                                        </p:cTn>
                                        <p:tgtEl>
                                          <p:spTgt spid="263">
                                            <p:txEl>
                                              <p:pRg st="1" end="1"/>
                                            </p:txEl>
                                          </p:spTgt>
                                        </p:tgtEl>
                                        <p:attrNameLst>
                                          <p:attrName>style.visibility</p:attrName>
                                        </p:attrNameLst>
                                      </p:cBhvr>
                                      <p:to>
                                        <p:strVal val="visible"/>
                                      </p:to>
                                    </p:set>
                                    <p:animEffect transition="in" filter="fade">
                                      <p:cBhvr>
                                        <p:cTn id="19" dur="500"/>
                                        <p:tgtEl>
                                          <p:spTgt spid="263">
                                            <p:txEl>
                                              <p:pRg st="1" end="1"/>
                                            </p:txEl>
                                          </p:spTgt>
                                        </p:tgtEl>
                                      </p:cBhvr>
                                    </p:animEffect>
                                  </p:childTnLst>
                                </p:cTn>
                              </p:par>
                            </p:childTnLst>
                          </p:cTn>
                        </p:par>
                        <p:par>
                          <p:cTn id="20" fill="hold">
                            <p:stCondLst>
                              <p:cond delay="2650"/>
                            </p:stCondLst>
                            <p:childTnLst>
                              <p:par>
                                <p:cTn id="21" presetID="12" presetClass="entr" presetSubtype="4" fill="hold" grpId="0" nodeType="afterEffect">
                                  <p:stCondLst>
                                    <p:cond delay="500"/>
                                  </p:stCondLst>
                                  <p:childTnLst>
                                    <p:set>
                                      <p:cBhvr>
                                        <p:cTn id="22" dur="1" fill="hold">
                                          <p:stCondLst>
                                            <p:cond delay="0"/>
                                          </p:stCondLst>
                                        </p:cTn>
                                        <p:tgtEl>
                                          <p:spTgt spid="263">
                                            <p:txEl>
                                              <p:pRg st="2" end="2"/>
                                            </p:txEl>
                                          </p:spTgt>
                                        </p:tgtEl>
                                        <p:attrNameLst>
                                          <p:attrName>style.visibility</p:attrName>
                                        </p:attrNameLst>
                                      </p:cBhvr>
                                      <p:to>
                                        <p:strVal val="visible"/>
                                      </p:to>
                                    </p:set>
                                    <p:anim calcmode="lin" valueType="num">
                                      <p:cBhvr additive="base">
                                        <p:cTn id="23" dur="500"/>
                                        <p:tgtEl>
                                          <p:spTgt spid="263">
                                            <p:txEl>
                                              <p:pRg st="2" end="2"/>
                                            </p:txEl>
                                          </p:spTgt>
                                        </p:tgtEl>
                                        <p:attrNameLst>
                                          <p:attrName>ppt_y</p:attrName>
                                        </p:attrNameLst>
                                      </p:cBhvr>
                                      <p:tavLst>
                                        <p:tav tm="0">
                                          <p:val>
                                            <p:strVal val="#ppt_y+#ppt_h*1.125000"/>
                                          </p:val>
                                        </p:tav>
                                        <p:tav tm="100000">
                                          <p:val>
                                            <p:strVal val="#ppt_y"/>
                                          </p:val>
                                        </p:tav>
                                      </p:tavLst>
                                    </p:anim>
                                    <p:animEffect transition="in" filter="wipe(up)">
                                      <p:cBhvr>
                                        <p:cTn id="24" dur="500"/>
                                        <p:tgtEl>
                                          <p:spTgt spid="263">
                                            <p:txEl>
                                              <p:pRg st="2" end="2"/>
                                            </p:txEl>
                                          </p:spTgt>
                                        </p:tgtEl>
                                      </p:cBhvr>
                                    </p:animEffect>
                                  </p:childTnLst>
                                </p:cTn>
                              </p:par>
                            </p:childTnLst>
                          </p:cTn>
                        </p:par>
                        <p:par>
                          <p:cTn id="25" fill="hold">
                            <p:stCondLst>
                              <p:cond delay="3650"/>
                            </p:stCondLst>
                            <p:childTnLst>
                              <p:par>
                                <p:cTn id="26" presetID="12" presetClass="entr" presetSubtype="4" fill="hold" grpId="0" nodeType="afterEffect">
                                  <p:stCondLst>
                                    <p:cond delay="500"/>
                                  </p:stCondLst>
                                  <p:childTnLst>
                                    <p:set>
                                      <p:cBhvr>
                                        <p:cTn id="27" dur="1" fill="hold">
                                          <p:stCondLst>
                                            <p:cond delay="0"/>
                                          </p:stCondLst>
                                        </p:cTn>
                                        <p:tgtEl>
                                          <p:spTgt spid="263">
                                            <p:txEl>
                                              <p:pRg st="3" end="3"/>
                                            </p:txEl>
                                          </p:spTgt>
                                        </p:tgtEl>
                                        <p:attrNameLst>
                                          <p:attrName>style.visibility</p:attrName>
                                        </p:attrNameLst>
                                      </p:cBhvr>
                                      <p:to>
                                        <p:strVal val="visible"/>
                                      </p:to>
                                    </p:set>
                                    <p:anim calcmode="lin" valueType="num">
                                      <p:cBhvr additive="base">
                                        <p:cTn id="28" dur="500"/>
                                        <p:tgtEl>
                                          <p:spTgt spid="263">
                                            <p:txEl>
                                              <p:pRg st="3" end="3"/>
                                            </p:txEl>
                                          </p:spTgt>
                                        </p:tgtEl>
                                        <p:attrNameLst>
                                          <p:attrName>ppt_y</p:attrName>
                                        </p:attrNameLst>
                                      </p:cBhvr>
                                      <p:tavLst>
                                        <p:tav tm="0">
                                          <p:val>
                                            <p:strVal val="#ppt_y+#ppt_h*1.125000"/>
                                          </p:val>
                                        </p:tav>
                                        <p:tav tm="100000">
                                          <p:val>
                                            <p:strVal val="#ppt_y"/>
                                          </p:val>
                                        </p:tav>
                                      </p:tavLst>
                                    </p:anim>
                                    <p:animEffect transition="in" filter="wipe(up)">
                                      <p:cBhvr>
                                        <p:cTn id="29" dur="500"/>
                                        <p:tgtEl>
                                          <p:spTgt spid="263">
                                            <p:txEl>
                                              <p:pRg st="3" end="3"/>
                                            </p:txEl>
                                          </p:spTgt>
                                        </p:tgtEl>
                                      </p:cBhvr>
                                    </p:animEffect>
                                  </p:childTnLst>
                                </p:cTn>
                              </p:par>
                            </p:childTnLst>
                          </p:cTn>
                        </p:par>
                        <p:par>
                          <p:cTn id="30" fill="hold">
                            <p:stCondLst>
                              <p:cond delay="4650"/>
                            </p:stCondLst>
                            <p:childTnLst>
                              <p:par>
                                <p:cTn id="31" presetID="12" presetClass="entr" presetSubtype="4" fill="hold" grpId="0" nodeType="afterEffect">
                                  <p:stCondLst>
                                    <p:cond delay="500"/>
                                  </p:stCondLst>
                                  <p:childTnLst>
                                    <p:set>
                                      <p:cBhvr>
                                        <p:cTn id="32" dur="1" fill="hold">
                                          <p:stCondLst>
                                            <p:cond delay="0"/>
                                          </p:stCondLst>
                                        </p:cTn>
                                        <p:tgtEl>
                                          <p:spTgt spid="263">
                                            <p:txEl>
                                              <p:pRg st="4" end="4"/>
                                            </p:txEl>
                                          </p:spTgt>
                                        </p:tgtEl>
                                        <p:attrNameLst>
                                          <p:attrName>style.visibility</p:attrName>
                                        </p:attrNameLst>
                                      </p:cBhvr>
                                      <p:to>
                                        <p:strVal val="visible"/>
                                      </p:to>
                                    </p:set>
                                    <p:anim calcmode="lin" valueType="num">
                                      <p:cBhvr additive="base">
                                        <p:cTn id="33" dur="500"/>
                                        <p:tgtEl>
                                          <p:spTgt spid="263">
                                            <p:txEl>
                                              <p:pRg st="4" end="4"/>
                                            </p:txEl>
                                          </p:spTgt>
                                        </p:tgtEl>
                                        <p:attrNameLst>
                                          <p:attrName>ppt_y</p:attrName>
                                        </p:attrNameLst>
                                      </p:cBhvr>
                                      <p:tavLst>
                                        <p:tav tm="0">
                                          <p:val>
                                            <p:strVal val="#ppt_y+#ppt_h*1.125000"/>
                                          </p:val>
                                        </p:tav>
                                        <p:tav tm="100000">
                                          <p:val>
                                            <p:strVal val="#ppt_y"/>
                                          </p:val>
                                        </p:tav>
                                      </p:tavLst>
                                    </p:anim>
                                    <p:animEffect transition="in" filter="wipe(up)">
                                      <p:cBhvr>
                                        <p:cTn id="34" dur="500"/>
                                        <p:tgtEl>
                                          <p:spTgt spid="263">
                                            <p:txEl>
                                              <p:pRg st="4" end="4"/>
                                            </p:txEl>
                                          </p:spTgt>
                                        </p:tgtEl>
                                      </p:cBhvr>
                                    </p:animEffect>
                                  </p:childTnLst>
                                </p:cTn>
                              </p:par>
                            </p:childTnLst>
                          </p:cTn>
                        </p:par>
                        <p:par>
                          <p:cTn id="35" fill="hold">
                            <p:stCondLst>
                              <p:cond delay="5650"/>
                            </p:stCondLst>
                            <p:childTnLst>
                              <p:par>
                                <p:cTn id="36" presetID="12" presetClass="entr" presetSubtype="4" fill="hold" grpId="0" nodeType="afterEffect">
                                  <p:stCondLst>
                                    <p:cond delay="500"/>
                                  </p:stCondLst>
                                  <p:childTnLst>
                                    <p:set>
                                      <p:cBhvr>
                                        <p:cTn id="37" dur="1" fill="hold">
                                          <p:stCondLst>
                                            <p:cond delay="0"/>
                                          </p:stCondLst>
                                        </p:cTn>
                                        <p:tgtEl>
                                          <p:spTgt spid="263">
                                            <p:txEl>
                                              <p:pRg st="5" end="5"/>
                                            </p:txEl>
                                          </p:spTgt>
                                        </p:tgtEl>
                                        <p:attrNameLst>
                                          <p:attrName>style.visibility</p:attrName>
                                        </p:attrNameLst>
                                      </p:cBhvr>
                                      <p:to>
                                        <p:strVal val="visible"/>
                                      </p:to>
                                    </p:set>
                                    <p:anim calcmode="lin" valueType="num">
                                      <p:cBhvr additive="base">
                                        <p:cTn id="38" dur="500"/>
                                        <p:tgtEl>
                                          <p:spTgt spid="263">
                                            <p:txEl>
                                              <p:pRg st="5" end="5"/>
                                            </p:txEl>
                                          </p:spTgt>
                                        </p:tgtEl>
                                        <p:attrNameLst>
                                          <p:attrName>ppt_y</p:attrName>
                                        </p:attrNameLst>
                                      </p:cBhvr>
                                      <p:tavLst>
                                        <p:tav tm="0">
                                          <p:val>
                                            <p:strVal val="#ppt_y+#ppt_h*1.125000"/>
                                          </p:val>
                                        </p:tav>
                                        <p:tav tm="100000">
                                          <p:val>
                                            <p:strVal val="#ppt_y"/>
                                          </p:val>
                                        </p:tav>
                                      </p:tavLst>
                                    </p:anim>
                                    <p:animEffect transition="in" filter="wipe(up)">
                                      <p:cBhvr>
                                        <p:cTn id="39" dur="500"/>
                                        <p:tgtEl>
                                          <p:spTgt spid="26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grpId="0" nodeType="clickEffect">
                                  <p:stCondLst>
                                    <p:cond delay="500"/>
                                  </p:stCondLst>
                                  <p:childTnLst>
                                    <p:set>
                                      <p:cBhvr>
                                        <p:cTn id="43" dur="1" fill="hold">
                                          <p:stCondLst>
                                            <p:cond delay="0"/>
                                          </p:stCondLst>
                                        </p:cTn>
                                        <p:tgtEl>
                                          <p:spTgt spid="263">
                                            <p:txEl>
                                              <p:pRg st="6" end="6"/>
                                            </p:txEl>
                                          </p:spTgt>
                                        </p:tgtEl>
                                        <p:attrNameLst>
                                          <p:attrName>style.visibility</p:attrName>
                                        </p:attrNameLst>
                                      </p:cBhvr>
                                      <p:to>
                                        <p:strVal val="visible"/>
                                      </p:to>
                                    </p:set>
                                    <p:anim calcmode="lin" valueType="num">
                                      <p:cBhvr additive="base">
                                        <p:cTn id="44" dur="500"/>
                                        <p:tgtEl>
                                          <p:spTgt spid="263">
                                            <p:txEl>
                                              <p:pRg st="6" end="6"/>
                                            </p:txEl>
                                          </p:spTgt>
                                        </p:tgtEl>
                                        <p:attrNameLst>
                                          <p:attrName>ppt_y</p:attrName>
                                        </p:attrNameLst>
                                      </p:cBhvr>
                                      <p:tavLst>
                                        <p:tav tm="0">
                                          <p:val>
                                            <p:strVal val="#ppt_y+#ppt_h*1.125000"/>
                                          </p:val>
                                        </p:tav>
                                        <p:tav tm="100000">
                                          <p:val>
                                            <p:strVal val="#ppt_y"/>
                                          </p:val>
                                        </p:tav>
                                      </p:tavLst>
                                    </p:anim>
                                    <p:animEffect transition="in" filter="wipe(up)">
                                      <p:cBhvr>
                                        <p:cTn id="45" dur="500"/>
                                        <p:tgtEl>
                                          <p:spTgt spid="26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0"/>
      <p:bldP spid="26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4"/>
          <p:cNvSpPr/>
          <p:nvPr/>
        </p:nvSpPr>
        <p:spPr>
          <a:xfrm>
            <a:off x="164164" y="139700"/>
            <a:ext cx="11748436"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271" name="Google Shape;271;p14"/>
          <p:cNvSpPr/>
          <p:nvPr/>
        </p:nvSpPr>
        <p:spPr>
          <a:xfrm rot="6300000">
            <a:off x="8759566" y="3323749"/>
            <a:ext cx="5080706" cy="4841997"/>
          </a:xfrm>
          <a:prstGeom prst="ellipse">
            <a:avLst/>
          </a:prstGeom>
          <a:solidFill>
            <a:srgbClr val="EF7E60">
              <a:alpha val="1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272" name="Google Shape;272;p14"/>
          <p:cNvSpPr/>
          <p:nvPr/>
        </p:nvSpPr>
        <p:spPr>
          <a:xfrm rot="-7322910">
            <a:off x="8675954" y="2976316"/>
            <a:ext cx="5536153" cy="5536861"/>
          </a:xfrm>
          <a:prstGeom prst="ellipse">
            <a:avLst/>
          </a:prstGeom>
          <a:noFill/>
          <a:ln w="127000" cap="flat" cmpd="sng">
            <a:solidFill>
              <a:srgbClr val="EF7E60">
                <a:alpha val="13725"/>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273" name="Google Shape;273;p14"/>
          <p:cNvSpPr/>
          <p:nvPr/>
        </p:nvSpPr>
        <p:spPr>
          <a:xfrm rot="6300000">
            <a:off x="-1839901" y="-1826132"/>
            <a:ext cx="5321127" cy="5071122"/>
          </a:xfrm>
          <a:prstGeom prst="ellipse">
            <a:avLst/>
          </a:prstGeom>
          <a:solidFill>
            <a:srgbClr val="EF7E60">
              <a:alpha val="1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274" name="Google Shape;274;p14"/>
          <p:cNvSpPr/>
          <p:nvPr/>
        </p:nvSpPr>
        <p:spPr>
          <a:xfrm rot="-7322910">
            <a:off x="-2127394" y="-2190003"/>
            <a:ext cx="5798125" cy="5798867"/>
          </a:xfrm>
          <a:prstGeom prst="ellipse">
            <a:avLst/>
          </a:prstGeom>
          <a:noFill/>
          <a:ln w="127000" cap="flat" cmpd="sng">
            <a:solidFill>
              <a:srgbClr val="EF7E60">
                <a:alpha val="13725"/>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275" name="Google Shape;275;p14"/>
          <p:cNvSpPr txBox="1">
            <a:spLocks noGrp="1"/>
          </p:cNvSpPr>
          <p:nvPr>
            <p:ph type="sldNum" idx="4294967295"/>
          </p:nvPr>
        </p:nvSpPr>
        <p:spPr>
          <a:xfrm>
            <a:off x="9169400" y="6286321"/>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15</a:t>
            </a:fld>
            <a:endParaRPr dirty="0"/>
          </a:p>
        </p:txBody>
      </p:sp>
      <p:pic>
        <p:nvPicPr>
          <p:cNvPr id="276" name="Google Shape;276;p14" descr="一張含有 文字, 螢幕擷取畫面, 字型, 數字 的圖片&#10;&#10;自動產生的描述"/>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31482" y="480643"/>
            <a:ext cx="7369677" cy="5464735"/>
          </a:xfrm>
          <a:prstGeom prst="rect">
            <a:avLst/>
          </a:prstGeom>
          <a:noFill/>
          <a:ln w="31750" cap="flat" cmpd="sng">
            <a:solidFill>
              <a:srgbClr val="EF7E60"/>
            </a:solidFill>
            <a:prstDash val="lgDash"/>
            <a:round/>
            <a:headEnd type="none" w="sm" len="sm"/>
            <a:tailEnd type="none" w="sm" len="sm"/>
          </a:ln>
        </p:spPr>
      </p:pic>
      <p:sp>
        <p:nvSpPr>
          <p:cNvPr id="9" name="Google Shape;282;p15">
            <a:extLst>
              <a:ext uri="{FF2B5EF4-FFF2-40B4-BE49-F238E27FC236}">
                <a16:creationId xmlns:a16="http://schemas.microsoft.com/office/drawing/2014/main" id="{015785F5-928A-43A9-B166-6A5E78640364}"/>
              </a:ext>
            </a:extLst>
          </p:cNvPr>
          <p:cNvSpPr/>
          <p:nvPr/>
        </p:nvSpPr>
        <p:spPr>
          <a:xfrm flipH="1">
            <a:off x="-1775598" y="3744686"/>
            <a:ext cx="491117" cy="696686"/>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0" name="Google Shape;283;p15">
            <a:extLst>
              <a:ext uri="{FF2B5EF4-FFF2-40B4-BE49-F238E27FC236}">
                <a16:creationId xmlns:a16="http://schemas.microsoft.com/office/drawing/2014/main" id="{E755E340-8DDF-4DAD-9F7F-0B5BB70E29AC}"/>
              </a:ext>
            </a:extLst>
          </p:cNvPr>
          <p:cNvSpPr txBox="1"/>
          <p:nvPr/>
        </p:nvSpPr>
        <p:spPr>
          <a:xfrm flipH="1">
            <a:off x="-2432320" y="709429"/>
            <a:ext cx="1899605" cy="523180"/>
          </a:xfrm>
          <a:prstGeom prst="rect">
            <a:avLst/>
          </a:prstGeom>
          <a:solidFill>
            <a:srgbClr val="FFC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p:txBody>
      </p:sp>
      <p:pic>
        <p:nvPicPr>
          <p:cNvPr id="11" name="圖片 10" descr="一張含有 戶外, 天空, 樹狀, 建築 的圖片&#10;&#10;自動產生的描述">
            <a:extLst>
              <a:ext uri="{FF2B5EF4-FFF2-40B4-BE49-F238E27FC236}">
                <a16:creationId xmlns:a16="http://schemas.microsoft.com/office/drawing/2014/main" id="{AF41E6F2-E8DF-49F7-8F2C-4E2DD0429F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9552761">
            <a:off x="12720881" y="5246552"/>
            <a:ext cx="497270" cy="36512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76"/>
                                        </p:tgtEl>
                                        <p:attrNameLst>
                                          <p:attrName>style.visibility</p:attrName>
                                        </p:attrNameLst>
                                      </p:cBhvr>
                                      <p:to>
                                        <p:strVal val="visible"/>
                                      </p:to>
                                    </p:set>
                                    <p:animEffect transition="in" filter="wipe(down)">
                                      <p:cBhvr>
                                        <p:cTn id="7" dur="580">
                                          <p:stCondLst>
                                            <p:cond delay="0"/>
                                          </p:stCondLst>
                                        </p:cTn>
                                        <p:tgtEl>
                                          <p:spTgt spid="276"/>
                                        </p:tgtEl>
                                      </p:cBhvr>
                                    </p:animEffect>
                                    <p:anim calcmode="lin" valueType="num">
                                      <p:cBhvr>
                                        <p:cTn id="8" dur="1822" tmFilter="0,0; 0.14,0.36; 0.43,0.73; 0.71,0.91; 1.0,1.0">
                                          <p:stCondLst>
                                            <p:cond delay="0"/>
                                          </p:stCondLst>
                                        </p:cTn>
                                        <p:tgtEl>
                                          <p:spTgt spid="27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7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7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7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76"/>
                                        </p:tgtEl>
                                        <p:attrNameLst>
                                          <p:attrName>ppt_y</p:attrName>
                                        </p:attrNameLst>
                                      </p:cBhvr>
                                      <p:tavLst>
                                        <p:tav tm="0" fmla="#ppt_y-sin(pi*$)/81">
                                          <p:val>
                                            <p:fltVal val="0"/>
                                          </p:val>
                                        </p:tav>
                                        <p:tav tm="100000">
                                          <p:val>
                                            <p:fltVal val="1"/>
                                          </p:val>
                                        </p:tav>
                                      </p:tavLst>
                                    </p:anim>
                                    <p:animScale>
                                      <p:cBhvr>
                                        <p:cTn id="13" dur="26">
                                          <p:stCondLst>
                                            <p:cond delay="650"/>
                                          </p:stCondLst>
                                        </p:cTn>
                                        <p:tgtEl>
                                          <p:spTgt spid="276"/>
                                        </p:tgtEl>
                                      </p:cBhvr>
                                      <p:to x="100000" y="60000"/>
                                    </p:animScale>
                                    <p:animScale>
                                      <p:cBhvr>
                                        <p:cTn id="14" dur="166" decel="50000">
                                          <p:stCondLst>
                                            <p:cond delay="676"/>
                                          </p:stCondLst>
                                        </p:cTn>
                                        <p:tgtEl>
                                          <p:spTgt spid="276"/>
                                        </p:tgtEl>
                                      </p:cBhvr>
                                      <p:to x="100000" y="100000"/>
                                    </p:animScale>
                                    <p:animScale>
                                      <p:cBhvr>
                                        <p:cTn id="15" dur="26">
                                          <p:stCondLst>
                                            <p:cond delay="1312"/>
                                          </p:stCondLst>
                                        </p:cTn>
                                        <p:tgtEl>
                                          <p:spTgt spid="276"/>
                                        </p:tgtEl>
                                      </p:cBhvr>
                                      <p:to x="100000" y="80000"/>
                                    </p:animScale>
                                    <p:animScale>
                                      <p:cBhvr>
                                        <p:cTn id="16" dur="166" decel="50000">
                                          <p:stCondLst>
                                            <p:cond delay="1338"/>
                                          </p:stCondLst>
                                        </p:cTn>
                                        <p:tgtEl>
                                          <p:spTgt spid="276"/>
                                        </p:tgtEl>
                                      </p:cBhvr>
                                      <p:to x="100000" y="100000"/>
                                    </p:animScale>
                                    <p:animScale>
                                      <p:cBhvr>
                                        <p:cTn id="17" dur="26">
                                          <p:stCondLst>
                                            <p:cond delay="1642"/>
                                          </p:stCondLst>
                                        </p:cTn>
                                        <p:tgtEl>
                                          <p:spTgt spid="276"/>
                                        </p:tgtEl>
                                      </p:cBhvr>
                                      <p:to x="100000" y="90000"/>
                                    </p:animScale>
                                    <p:animScale>
                                      <p:cBhvr>
                                        <p:cTn id="18" dur="166" decel="50000">
                                          <p:stCondLst>
                                            <p:cond delay="1668"/>
                                          </p:stCondLst>
                                        </p:cTn>
                                        <p:tgtEl>
                                          <p:spTgt spid="276"/>
                                        </p:tgtEl>
                                      </p:cBhvr>
                                      <p:to x="100000" y="100000"/>
                                    </p:animScale>
                                    <p:animScale>
                                      <p:cBhvr>
                                        <p:cTn id="19" dur="26">
                                          <p:stCondLst>
                                            <p:cond delay="1808"/>
                                          </p:stCondLst>
                                        </p:cTn>
                                        <p:tgtEl>
                                          <p:spTgt spid="276"/>
                                        </p:tgtEl>
                                      </p:cBhvr>
                                      <p:to x="100000" y="95000"/>
                                    </p:animScale>
                                    <p:animScale>
                                      <p:cBhvr>
                                        <p:cTn id="20" dur="166" decel="50000">
                                          <p:stCondLst>
                                            <p:cond delay="1834"/>
                                          </p:stCondLst>
                                        </p:cTn>
                                        <p:tgtEl>
                                          <p:spTgt spid="27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1" name="Google Shape;302;p16">
            <a:extLst>
              <a:ext uri="{FF2B5EF4-FFF2-40B4-BE49-F238E27FC236}">
                <a16:creationId xmlns:a16="http://schemas.microsoft.com/office/drawing/2014/main" id="{226CE25C-5503-489D-AB7A-2FB95F4CFFAC}"/>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flipV="1">
            <a:off x="9744561" y="4321284"/>
            <a:ext cx="298684" cy="344604"/>
          </a:xfrm>
          <a:prstGeom prst="rect">
            <a:avLst/>
          </a:prstGeom>
          <a:noFill/>
          <a:ln w="38100" cap="flat" cmpd="sng">
            <a:solidFill>
              <a:schemeClr val="lt1"/>
            </a:solidFill>
            <a:prstDash val="dash"/>
            <a:round/>
            <a:headEnd type="none" w="sm" len="sm"/>
            <a:tailEnd type="none" w="sm" len="sm"/>
          </a:ln>
        </p:spPr>
      </p:pic>
      <p:sp>
        <p:nvSpPr>
          <p:cNvPr id="282" name="Google Shape;282;p15"/>
          <p:cNvSpPr/>
          <p:nvPr/>
        </p:nvSpPr>
        <p:spPr>
          <a:xfrm>
            <a:off x="1408763" y="1225199"/>
            <a:ext cx="10326037" cy="4420858"/>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5" name="Google Shape;288;p15">
            <a:extLst>
              <a:ext uri="{FF2B5EF4-FFF2-40B4-BE49-F238E27FC236}">
                <a16:creationId xmlns:a16="http://schemas.microsoft.com/office/drawing/2014/main" id="{CC0E9791-3013-47D4-9684-56307B9301BB}"/>
              </a:ext>
            </a:extLst>
          </p:cNvPr>
          <p:cNvSpPr txBox="1"/>
          <p:nvPr/>
        </p:nvSpPr>
        <p:spPr>
          <a:xfrm>
            <a:off x="1720738" y="1601900"/>
            <a:ext cx="10014062" cy="3823690"/>
          </a:xfrm>
          <a:prstGeom prst="rect">
            <a:avLst/>
          </a:prstGeom>
          <a:noFill/>
          <a:ln>
            <a:noFill/>
          </a:ln>
        </p:spPr>
        <p:txBody>
          <a:bodyPr spcFirstLastPara="1" wrap="square" lIns="91425" tIns="45700" rIns="91425" bIns="45700" anchor="t" anchorCtr="0">
            <a:noAutofit/>
          </a:bodyPr>
          <a:lstStyle/>
          <a:p>
            <a:pPr marL="0" marR="0" lvl="0" indent="0" algn="l" rtl="0">
              <a:lnSpc>
                <a:spcPct val="125000"/>
              </a:lnSpc>
              <a:spcBef>
                <a:spcPts val="0"/>
              </a:spcBef>
              <a:spcAft>
                <a:spcPts val="0"/>
              </a:spcAft>
              <a:buClr>
                <a:schemeClr val="dk1"/>
              </a:buClr>
              <a:buSzPts val="2400"/>
              <a:buFont typeface="Arial"/>
              <a:buNone/>
            </a:pP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學校應考量外部交通動線、停車空間及其他相關因素，依無障礙規範</a:t>
            </a:r>
            <a:b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b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無障礙通路203.1室外通路之規定，設置至少一處無障礙通路，由</a:t>
            </a:r>
            <a:br>
              <a:rPr lang="en-US" alt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br>
            <a:r>
              <a:rPr lang="zh-TW" sz="2800" dirty="0">
                <a:solidFill>
                  <a:schemeClr val="bg1">
                    <a:lumMod val="75000"/>
                  </a:schemeClr>
                </a:solidFill>
                <a:latin typeface="Adobe 繁黑體 Std B" panose="020B0700000000000000" pitchFamily="34" charset="-120"/>
                <a:ea typeface="Adobe 繁黑體 Std B" panose="020B0700000000000000" pitchFamily="34" charset="-120"/>
                <a:sym typeface="Arial"/>
              </a:rPr>
              <a:t>校門出入口</a:t>
            </a: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，通達第四點所定之公共建築物、活動場所。</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p:txBody>
      </p:sp>
      <p:sp>
        <p:nvSpPr>
          <p:cNvPr id="281" name="Google Shape;281;p15"/>
          <p:cNvSpPr/>
          <p:nvPr/>
        </p:nvSpPr>
        <p:spPr>
          <a:xfrm>
            <a:off x="9947935" y="4151207"/>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283" name="Google Shape;283;p15"/>
          <p:cNvSpPr txBox="1"/>
          <p:nvPr/>
        </p:nvSpPr>
        <p:spPr>
          <a:xfrm>
            <a:off x="675194" y="862470"/>
            <a:ext cx="2309306" cy="523180"/>
          </a:xfrm>
          <a:prstGeom prst="rect">
            <a:avLst/>
          </a:prstGeom>
          <a:solidFill>
            <a:srgbClr val="FFC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p:txBody>
      </p:sp>
      <p:sp>
        <p:nvSpPr>
          <p:cNvPr id="284" name="Google Shape;284;p15"/>
          <p:cNvSpPr txBox="1"/>
          <p:nvPr/>
        </p:nvSpPr>
        <p:spPr>
          <a:xfrm>
            <a:off x="912502" y="890991"/>
            <a:ext cx="1941370" cy="53648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適用法規</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sp>
        <p:nvSpPr>
          <p:cNvPr id="285" name="Google Shape;285;p15"/>
          <p:cNvSpPr/>
          <p:nvPr/>
        </p:nvSpPr>
        <p:spPr>
          <a:xfrm>
            <a:off x="185314" y="142130"/>
            <a:ext cx="731097" cy="731097"/>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286" name="Google Shape;286;p15"/>
          <p:cNvSpPr/>
          <p:nvPr/>
        </p:nvSpPr>
        <p:spPr>
          <a:xfrm>
            <a:off x="-3688236" y="-5015190"/>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287" name="Google Shape;287;p15"/>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16</a:t>
            </a:fld>
            <a:endParaRPr dirty="0"/>
          </a:p>
        </p:txBody>
      </p:sp>
      <p:sp>
        <p:nvSpPr>
          <p:cNvPr id="288" name="Google Shape;288;p15"/>
          <p:cNvSpPr txBox="1"/>
          <p:nvPr/>
        </p:nvSpPr>
        <p:spPr>
          <a:xfrm>
            <a:off x="1720738" y="1599210"/>
            <a:ext cx="10014062" cy="3823690"/>
          </a:xfrm>
          <a:prstGeom prst="rect">
            <a:avLst/>
          </a:prstGeom>
          <a:noFill/>
          <a:ln>
            <a:noFill/>
          </a:ln>
        </p:spPr>
        <p:txBody>
          <a:bodyPr spcFirstLastPara="1" wrap="square" lIns="91425" tIns="45700" rIns="91425" bIns="45700" anchor="t" anchorCtr="0">
            <a:noAutofit/>
          </a:bodyPr>
          <a:lstStyle/>
          <a:p>
            <a:pPr marL="0" marR="0" lvl="0" indent="0" algn="l" rtl="0">
              <a:lnSpc>
                <a:spcPct val="125000"/>
              </a:lnSpc>
              <a:spcBef>
                <a:spcPts val="0"/>
              </a:spcBef>
              <a:spcAft>
                <a:spcPts val="0"/>
              </a:spcAft>
              <a:buClr>
                <a:schemeClr val="dk1"/>
              </a:buClr>
              <a:buSzPts val="2400"/>
              <a:buFont typeface="Arial"/>
              <a:buNone/>
            </a:pPr>
            <a:r>
              <a:rPr lang="zh-TW" sz="2400" dirty="0">
                <a:solidFill>
                  <a:schemeClr val="dk1"/>
                </a:solidFill>
                <a:latin typeface="Adobe 繁黑體 Std B" panose="020B0700000000000000" pitchFamily="34" charset="-120"/>
                <a:ea typeface="Adobe 繁黑體 Std B" panose="020B0700000000000000" pitchFamily="34" charset="-120"/>
                <a:sym typeface="Arial"/>
              </a:rPr>
              <a:t>學校應考量外部交通動線、停車空間及其他相關因素，</a:t>
            </a:r>
            <a:r>
              <a:rPr lang="zh-TW" sz="2400" u="sng" dirty="0">
                <a:solidFill>
                  <a:schemeClr val="dk1"/>
                </a:solidFill>
                <a:latin typeface="Adobe 繁黑體 Std B" panose="020B0700000000000000" pitchFamily="34" charset="-120"/>
                <a:ea typeface="Adobe 繁黑體 Std B" panose="020B0700000000000000" pitchFamily="34" charset="-120"/>
                <a:sym typeface="Arial"/>
              </a:rPr>
              <a:t>依無障礙規範</a:t>
            </a:r>
            <a:br>
              <a:rPr lang="zh-TW" sz="2400" u="sng" dirty="0">
                <a:solidFill>
                  <a:schemeClr val="dk1"/>
                </a:solidFill>
                <a:latin typeface="Adobe 繁黑體 Std B" panose="020B0700000000000000" pitchFamily="34" charset="-120"/>
                <a:ea typeface="Adobe 繁黑體 Std B" panose="020B0700000000000000" pitchFamily="34" charset="-120"/>
                <a:sym typeface="Arial"/>
              </a:rPr>
            </a:br>
            <a:r>
              <a:rPr lang="zh-TW" sz="2400" u="sng" dirty="0">
                <a:solidFill>
                  <a:schemeClr val="dk1"/>
                </a:solidFill>
                <a:latin typeface="Adobe 繁黑體 Std B" panose="020B0700000000000000" pitchFamily="34" charset="-120"/>
                <a:ea typeface="Adobe 繁黑體 Std B" panose="020B0700000000000000" pitchFamily="34" charset="-120"/>
                <a:sym typeface="Arial"/>
              </a:rPr>
              <a:t>無障礙通路203.1室外通路之規定</a:t>
            </a:r>
            <a:r>
              <a:rPr lang="zh-TW" sz="2400" dirty="0">
                <a:solidFill>
                  <a:schemeClr val="dk1"/>
                </a:solidFill>
                <a:latin typeface="Adobe 繁黑體 Std B" panose="020B0700000000000000" pitchFamily="34" charset="-120"/>
                <a:ea typeface="Adobe 繁黑體 Std B" panose="020B0700000000000000" pitchFamily="34" charset="-120"/>
                <a:sym typeface="Arial"/>
              </a:rPr>
              <a:t>，設置至少一處無障礙通路，由</a:t>
            </a:r>
            <a:br>
              <a:rPr lang="en-US" altLang="zh-TW" sz="2400" dirty="0">
                <a:solidFill>
                  <a:schemeClr val="dk1"/>
                </a:solidFill>
                <a:latin typeface="Adobe 繁黑體 Std B" panose="020B0700000000000000" pitchFamily="34" charset="-120"/>
                <a:ea typeface="Adobe 繁黑體 Std B" panose="020B0700000000000000" pitchFamily="34" charset="-120"/>
                <a:sym typeface="Arial"/>
              </a:rPr>
            </a:br>
            <a:r>
              <a:rPr lang="zh-TW" sz="2800" dirty="0">
                <a:solidFill>
                  <a:srgbClr val="C00000"/>
                </a:solidFill>
                <a:latin typeface="Adobe 繁黑體 Std B" panose="020B0700000000000000" pitchFamily="34" charset="-120"/>
                <a:ea typeface="Adobe 繁黑體 Std B" panose="020B0700000000000000" pitchFamily="34" charset="-120"/>
                <a:sym typeface="Arial"/>
              </a:rPr>
              <a:t>校門出入口</a:t>
            </a:r>
            <a:r>
              <a:rPr lang="zh-TW" sz="2400" dirty="0">
                <a:solidFill>
                  <a:schemeClr val="dk1"/>
                </a:solidFill>
                <a:latin typeface="Adobe 繁黑體 Std B" panose="020B0700000000000000" pitchFamily="34" charset="-120"/>
                <a:ea typeface="Adobe 繁黑體 Std B" panose="020B0700000000000000" pitchFamily="34" charset="-120"/>
                <a:sym typeface="Arial"/>
              </a:rPr>
              <a:t>，</a:t>
            </a:r>
            <a:r>
              <a:rPr lang="zh-TW" sz="2400" u="sng" dirty="0">
                <a:solidFill>
                  <a:schemeClr val="dk1"/>
                </a:solidFill>
                <a:latin typeface="Adobe 繁黑體 Std B" panose="020B0700000000000000" pitchFamily="34" charset="-120"/>
                <a:ea typeface="Adobe 繁黑體 Std B" panose="020B0700000000000000" pitchFamily="34" charset="-120"/>
                <a:sym typeface="Arial"/>
              </a:rPr>
              <a:t>通達第四點所定之公共建築物、活動場所</a:t>
            </a:r>
            <a:r>
              <a:rPr lang="zh-TW" sz="2400" dirty="0">
                <a:solidFill>
                  <a:schemeClr val="dk1"/>
                </a:solidFill>
                <a:latin typeface="Adobe 繁黑體 Std B" panose="020B0700000000000000" pitchFamily="34" charset="-120"/>
                <a:ea typeface="Adobe 繁黑體 Std B" panose="020B0700000000000000" pitchFamily="34" charset="-120"/>
                <a:sym typeface="Arial"/>
              </a:rPr>
              <a:t>。</a:t>
            </a:r>
            <a:endParaRPr dirty="0">
              <a:latin typeface="Adobe 繁黑體 Std B" panose="020B0700000000000000" pitchFamily="34" charset="-120"/>
              <a:ea typeface="Adobe 繁黑體 Std B" panose="020B0700000000000000" pitchFamily="34" charset="-120"/>
            </a:endParaRPr>
          </a:p>
        </p:txBody>
      </p:sp>
      <p:grpSp>
        <p:nvGrpSpPr>
          <p:cNvPr id="289" name="Google Shape;289;p15"/>
          <p:cNvGrpSpPr/>
          <p:nvPr/>
        </p:nvGrpSpPr>
        <p:grpSpPr>
          <a:xfrm>
            <a:off x="1439397" y="3435628"/>
            <a:ext cx="6515883" cy="1653188"/>
            <a:chOff x="2480610" y="3707889"/>
            <a:chExt cx="8620523" cy="1028441"/>
          </a:xfrm>
        </p:grpSpPr>
        <p:sp>
          <p:nvSpPr>
            <p:cNvPr id="290" name="Google Shape;290;p15"/>
            <p:cNvSpPr/>
            <p:nvPr/>
          </p:nvSpPr>
          <p:spPr>
            <a:xfrm>
              <a:off x="2730472" y="3707889"/>
              <a:ext cx="8370661" cy="1028441"/>
            </a:xfrm>
            <a:prstGeom prst="roundRect">
              <a:avLst>
                <a:gd name="adj" fmla="val 16667"/>
              </a:avLst>
            </a:prstGeom>
            <a:solidFill>
              <a:srgbClr val="34343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291" name="Google Shape;291;p15"/>
            <p:cNvSpPr txBox="1"/>
            <p:nvPr/>
          </p:nvSpPr>
          <p:spPr>
            <a:xfrm>
              <a:off x="2480610" y="3944496"/>
              <a:ext cx="8370661" cy="555228"/>
            </a:xfrm>
            <a:prstGeom prst="rect">
              <a:avLst/>
            </a:prstGeom>
            <a:noFill/>
            <a:ln>
              <a:noFill/>
            </a:ln>
          </p:spPr>
          <p:txBody>
            <a:bodyPr spcFirstLastPara="1" wrap="square" lIns="91425" tIns="45700" rIns="91425" bIns="45700" anchor="t" anchorCtr="0">
              <a:spAutoFit/>
            </a:bodyPr>
            <a:lstStyle/>
            <a:p>
              <a:pPr marL="0" marR="0" lvl="0" indent="457200" algn="l" rtl="0">
                <a:spcBef>
                  <a:spcPts val="0"/>
                </a:spcBef>
                <a:spcAft>
                  <a:spcPts val="0"/>
                </a:spcAft>
                <a:buNone/>
              </a:pPr>
              <a:r>
                <a:rPr lang="zh-TW" sz="2400" b="0" dirty="0">
                  <a:solidFill>
                    <a:schemeClr val="lt1"/>
                  </a:solidFill>
                  <a:latin typeface="Adobe 繁黑體 Std B" panose="020B0700000000000000" pitchFamily="34" charset="-120"/>
                  <a:ea typeface="Adobe 繁黑體 Std B" panose="020B0700000000000000" pitchFamily="34" charset="-120"/>
                  <a:sym typeface="Arial"/>
                </a:rPr>
                <a:t>供行動不便者通達及進出校門出入口之</a:t>
              </a:r>
              <a:br>
                <a:rPr lang="en-US" altLang="zh-TW" sz="2400" b="0" dirty="0">
                  <a:solidFill>
                    <a:schemeClr val="lt1"/>
                  </a:solidFill>
                  <a:latin typeface="Adobe 繁黑體 Std B" panose="020B0700000000000000" pitchFamily="34" charset="-120"/>
                  <a:ea typeface="Adobe 繁黑體 Std B" panose="020B0700000000000000" pitchFamily="34" charset="-120"/>
                  <a:sym typeface="Arial"/>
                </a:rPr>
              </a:br>
              <a:r>
                <a:rPr lang="en-US" altLang="zh-TW" sz="2400" b="0" dirty="0">
                  <a:solidFill>
                    <a:schemeClr val="lt1"/>
                  </a:solidFill>
                  <a:latin typeface="Adobe 繁黑體 Std B" panose="020B0700000000000000" pitchFamily="34" charset="-120"/>
                  <a:ea typeface="Adobe 繁黑體 Std B" panose="020B0700000000000000" pitchFamily="34" charset="-120"/>
                  <a:sym typeface="Arial"/>
                </a:rPr>
                <a:t>       </a:t>
              </a:r>
              <a:r>
                <a:rPr lang="zh-TW" sz="2800" dirty="0">
                  <a:solidFill>
                    <a:srgbClr val="FFFF00"/>
                  </a:solidFill>
                  <a:latin typeface="Adobe 繁黑體 Std B" panose="020B0700000000000000" pitchFamily="34" charset="-120"/>
                  <a:ea typeface="Adobe 繁黑體 Std B" panose="020B0700000000000000" pitchFamily="34" charset="-120"/>
                  <a:sym typeface="Arial"/>
                </a:rPr>
                <a:t>無障礙通路</a:t>
              </a:r>
              <a:r>
                <a:rPr lang="zh-TW" altLang="en-US" sz="2800" dirty="0">
                  <a:solidFill>
                    <a:srgbClr val="FFFF00"/>
                  </a:solidFill>
                  <a:latin typeface="Adobe 繁黑體 Std B" panose="020B0700000000000000" pitchFamily="34" charset="-120"/>
                  <a:ea typeface="Adobe 繁黑體 Std B" panose="020B0700000000000000" pitchFamily="34" charset="-120"/>
                  <a:sym typeface="Arial"/>
                </a:rPr>
                <a:t>：</a:t>
              </a:r>
              <a:r>
                <a:rPr lang="zh-TW" sz="2400" b="0" dirty="0">
                  <a:solidFill>
                    <a:schemeClr val="lt1"/>
                  </a:solidFill>
                  <a:latin typeface="Adobe 繁黑體 Std B" panose="020B0700000000000000" pitchFamily="34" charset="-120"/>
                  <a:ea typeface="Adobe 繁黑體 Std B" panose="020B0700000000000000" pitchFamily="34" charset="-120"/>
                  <a:sym typeface="Arial"/>
                </a:rPr>
                <a:t> 依建築法規定</a:t>
              </a:r>
              <a:r>
                <a:rPr lang="zh-TW" sz="2800" dirty="0">
                  <a:solidFill>
                    <a:srgbClr val="FFFF00"/>
                  </a:solidFill>
                  <a:latin typeface="Adobe 繁黑體 Std B" panose="020B0700000000000000" pitchFamily="34" charset="-120"/>
                  <a:ea typeface="Adobe 繁黑體 Std B" panose="020B0700000000000000" pitchFamily="34" charset="-120"/>
                  <a:sym typeface="Arial"/>
                </a:rPr>
                <a:t>即時改善</a:t>
              </a:r>
              <a:r>
                <a:rPr lang="zh-TW" sz="2400" b="0" dirty="0">
                  <a:solidFill>
                    <a:schemeClr val="lt1"/>
                  </a:solidFill>
                  <a:latin typeface="Adobe 繁黑體 Std B" panose="020B0700000000000000" pitchFamily="34" charset="-120"/>
                  <a:ea typeface="Adobe 繁黑體 Std B" panose="020B0700000000000000" pitchFamily="34" charset="-120"/>
                  <a:sym typeface="Arial"/>
                </a:rPr>
                <a:t>。</a:t>
              </a:r>
              <a:endParaRPr sz="2400" b="0" dirty="0">
                <a:solidFill>
                  <a:schemeClr val="lt1"/>
                </a:solidFill>
                <a:latin typeface="Adobe 繁黑體 Std B" panose="020B0700000000000000" pitchFamily="34" charset="-120"/>
                <a:ea typeface="Adobe 繁黑體 Std B" panose="020B0700000000000000" pitchFamily="34" charset="-120"/>
                <a:sym typeface="Arial"/>
              </a:endParaRPr>
            </a:p>
          </p:txBody>
        </p:sp>
      </p:grpSp>
      <p:pic>
        <p:nvPicPr>
          <p:cNvPr id="5" name="圖片 4" descr="一張含有 戶外, 天空, 樹狀, 建築 的圖片&#10;&#10;自動產生的描述">
            <a:extLst>
              <a:ext uri="{FF2B5EF4-FFF2-40B4-BE49-F238E27FC236}">
                <a16:creationId xmlns:a16="http://schemas.microsoft.com/office/drawing/2014/main" id="{DCFB7E16-91D8-9751-D9B4-79CD58A945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93601" y="3206573"/>
            <a:ext cx="3252339" cy="2388057"/>
          </a:xfrm>
          <a:prstGeom prst="rect">
            <a:avLst/>
          </a:prstGeom>
        </p:spPr>
      </p:pic>
      <p:pic>
        <p:nvPicPr>
          <p:cNvPr id="14" name="Google Shape;276;p14" descr="一張含有 文字, 螢幕擷取畫面, 字型, 數字 的圖片&#10;&#10;自動產生的描述">
            <a:extLst>
              <a:ext uri="{FF2B5EF4-FFF2-40B4-BE49-F238E27FC236}">
                <a16:creationId xmlns:a16="http://schemas.microsoft.com/office/drawing/2014/main" id="{E36F58BC-5378-44AC-98B9-650F37318D38}"/>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10800000">
            <a:off x="12379372" y="6421771"/>
            <a:ext cx="2134739" cy="1236899"/>
          </a:xfrm>
          <a:prstGeom prst="rect">
            <a:avLst/>
          </a:prstGeom>
          <a:noFill/>
          <a:ln w="31750" cap="flat" cmpd="sng">
            <a:solidFill>
              <a:srgbClr val="EF7E60"/>
            </a:solidFill>
            <a:prstDash val="lgDash"/>
            <a:round/>
            <a:headEnd type="none" w="sm" len="sm"/>
            <a:tailEnd type="none" w="sm" len="sm"/>
          </a:ln>
        </p:spPr>
      </p:pic>
      <p:grpSp>
        <p:nvGrpSpPr>
          <p:cNvPr id="17" name="Google Shape;299;p16">
            <a:extLst>
              <a:ext uri="{FF2B5EF4-FFF2-40B4-BE49-F238E27FC236}">
                <a16:creationId xmlns:a16="http://schemas.microsoft.com/office/drawing/2014/main" id="{6F18E32A-18A6-4E1A-AE02-72DC23794D78}"/>
              </a:ext>
            </a:extLst>
          </p:cNvPr>
          <p:cNvGrpSpPr/>
          <p:nvPr/>
        </p:nvGrpSpPr>
        <p:grpSpPr>
          <a:xfrm>
            <a:off x="-7633672" y="1599210"/>
            <a:ext cx="5415962" cy="3109269"/>
            <a:chOff x="-8845789" y="1307178"/>
            <a:chExt cx="6417468" cy="6952449"/>
          </a:xfrm>
        </p:grpSpPr>
        <p:sp>
          <p:nvSpPr>
            <p:cNvPr id="18" name="Google Shape;300;p16">
              <a:extLst>
                <a:ext uri="{FF2B5EF4-FFF2-40B4-BE49-F238E27FC236}">
                  <a16:creationId xmlns:a16="http://schemas.microsoft.com/office/drawing/2014/main" id="{C906CF7F-E80A-4F36-8E92-258ADF6557DE}"/>
                </a:ext>
              </a:extLst>
            </p:cNvPr>
            <p:cNvSpPr/>
            <p:nvPr/>
          </p:nvSpPr>
          <p:spPr>
            <a:xfrm flipH="1">
              <a:off x="-7480832" y="1307178"/>
              <a:ext cx="1843776" cy="6849175"/>
            </a:xfrm>
            <a:prstGeom prst="roundRect">
              <a:avLst>
                <a:gd name="adj" fmla="val 6510"/>
              </a:avLst>
            </a:prstGeom>
            <a:solidFill>
              <a:srgbClr val="99003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9" name="Google Shape;301;p16">
              <a:extLst>
                <a:ext uri="{FF2B5EF4-FFF2-40B4-BE49-F238E27FC236}">
                  <a16:creationId xmlns:a16="http://schemas.microsoft.com/office/drawing/2014/main" id="{AB5B204C-06DB-47FF-9DFD-48592E9DF151}"/>
                </a:ext>
              </a:extLst>
            </p:cNvPr>
            <p:cNvSpPr txBox="1"/>
            <p:nvPr/>
          </p:nvSpPr>
          <p:spPr>
            <a:xfrm>
              <a:off x="-8845789" y="3471774"/>
              <a:ext cx="6417468" cy="4787853"/>
            </a:xfrm>
            <a:prstGeom prst="rect">
              <a:avLst/>
            </a:prstGeom>
            <a:noFill/>
            <a:ln>
              <a:noFill/>
            </a:ln>
          </p:spPr>
          <p:txBody>
            <a:bodyPr spcFirstLastPara="1" wrap="square" lIns="91425" tIns="45700" rIns="91425" bIns="45700" anchor="t" anchorCtr="0">
              <a:normAutofit/>
            </a:bodyPr>
            <a:lstStyle/>
            <a:p>
              <a:pPr marL="0" marR="0" lvl="0" indent="0" algn="l" rtl="0">
                <a:lnSpc>
                  <a:spcPts val="3600"/>
                </a:lnSpc>
                <a:spcBef>
                  <a:spcPts val="0"/>
                </a:spcBef>
                <a:spcAft>
                  <a:spcPts val="0"/>
                </a:spcAft>
                <a:buClr>
                  <a:schemeClr val="lt1"/>
                </a:buClr>
                <a:buSzPts val="7200"/>
                <a:buFont typeface="Arial"/>
                <a:buNone/>
              </a:pPr>
              <a:r>
                <a:rPr lang="zh-TW" sz="6600" b="1" dirty="0">
                  <a:solidFill>
                    <a:schemeClr val="lt1"/>
                  </a:solidFill>
                  <a:latin typeface="Adobe 繁黑體 Std B" panose="020B0700000000000000" pitchFamily="34" charset="-120"/>
                  <a:ea typeface="Adobe 繁黑體 Std B" panose="020B0700000000000000" pitchFamily="34" charset="-120"/>
                  <a:sym typeface="Arial"/>
                </a:rPr>
                <a:t>戶外通路</a:t>
              </a:r>
              <a:r>
                <a:rPr lang="zh-TW" sz="3200" b="1" dirty="0">
                  <a:solidFill>
                    <a:schemeClr val="lt1"/>
                  </a:solidFill>
                  <a:latin typeface="Adobe 繁黑體 Std B" panose="020B0700000000000000" pitchFamily="34" charset="-120"/>
                  <a:ea typeface="Adobe 繁黑體 Std B" panose="020B0700000000000000" pitchFamily="34" charset="-120"/>
                  <a:sym typeface="Arial"/>
                </a:rPr>
                <a:t>、</a:t>
              </a:r>
              <a:endParaRPr sz="11500" b="1" dirty="0">
                <a:solidFill>
                  <a:schemeClr val="lt1"/>
                </a:solidFill>
                <a:latin typeface="Adobe 繁黑體 Std B" panose="020B0700000000000000" pitchFamily="34" charset="-120"/>
                <a:ea typeface="Adobe 繁黑體 Std B" panose="020B0700000000000000" pitchFamily="34" charset="-120"/>
                <a:sym typeface="Arial"/>
              </a:endParaRPr>
            </a:p>
            <a:p>
              <a:pPr marL="0" marR="0" lvl="0" indent="0" algn="l" rtl="0">
                <a:lnSpc>
                  <a:spcPts val="3600"/>
                </a:lnSpc>
                <a:spcBef>
                  <a:spcPts val="1000"/>
                </a:spcBef>
                <a:spcAft>
                  <a:spcPts val="0"/>
                </a:spcAft>
                <a:buClr>
                  <a:schemeClr val="dk1"/>
                </a:buClr>
                <a:buSzPts val="7200"/>
                <a:buFont typeface="Play"/>
                <a:buNone/>
              </a:pPr>
              <a:endParaRPr sz="6600" b="1" dirty="0">
                <a:solidFill>
                  <a:schemeClr val="lt1"/>
                </a:solidFill>
                <a:latin typeface="Adobe 繁黑體 Std B" panose="020B0700000000000000" pitchFamily="34" charset="-120"/>
                <a:ea typeface="Adobe 繁黑體 Std B" panose="020B0700000000000000" pitchFamily="34" charset="-120"/>
                <a:sym typeface="Arial"/>
              </a:endParaRPr>
            </a:p>
            <a:p>
              <a:pPr marL="0" marR="0" lvl="0" indent="0" algn="l" rtl="0">
                <a:lnSpc>
                  <a:spcPts val="3600"/>
                </a:lnSpc>
                <a:spcBef>
                  <a:spcPts val="1000"/>
                </a:spcBef>
                <a:spcAft>
                  <a:spcPts val="0"/>
                </a:spcAft>
                <a:buClr>
                  <a:schemeClr val="lt1"/>
                </a:buClr>
                <a:buSzPts val="7200"/>
                <a:buFont typeface="Arial"/>
                <a:buNone/>
              </a:pPr>
              <a:r>
                <a:rPr lang="zh-TW" sz="6600" b="1" dirty="0">
                  <a:solidFill>
                    <a:schemeClr val="lt1"/>
                  </a:solidFill>
                  <a:latin typeface="Adobe 繁黑體 Std B" panose="020B0700000000000000" pitchFamily="34" charset="-120"/>
                  <a:ea typeface="Adobe 繁黑體 Std B" panose="020B0700000000000000" pitchFamily="34" charset="-120"/>
                  <a:sym typeface="Arial"/>
                </a:rPr>
                <a:t>活動場所</a:t>
              </a:r>
              <a:endParaRPr sz="6600" b="1" dirty="0">
                <a:solidFill>
                  <a:schemeClr val="lt1"/>
                </a:solidFill>
                <a:latin typeface="Adobe 繁黑體 Std B" panose="020B0700000000000000" pitchFamily="34" charset="-120"/>
                <a:ea typeface="Adobe 繁黑體 Std B" panose="020B0700000000000000" pitchFamily="34" charset="-120"/>
                <a:sym typeface="Arial"/>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84"/>
                                        </p:tgtEl>
                                        <p:attrNameLst>
                                          <p:attrName>style.visibility</p:attrName>
                                        </p:attrNameLst>
                                      </p:cBhvr>
                                      <p:to>
                                        <p:strVal val="visible"/>
                                      </p:to>
                                    </p:set>
                                    <p:anim calcmode="lin" valueType="num">
                                      <p:cBhvr>
                                        <p:cTn id="7" dur="500" fill="hold"/>
                                        <p:tgtEl>
                                          <p:spTgt spid="28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84"/>
                                        </p:tgtEl>
                                        <p:attrNameLst>
                                          <p:attrName>ppt_y</p:attrName>
                                        </p:attrNameLst>
                                      </p:cBhvr>
                                      <p:tavLst>
                                        <p:tav tm="0">
                                          <p:val>
                                            <p:strVal val="#ppt_y"/>
                                          </p:val>
                                        </p:tav>
                                        <p:tav tm="100000">
                                          <p:val>
                                            <p:strVal val="#ppt_y"/>
                                          </p:val>
                                        </p:tav>
                                      </p:tavLst>
                                    </p:anim>
                                    <p:anim calcmode="lin" valueType="num">
                                      <p:cBhvr>
                                        <p:cTn id="9" dur="500" fill="hold"/>
                                        <p:tgtEl>
                                          <p:spTgt spid="28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8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84"/>
                                        </p:tgtEl>
                                      </p:cBhvr>
                                    </p:animEffect>
                                  </p:childTnLst>
                                </p:cTn>
                              </p:par>
                            </p:childTnLst>
                          </p:cTn>
                        </p:par>
                        <p:par>
                          <p:cTn id="12" fill="hold">
                            <p:stCondLst>
                              <p:cond delay="650"/>
                            </p:stCondLst>
                            <p:childTnLst>
                              <p:par>
                                <p:cTn id="13" presetID="14" presetClass="entr" presetSubtype="10" fill="hold" grpId="0" nodeType="afterEffect">
                                  <p:stCondLst>
                                    <p:cond delay="500"/>
                                  </p:stCondLst>
                                  <p:childTnLst>
                                    <p:set>
                                      <p:cBhvr>
                                        <p:cTn id="14" dur="1" fill="hold">
                                          <p:stCondLst>
                                            <p:cond delay="0"/>
                                          </p:stCondLst>
                                        </p:cTn>
                                        <p:tgtEl>
                                          <p:spTgt spid="288"/>
                                        </p:tgtEl>
                                        <p:attrNameLst>
                                          <p:attrName>style.visibility</p:attrName>
                                        </p:attrNameLst>
                                      </p:cBhvr>
                                      <p:to>
                                        <p:strVal val="visible"/>
                                      </p:to>
                                    </p:set>
                                    <p:animEffect transition="in" filter="randombar(horizontal)">
                                      <p:cBhvr>
                                        <p:cTn id="15" dur="500"/>
                                        <p:tgtEl>
                                          <p:spTgt spid="288"/>
                                        </p:tgtEl>
                                      </p:cBhvr>
                                    </p:animEffect>
                                  </p:childTnLst>
                                </p:cTn>
                              </p:par>
                            </p:childTnLst>
                          </p:cTn>
                        </p:par>
                        <p:par>
                          <p:cTn id="16" fill="hold">
                            <p:stCondLst>
                              <p:cond delay="1650"/>
                            </p:stCondLst>
                            <p:childTnLst>
                              <p:par>
                                <p:cTn id="17" presetID="37" presetClass="entr" presetSubtype="0" fill="hold" nodeType="afterEffect">
                                  <p:stCondLst>
                                    <p:cond delay="500"/>
                                  </p:stCondLst>
                                  <p:childTnLst>
                                    <p:set>
                                      <p:cBhvr>
                                        <p:cTn id="18" dur="1" fill="hold">
                                          <p:stCondLst>
                                            <p:cond delay="0"/>
                                          </p:stCondLst>
                                        </p:cTn>
                                        <p:tgtEl>
                                          <p:spTgt spid="289"/>
                                        </p:tgtEl>
                                        <p:attrNameLst>
                                          <p:attrName>style.visibility</p:attrName>
                                        </p:attrNameLst>
                                      </p:cBhvr>
                                      <p:to>
                                        <p:strVal val="visible"/>
                                      </p:to>
                                    </p:set>
                                    <p:animEffect transition="in" filter="fade">
                                      <p:cBhvr>
                                        <p:cTn id="19" dur="750"/>
                                        <p:tgtEl>
                                          <p:spTgt spid="289"/>
                                        </p:tgtEl>
                                      </p:cBhvr>
                                    </p:animEffect>
                                    <p:anim calcmode="lin" valueType="num">
                                      <p:cBhvr>
                                        <p:cTn id="20" dur="750" fill="hold"/>
                                        <p:tgtEl>
                                          <p:spTgt spid="289"/>
                                        </p:tgtEl>
                                        <p:attrNameLst>
                                          <p:attrName>ppt_x</p:attrName>
                                        </p:attrNameLst>
                                      </p:cBhvr>
                                      <p:tavLst>
                                        <p:tav tm="0">
                                          <p:val>
                                            <p:strVal val="#ppt_x"/>
                                          </p:val>
                                        </p:tav>
                                        <p:tav tm="100000">
                                          <p:val>
                                            <p:strVal val="#ppt_x"/>
                                          </p:val>
                                        </p:tav>
                                      </p:tavLst>
                                    </p:anim>
                                    <p:anim calcmode="lin" valueType="num">
                                      <p:cBhvr>
                                        <p:cTn id="21" dur="675" decel="100000" fill="hold"/>
                                        <p:tgtEl>
                                          <p:spTgt spid="289"/>
                                        </p:tgtEl>
                                        <p:attrNameLst>
                                          <p:attrName>ppt_y</p:attrName>
                                        </p:attrNameLst>
                                      </p:cBhvr>
                                      <p:tavLst>
                                        <p:tav tm="0">
                                          <p:val>
                                            <p:strVal val="#ppt_y+1"/>
                                          </p:val>
                                        </p:tav>
                                        <p:tav tm="100000">
                                          <p:val>
                                            <p:strVal val="#ppt_y-.03"/>
                                          </p:val>
                                        </p:tav>
                                      </p:tavLst>
                                    </p:anim>
                                    <p:anim calcmode="lin" valueType="num">
                                      <p:cBhvr>
                                        <p:cTn id="22" dur="75" accel="100000" fill="hold">
                                          <p:stCondLst>
                                            <p:cond delay="675"/>
                                          </p:stCondLst>
                                        </p:cTn>
                                        <p:tgtEl>
                                          <p:spTgt spid="28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p:bldP spid="28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16"/>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17</a:t>
            </a:fld>
            <a:endParaRPr dirty="0"/>
          </a:p>
        </p:txBody>
      </p:sp>
      <p:sp>
        <p:nvSpPr>
          <p:cNvPr id="298" name="Google Shape;298;p16"/>
          <p:cNvSpPr/>
          <p:nvPr/>
        </p:nvSpPr>
        <p:spPr>
          <a:xfrm>
            <a:off x="0" y="908049"/>
            <a:ext cx="4777053" cy="4842023"/>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grpSp>
        <p:nvGrpSpPr>
          <p:cNvPr id="299" name="Google Shape;299;p16"/>
          <p:cNvGrpSpPr/>
          <p:nvPr/>
        </p:nvGrpSpPr>
        <p:grpSpPr>
          <a:xfrm>
            <a:off x="770275" y="1614633"/>
            <a:ext cx="6171544" cy="3063083"/>
            <a:chOff x="1112195" y="1341664"/>
            <a:chExt cx="7312771" cy="6849176"/>
          </a:xfrm>
        </p:grpSpPr>
        <p:sp>
          <p:nvSpPr>
            <p:cNvPr id="300" name="Google Shape;300;p16"/>
            <p:cNvSpPr/>
            <p:nvPr/>
          </p:nvSpPr>
          <p:spPr>
            <a:xfrm>
              <a:off x="1112195" y="1341664"/>
              <a:ext cx="6144963" cy="6849176"/>
            </a:xfrm>
            <a:prstGeom prst="roundRect">
              <a:avLst>
                <a:gd name="adj" fmla="val 6510"/>
              </a:avLst>
            </a:prstGeom>
            <a:solidFill>
              <a:srgbClr val="99003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301" name="Google Shape;301;p16"/>
            <p:cNvSpPr txBox="1"/>
            <p:nvPr/>
          </p:nvSpPr>
          <p:spPr>
            <a:xfrm>
              <a:off x="2007499" y="3305750"/>
              <a:ext cx="6417467" cy="4787853"/>
            </a:xfrm>
            <a:prstGeom prst="rect">
              <a:avLst/>
            </a:prstGeom>
            <a:noFill/>
            <a:ln>
              <a:noFill/>
            </a:ln>
          </p:spPr>
          <p:txBody>
            <a:bodyPr spcFirstLastPara="1" wrap="square" lIns="91425" tIns="45700" rIns="91425" bIns="45700" anchor="t" anchorCtr="0">
              <a:normAutofit/>
            </a:bodyPr>
            <a:lstStyle/>
            <a:p>
              <a:pPr marL="0" marR="0" lvl="0" indent="0" algn="l" rtl="0">
                <a:lnSpc>
                  <a:spcPts val="3600"/>
                </a:lnSpc>
                <a:spcBef>
                  <a:spcPts val="0"/>
                </a:spcBef>
                <a:spcAft>
                  <a:spcPts val="0"/>
                </a:spcAft>
                <a:buClr>
                  <a:schemeClr val="lt1"/>
                </a:buClr>
                <a:buSzPts val="7200"/>
                <a:buFont typeface="Arial"/>
                <a:buNone/>
              </a:pPr>
              <a:r>
                <a:rPr lang="zh-TW" sz="6600" b="1" dirty="0">
                  <a:solidFill>
                    <a:schemeClr val="lt1"/>
                  </a:solidFill>
                  <a:latin typeface="Adobe 繁黑體 Std B" panose="020B0700000000000000" pitchFamily="34" charset="-120"/>
                  <a:ea typeface="Adobe 繁黑體 Std B" panose="020B0700000000000000" pitchFamily="34" charset="-120"/>
                  <a:sym typeface="Arial"/>
                </a:rPr>
                <a:t>戶外通路</a:t>
              </a:r>
              <a:r>
                <a:rPr lang="zh-TW" sz="3200" b="1" dirty="0">
                  <a:solidFill>
                    <a:schemeClr val="lt1"/>
                  </a:solidFill>
                  <a:latin typeface="Adobe 繁黑體 Std B" panose="020B0700000000000000" pitchFamily="34" charset="-120"/>
                  <a:ea typeface="Adobe 繁黑體 Std B" panose="020B0700000000000000" pitchFamily="34" charset="-120"/>
                  <a:sym typeface="Arial"/>
                </a:rPr>
                <a:t>、</a:t>
              </a:r>
              <a:endParaRPr sz="11500" b="1" dirty="0">
                <a:solidFill>
                  <a:schemeClr val="lt1"/>
                </a:solidFill>
                <a:latin typeface="Adobe 繁黑體 Std B" panose="020B0700000000000000" pitchFamily="34" charset="-120"/>
                <a:ea typeface="Adobe 繁黑體 Std B" panose="020B0700000000000000" pitchFamily="34" charset="-120"/>
                <a:sym typeface="Arial"/>
              </a:endParaRPr>
            </a:p>
            <a:p>
              <a:pPr marL="0" marR="0" lvl="0" indent="0" algn="l" rtl="0">
                <a:lnSpc>
                  <a:spcPts val="3600"/>
                </a:lnSpc>
                <a:spcBef>
                  <a:spcPts val="1000"/>
                </a:spcBef>
                <a:spcAft>
                  <a:spcPts val="0"/>
                </a:spcAft>
                <a:buClr>
                  <a:schemeClr val="dk1"/>
                </a:buClr>
                <a:buSzPts val="7200"/>
                <a:buFont typeface="Play"/>
                <a:buNone/>
              </a:pPr>
              <a:endParaRPr sz="6600" b="1" dirty="0">
                <a:solidFill>
                  <a:schemeClr val="lt1"/>
                </a:solidFill>
                <a:latin typeface="Adobe 繁黑體 Std B" panose="020B0700000000000000" pitchFamily="34" charset="-120"/>
                <a:ea typeface="Adobe 繁黑體 Std B" panose="020B0700000000000000" pitchFamily="34" charset="-120"/>
                <a:sym typeface="Arial"/>
              </a:endParaRPr>
            </a:p>
            <a:p>
              <a:pPr marL="0" marR="0" lvl="0" indent="0" algn="l" rtl="0">
                <a:lnSpc>
                  <a:spcPts val="3600"/>
                </a:lnSpc>
                <a:spcBef>
                  <a:spcPts val="1000"/>
                </a:spcBef>
                <a:spcAft>
                  <a:spcPts val="0"/>
                </a:spcAft>
                <a:buClr>
                  <a:schemeClr val="lt1"/>
                </a:buClr>
                <a:buSzPts val="7200"/>
                <a:buFont typeface="Arial"/>
                <a:buNone/>
              </a:pPr>
              <a:r>
                <a:rPr lang="zh-TW" sz="6600" b="1" dirty="0">
                  <a:solidFill>
                    <a:schemeClr val="lt1"/>
                  </a:solidFill>
                  <a:latin typeface="Adobe 繁黑體 Std B" panose="020B0700000000000000" pitchFamily="34" charset="-120"/>
                  <a:ea typeface="Adobe 繁黑體 Std B" panose="020B0700000000000000" pitchFamily="34" charset="-120"/>
                  <a:sym typeface="Arial"/>
                </a:rPr>
                <a:t>活動場所</a:t>
              </a:r>
              <a:endParaRPr sz="6600" b="1" dirty="0">
                <a:solidFill>
                  <a:schemeClr val="lt1"/>
                </a:solidFill>
                <a:latin typeface="Adobe 繁黑體 Std B" panose="020B0700000000000000" pitchFamily="34" charset="-120"/>
                <a:ea typeface="Adobe 繁黑體 Std B" panose="020B0700000000000000" pitchFamily="34" charset="-120"/>
                <a:sym typeface="Arial"/>
              </a:endParaRPr>
            </a:p>
          </p:txBody>
        </p:sp>
      </p:grpSp>
      <p:pic>
        <p:nvPicPr>
          <p:cNvPr id="302" name="Google Shape;302;p16"/>
          <p:cNvPicPr preferRelativeResize="0"/>
          <p:nvPr/>
        </p:nvPicPr>
        <p:blipFill rotWithShape="1">
          <a:blip r:embed="rId3">
            <a:alphaModFix/>
          </a:blip>
          <a:srcRect/>
          <a:stretch/>
        </p:blipFill>
        <p:spPr>
          <a:xfrm>
            <a:off x="6558343" y="889796"/>
            <a:ext cx="4401693" cy="5078408"/>
          </a:xfrm>
          <a:prstGeom prst="rect">
            <a:avLst/>
          </a:prstGeom>
          <a:noFill/>
          <a:ln w="38100" cap="flat" cmpd="sng">
            <a:solidFill>
              <a:schemeClr val="lt1"/>
            </a:solidFill>
            <a:prstDash val="dash"/>
            <a:round/>
            <a:headEnd type="none" w="sm" len="sm"/>
            <a:tailEnd type="none" w="sm" len="sm"/>
          </a:ln>
        </p:spPr>
      </p:pic>
      <p:pic>
        <p:nvPicPr>
          <p:cNvPr id="8" name="圖片 7" descr="一張含有 戶外, 天空, 樹狀, 建築 的圖片&#10;&#10;自動產生的描述">
            <a:extLst>
              <a:ext uri="{FF2B5EF4-FFF2-40B4-BE49-F238E27FC236}">
                <a16:creationId xmlns:a16="http://schemas.microsoft.com/office/drawing/2014/main" id="{5D25AA65-7F0B-442E-84CB-7380D2D156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903936" y="4677716"/>
            <a:ext cx="1166504" cy="856515"/>
          </a:xfrm>
          <a:prstGeom prst="rect">
            <a:avLst/>
          </a:prstGeom>
        </p:spPr>
      </p:pic>
      <p:grpSp>
        <p:nvGrpSpPr>
          <p:cNvPr id="9" name="Google Shape;310;p17">
            <a:extLst>
              <a:ext uri="{FF2B5EF4-FFF2-40B4-BE49-F238E27FC236}">
                <a16:creationId xmlns:a16="http://schemas.microsoft.com/office/drawing/2014/main" id="{B853843A-0025-4577-9CED-B1B1E2693349}"/>
              </a:ext>
            </a:extLst>
          </p:cNvPr>
          <p:cNvGrpSpPr/>
          <p:nvPr/>
        </p:nvGrpSpPr>
        <p:grpSpPr>
          <a:xfrm>
            <a:off x="4898972" y="-1259474"/>
            <a:ext cx="2386103" cy="574272"/>
            <a:chOff x="1217664" y="991478"/>
            <a:chExt cx="2378248" cy="574272"/>
          </a:xfrm>
        </p:grpSpPr>
        <p:sp>
          <p:nvSpPr>
            <p:cNvPr id="10" name="Google Shape;311;p17">
              <a:extLst>
                <a:ext uri="{FF2B5EF4-FFF2-40B4-BE49-F238E27FC236}">
                  <a16:creationId xmlns:a16="http://schemas.microsoft.com/office/drawing/2014/main" id="{205A1BE4-611C-4E2B-9648-92445E500C83}"/>
                </a:ext>
              </a:extLst>
            </p:cNvPr>
            <p:cNvSpPr txBox="1"/>
            <p:nvPr/>
          </p:nvSpPr>
          <p:spPr>
            <a:xfrm>
              <a:off x="1217664" y="991478"/>
              <a:ext cx="2240757" cy="523180"/>
            </a:xfrm>
            <a:prstGeom prst="rect">
              <a:avLst/>
            </a:prstGeom>
            <a:solidFill>
              <a:srgbClr val="FFC000"/>
            </a:solidFill>
            <a:ln w="41275"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p:txBody>
        </p:sp>
        <p:sp>
          <p:nvSpPr>
            <p:cNvPr id="11" name="Google Shape;312;p17">
              <a:extLst>
                <a:ext uri="{FF2B5EF4-FFF2-40B4-BE49-F238E27FC236}">
                  <a16:creationId xmlns:a16="http://schemas.microsoft.com/office/drawing/2014/main" id="{E9F2398F-A487-4E4C-9E6F-8C9C6A230DC6}"/>
                </a:ext>
              </a:extLst>
            </p:cNvPr>
            <p:cNvSpPr txBox="1"/>
            <p:nvPr/>
          </p:nvSpPr>
          <p:spPr>
            <a:xfrm>
              <a:off x="1242979" y="1029261"/>
              <a:ext cx="2352933" cy="53648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無障礙通路</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grpSp>
      <p:pic>
        <p:nvPicPr>
          <p:cNvPr id="12" name="Google Shape;314;p17" descr="一張含有 戶外, 樹狀, 植物, 路面 的圖片&#10;&#10;自動產生的描述">
            <a:extLst>
              <a:ext uri="{FF2B5EF4-FFF2-40B4-BE49-F238E27FC236}">
                <a16:creationId xmlns:a16="http://schemas.microsoft.com/office/drawing/2014/main" id="{5CAD29E0-397B-4350-B5A3-EC3527C56A03}"/>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flipV="1">
            <a:off x="12675251" y="-1177033"/>
            <a:ext cx="614411" cy="449529"/>
          </a:xfrm>
          <a:prstGeom prst="rect">
            <a:avLst/>
          </a:prstGeom>
          <a:noFill/>
          <a:ln w="22225" cap="flat" cmpd="sng">
            <a:solidFill>
              <a:srgbClr val="EB6743"/>
            </a:solidFill>
            <a:prstDash val="dash"/>
            <a:round/>
            <a:headEnd type="none" w="sm" len="sm"/>
            <a:tailEnd type="none" w="sm" len="sm"/>
          </a:ln>
        </p:spPr>
      </p:pic>
      <p:pic>
        <p:nvPicPr>
          <p:cNvPr id="13" name="Google Shape;315;p17" descr="一張含有 戶外, 樹狀, 建築, 天空 的圖片&#10;&#10;自動產生的描述">
            <a:extLst>
              <a:ext uri="{FF2B5EF4-FFF2-40B4-BE49-F238E27FC236}">
                <a16:creationId xmlns:a16="http://schemas.microsoft.com/office/drawing/2014/main" id="{AE590571-DA95-4CC8-BB66-2433462C44D6}"/>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flipH="1" flipV="1">
            <a:off x="-1093787" y="6858000"/>
            <a:ext cx="284938" cy="676325"/>
          </a:xfrm>
          <a:prstGeom prst="rect">
            <a:avLst/>
          </a:prstGeom>
          <a:noFill/>
          <a:ln w="38100" cap="flat" cmpd="sng">
            <a:solidFill>
              <a:srgbClr val="FF0000"/>
            </a:solidFill>
            <a:prstDash val="dash"/>
            <a:round/>
            <a:headEnd type="none" w="sm" len="sm"/>
            <a:tailEnd type="none" w="sm" len="sm"/>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17"/>
          <p:cNvSpPr/>
          <p:nvPr/>
        </p:nvSpPr>
        <p:spPr>
          <a:xfrm>
            <a:off x="164163" y="1397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308" name="Google Shape;308;p17"/>
          <p:cNvSpPr/>
          <p:nvPr/>
        </p:nvSpPr>
        <p:spPr>
          <a:xfrm rot="6300000">
            <a:off x="8759566" y="3323749"/>
            <a:ext cx="5080706" cy="4841997"/>
          </a:xfrm>
          <a:prstGeom prst="ellipse">
            <a:avLst/>
          </a:prstGeom>
          <a:solidFill>
            <a:srgbClr val="EF7E60">
              <a:alpha val="1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309" name="Google Shape;309;p17"/>
          <p:cNvSpPr/>
          <p:nvPr/>
        </p:nvSpPr>
        <p:spPr>
          <a:xfrm rot="6300000">
            <a:off x="-1839901" y="-1826132"/>
            <a:ext cx="5321127" cy="5071122"/>
          </a:xfrm>
          <a:prstGeom prst="ellipse">
            <a:avLst/>
          </a:prstGeom>
          <a:solidFill>
            <a:srgbClr val="EF7E60">
              <a:alpha val="1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grpSp>
        <p:nvGrpSpPr>
          <p:cNvPr id="310" name="Google Shape;310;p17"/>
          <p:cNvGrpSpPr/>
          <p:nvPr/>
        </p:nvGrpSpPr>
        <p:grpSpPr>
          <a:xfrm>
            <a:off x="4828918" y="416926"/>
            <a:ext cx="2386103" cy="574272"/>
            <a:chOff x="1217664" y="991478"/>
            <a:chExt cx="2378248" cy="574272"/>
          </a:xfrm>
        </p:grpSpPr>
        <p:sp>
          <p:nvSpPr>
            <p:cNvPr id="311" name="Google Shape;311;p17"/>
            <p:cNvSpPr txBox="1"/>
            <p:nvPr/>
          </p:nvSpPr>
          <p:spPr>
            <a:xfrm>
              <a:off x="1217664" y="991478"/>
              <a:ext cx="2240757" cy="523180"/>
            </a:xfrm>
            <a:prstGeom prst="rect">
              <a:avLst/>
            </a:prstGeom>
            <a:solidFill>
              <a:srgbClr val="FFC000"/>
            </a:solidFill>
            <a:ln w="41275"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p:txBody>
        </p:sp>
        <p:sp>
          <p:nvSpPr>
            <p:cNvPr id="312" name="Google Shape;312;p17"/>
            <p:cNvSpPr txBox="1"/>
            <p:nvPr/>
          </p:nvSpPr>
          <p:spPr>
            <a:xfrm>
              <a:off x="1242979" y="1029261"/>
              <a:ext cx="2352933" cy="53648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無障礙通路</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grpSp>
      <p:sp>
        <p:nvSpPr>
          <p:cNvPr id="313" name="Google Shape;313;p17"/>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18</a:t>
            </a:fld>
            <a:endParaRPr dirty="0"/>
          </a:p>
        </p:txBody>
      </p:sp>
      <p:pic>
        <p:nvPicPr>
          <p:cNvPr id="314" name="Google Shape;314;p17" descr="一張含有 戶外, 樹狀, 植物, 路面 的圖片&#10;&#10;自動產生的描述"/>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400000">
            <a:off x="7285460" y="1913700"/>
            <a:ext cx="4680069" cy="3510052"/>
          </a:xfrm>
          <a:prstGeom prst="rect">
            <a:avLst/>
          </a:prstGeom>
          <a:noFill/>
          <a:ln w="22225" cap="flat" cmpd="sng">
            <a:solidFill>
              <a:srgbClr val="EB6743"/>
            </a:solidFill>
            <a:prstDash val="dash"/>
            <a:round/>
            <a:headEnd type="none" w="sm" len="sm"/>
            <a:tailEnd type="none" w="sm" len="sm"/>
          </a:ln>
        </p:spPr>
      </p:pic>
      <p:pic>
        <p:nvPicPr>
          <p:cNvPr id="315" name="Google Shape;315;p17" descr="一張含有 戶外, 樹狀, 建築, 天空 的圖片&#10;&#10;自動產生的描述"/>
          <p:cNvPicPr preferRelativeResize="0"/>
          <p:nvPr/>
        </p:nvPicPr>
        <p:blipFill rotWithShape="1">
          <a:blip r:embed="rId4" cstate="screen">
            <a:alphaModFix/>
            <a:extLst>
              <a:ext uri="{28A0092B-C50C-407E-A947-70E740481C1C}">
                <a14:useLocalDpi xmlns:a14="http://schemas.microsoft.com/office/drawing/2010/main"/>
              </a:ext>
            </a:extLst>
          </a:blip>
          <a:srcRect l="17501"/>
          <a:stretch/>
        </p:blipFill>
        <p:spPr>
          <a:xfrm>
            <a:off x="943751" y="1287129"/>
            <a:ext cx="6271270" cy="4714479"/>
          </a:xfrm>
          <a:prstGeom prst="rect">
            <a:avLst/>
          </a:prstGeom>
          <a:noFill/>
          <a:ln w="38100" cap="flat" cmpd="sng">
            <a:solidFill>
              <a:srgbClr val="FF0000"/>
            </a:solidFill>
            <a:prstDash val="dash"/>
            <a:round/>
            <a:headEnd type="none" w="sm" len="sm"/>
            <a:tailEnd type="none" w="sm" len="sm"/>
          </a:ln>
        </p:spPr>
      </p:pic>
      <p:grpSp>
        <p:nvGrpSpPr>
          <p:cNvPr id="11" name="Google Shape;299;p16">
            <a:extLst>
              <a:ext uri="{FF2B5EF4-FFF2-40B4-BE49-F238E27FC236}">
                <a16:creationId xmlns:a16="http://schemas.microsoft.com/office/drawing/2014/main" id="{5B291894-5BD3-4BFE-8760-43D56C952F40}"/>
              </a:ext>
            </a:extLst>
          </p:cNvPr>
          <p:cNvGrpSpPr/>
          <p:nvPr/>
        </p:nvGrpSpPr>
        <p:grpSpPr>
          <a:xfrm>
            <a:off x="-8267327" y="3935588"/>
            <a:ext cx="919130" cy="456186"/>
            <a:chOff x="1112195" y="1341664"/>
            <a:chExt cx="7312771" cy="6849176"/>
          </a:xfrm>
        </p:grpSpPr>
        <p:sp>
          <p:nvSpPr>
            <p:cNvPr id="12" name="Google Shape;300;p16">
              <a:extLst>
                <a:ext uri="{FF2B5EF4-FFF2-40B4-BE49-F238E27FC236}">
                  <a16:creationId xmlns:a16="http://schemas.microsoft.com/office/drawing/2014/main" id="{3C46CAF8-4F89-4D1E-94CB-4B8BB4AFB71C}"/>
                </a:ext>
              </a:extLst>
            </p:cNvPr>
            <p:cNvSpPr/>
            <p:nvPr/>
          </p:nvSpPr>
          <p:spPr>
            <a:xfrm>
              <a:off x="1112195" y="1341664"/>
              <a:ext cx="6144963" cy="6849176"/>
            </a:xfrm>
            <a:prstGeom prst="roundRect">
              <a:avLst>
                <a:gd name="adj" fmla="val 6510"/>
              </a:avLst>
            </a:prstGeom>
            <a:solidFill>
              <a:srgbClr val="99003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3" name="Google Shape;301;p16">
              <a:extLst>
                <a:ext uri="{FF2B5EF4-FFF2-40B4-BE49-F238E27FC236}">
                  <a16:creationId xmlns:a16="http://schemas.microsoft.com/office/drawing/2014/main" id="{072D8CAC-C70D-481D-A1E1-C034DC2890B8}"/>
                </a:ext>
              </a:extLst>
            </p:cNvPr>
            <p:cNvSpPr txBox="1"/>
            <p:nvPr/>
          </p:nvSpPr>
          <p:spPr>
            <a:xfrm>
              <a:off x="2007499" y="3305750"/>
              <a:ext cx="6417467" cy="4787853"/>
            </a:xfrm>
            <a:prstGeom prst="rect">
              <a:avLst/>
            </a:prstGeom>
            <a:noFill/>
            <a:ln>
              <a:noFill/>
            </a:ln>
          </p:spPr>
          <p:txBody>
            <a:bodyPr spcFirstLastPara="1" wrap="square" lIns="91425" tIns="45700" rIns="91425" bIns="45700" anchor="t" anchorCtr="0">
              <a:normAutofit fontScale="25000" lnSpcReduction="20000"/>
            </a:bodyPr>
            <a:lstStyle/>
            <a:p>
              <a:pPr marL="0" marR="0" lvl="0" indent="0" algn="l" rtl="0">
                <a:lnSpc>
                  <a:spcPts val="3600"/>
                </a:lnSpc>
                <a:spcBef>
                  <a:spcPts val="0"/>
                </a:spcBef>
                <a:spcAft>
                  <a:spcPts val="0"/>
                </a:spcAft>
                <a:buClr>
                  <a:schemeClr val="lt1"/>
                </a:buClr>
                <a:buSzPts val="7200"/>
                <a:buFont typeface="Arial"/>
                <a:buNone/>
              </a:pPr>
              <a:r>
                <a:rPr lang="zh-TW" sz="6600" b="1" dirty="0">
                  <a:solidFill>
                    <a:schemeClr val="lt1"/>
                  </a:solidFill>
                  <a:latin typeface="Adobe 繁黑體 Std B" panose="020B0700000000000000" pitchFamily="34" charset="-120"/>
                  <a:ea typeface="Adobe 繁黑體 Std B" panose="020B0700000000000000" pitchFamily="34" charset="-120"/>
                  <a:sym typeface="Arial"/>
                </a:rPr>
                <a:t>戶外通路</a:t>
              </a:r>
              <a:r>
                <a:rPr lang="zh-TW" sz="3200" b="1" dirty="0">
                  <a:solidFill>
                    <a:schemeClr val="lt1"/>
                  </a:solidFill>
                  <a:latin typeface="Adobe 繁黑體 Std B" panose="020B0700000000000000" pitchFamily="34" charset="-120"/>
                  <a:ea typeface="Adobe 繁黑體 Std B" panose="020B0700000000000000" pitchFamily="34" charset="-120"/>
                  <a:sym typeface="Arial"/>
                </a:rPr>
                <a:t>、</a:t>
              </a:r>
              <a:endParaRPr sz="11500" b="1" dirty="0">
                <a:solidFill>
                  <a:schemeClr val="lt1"/>
                </a:solidFill>
                <a:latin typeface="Adobe 繁黑體 Std B" panose="020B0700000000000000" pitchFamily="34" charset="-120"/>
                <a:ea typeface="Adobe 繁黑體 Std B" panose="020B0700000000000000" pitchFamily="34" charset="-120"/>
                <a:sym typeface="Arial"/>
              </a:endParaRPr>
            </a:p>
            <a:p>
              <a:pPr marL="0" marR="0" lvl="0" indent="0" algn="l" rtl="0">
                <a:lnSpc>
                  <a:spcPts val="3600"/>
                </a:lnSpc>
                <a:spcBef>
                  <a:spcPts val="1000"/>
                </a:spcBef>
                <a:spcAft>
                  <a:spcPts val="0"/>
                </a:spcAft>
                <a:buClr>
                  <a:schemeClr val="dk1"/>
                </a:buClr>
                <a:buSzPts val="7200"/>
                <a:buFont typeface="Play"/>
                <a:buNone/>
              </a:pPr>
              <a:endParaRPr sz="6600" b="1" dirty="0">
                <a:solidFill>
                  <a:schemeClr val="lt1"/>
                </a:solidFill>
                <a:latin typeface="Adobe 繁黑體 Std B" panose="020B0700000000000000" pitchFamily="34" charset="-120"/>
                <a:ea typeface="Adobe 繁黑體 Std B" panose="020B0700000000000000" pitchFamily="34" charset="-120"/>
                <a:sym typeface="Arial"/>
              </a:endParaRPr>
            </a:p>
            <a:p>
              <a:pPr marL="0" marR="0" lvl="0" indent="0" algn="l" rtl="0">
                <a:lnSpc>
                  <a:spcPts val="3600"/>
                </a:lnSpc>
                <a:spcBef>
                  <a:spcPts val="1000"/>
                </a:spcBef>
                <a:spcAft>
                  <a:spcPts val="0"/>
                </a:spcAft>
                <a:buClr>
                  <a:schemeClr val="lt1"/>
                </a:buClr>
                <a:buSzPts val="7200"/>
                <a:buFont typeface="Arial"/>
                <a:buNone/>
              </a:pPr>
              <a:r>
                <a:rPr lang="zh-TW" sz="6600" b="1" dirty="0">
                  <a:solidFill>
                    <a:schemeClr val="lt1"/>
                  </a:solidFill>
                  <a:latin typeface="Adobe 繁黑體 Std B" panose="020B0700000000000000" pitchFamily="34" charset="-120"/>
                  <a:ea typeface="Adobe 繁黑體 Std B" panose="020B0700000000000000" pitchFamily="34" charset="-120"/>
                  <a:sym typeface="Arial"/>
                </a:rPr>
                <a:t>活動場所</a:t>
              </a:r>
              <a:endParaRPr sz="6600" b="1" dirty="0">
                <a:solidFill>
                  <a:schemeClr val="lt1"/>
                </a:solidFill>
                <a:latin typeface="Adobe 繁黑體 Std B" panose="020B0700000000000000" pitchFamily="34" charset="-120"/>
                <a:ea typeface="Adobe 繁黑體 Std B" panose="020B0700000000000000" pitchFamily="34" charset="-120"/>
                <a:sym typeface="Arial"/>
              </a:endParaRPr>
            </a:p>
          </p:txBody>
        </p:sp>
      </p:grpSp>
      <p:pic>
        <p:nvPicPr>
          <p:cNvPr id="14" name="Google Shape;302;p16">
            <a:extLst>
              <a:ext uri="{FF2B5EF4-FFF2-40B4-BE49-F238E27FC236}">
                <a16:creationId xmlns:a16="http://schemas.microsoft.com/office/drawing/2014/main" id="{906828E2-77D0-4EAC-BD64-1556B05ABCC1}"/>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5868650" y="2207068"/>
            <a:ext cx="1549336" cy="1787530"/>
          </a:xfrm>
          <a:prstGeom prst="rect">
            <a:avLst/>
          </a:prstGeom>
          <a:noFill/>
          <a:ln w="38100" cap="flat" cmpd="sng">
            <a:solidFill>
              <a:schemeClr val="lt1"/>
            </a:solidFill>
            <a:prstDash val="dash"/>
            <a:round/>
            <a:headEnd type="none" w="sm" len="sm"/>
            <a:tailEnd type="none" w="sm" len="sm"/>
          </a:ln>
        </p:spPr>
      </p:pic>
      <p:grpSp>
        <p:nvGrpSpPr>
          <p:cNvPr id="15" name="Google Shape;322;p18">
            <a:extLst>
              <a:ext uri="{FF2B5EF4-FFF2-40B4-BE49-F238E27FC236}">
                <a16:creationId xmlns:a16="http://schemas.microsoft.com/office/drawing/2014/main" id="{BDB47D45-3057-4EC5-87A8-09B45C21087F}"/>
              </a:ext>
            </a:extLst>
          </p:cNvPr>
          <p:cNvGrpSpPr/>
          <p:nvPr/>
        </p:nvGrpSpPr>
        <p:grpSpPr>
          <a:xfrm>
            <a:off x="4079386" y="7474424"/>
            <a:ext cx="4744667" cy="543792"/>
            <a:chOff x="1217663" y="991478"/>
            <a:chExt cx="4729048" cy="543792"/>
          </a:xfrm>
        </p:grpSpPr>
        <p:sp>
          <p:nvSpPr>
            <p:cNvPr id="16" name="Google Shape;323;p18">
              <a:extLst>
                <a:ext uri="{FF2B5EF4-FFF2-40B4-BE49-F238E27FC236}">
                  <a16:creationId xmlns:a16="http://schemas.microsoft.com/office/drawing/2014/main" id="{28E8119E-189E-4F6C-9D0E-4D27A4E870B9}"/>
                </a:ext>
              </a:extLst>
            </p:cNvPr>
            <p:cNvSpPr txBox="1"/>
            <p:nvPr/>
          </p:nvSpPr>
          <p:spPr>
            <a:xfrm>
              <a:off x="1217663" y="991478"/>
              <a:ext cx="3925855" cy="523180"/>
            </a:xfrm>
            <a:prstGeom prst="rect">
              <a:avLst/>
            </a:prstGeom>
            <a:solidFill>
              <a:srgbClr val="FFC000"/>
            </a:solidFill>
            <a:ln w="41275"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p:txBody>
        </p:sp>
        <p:sp>
          <p:nvSpPr>
            <p:cNvPr id="17" name="Google Shape;324;p18">
              <a:extLst>
                <a:ext uri="{FF2B5EF4-FFF2-40B4-BE49-F238E27FC236}">
                  <a16:creationId xmlns:a16="http://schemas.microsoft.com/office/drawing/2014/main" id="{C809B9E2-A4EC-41D9-A2EE-36F5EAC8315E}"/>
                </a:ext>
              </a:extLst>
            </p:cNvPr>
            <p:cNvSpPr txBox="1"/>
            <p:nvPr/>
          </p:nvSpPr>
          <p:spPr>
            <a:xfrm>
              <a:off x="1258169" y="998781"/>
              <a:ext cx="4688542" cy="53648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居室 </a:t>
              </a:r>
              <a:r>
                <a:rPr lang="zh-TW" sz="2400" b="1" dirty="0">
                  <a:solidFill>
                    <a:schemeClr val="dk1"/>
                  </a:solidFill>
                  <a:latin typeface="Adobe 繁黑體 Std B" panose="020B0700000000000000" pitchFamily="34" charset="-120"/>
                  <a:ea typeface="Adobe 繁黑體 Std B" panose="020B0700000000000000" pitchFamily="34" charset="-120"/>
                  <a:sym typeface="Arial"/>
                </a:rPr>
                <a:t>(教室、辦公室 — 等)</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grpSp>
      <p:sp>
        <p:nvSpPr>
          <p:cNvPr id="18" name="Google Shape;321;p18">
            <a:extLst>
              <a:ext uri="{FF2B5EF4-FFF2-40B4-BE49-F238E27FC236}">
                <a16:creationId xmlns:a16="http://schemas.microsoft.com/office/drawing/2014/main" id="{14DCF232-28E4-42EF-98AD-B67425FBBF3F}"/>
              </a:ext>
            </a:extLst>
          </p:cNvPr>
          <p:cNvSpPr/>
          <p:nvPr/>
        </p:nvSpPr>
        <p:spPr>
          <a:xfrm flipV="1">
            <a:off x="4539381" y="8305302"/>
            <a:ext cx="2990576" cy="1054282"/>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18"/>
          <p:cNvSpPr/>
          <p:nvPr/>
        </p:nvSpPr>
        <p:spPr>
          <a:xfrm>
            <a:off x="164163" y="1397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321" name="Google Shape;321;p18"/>
          <p:cNvSpPr/>
          <p:nvPr/>
        </p:nvSpPr>
        <p:spPr>
          <a:xfrm>
            <a:off x="466725" y="1412886"/>
            <a:ext cx="11347904" cy="4000529"/>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5" name="Google Shape;326;p18">
            <a:extLst>
              <a:ext uri="{FF2B5EF4-FFF2-40B4-BE49-F238E27FC236}">
                <a16:creationId xmlns:a16="http://schemas.microsoft.com/office/drawing/2014/main" id="{077EC442-FF2F-47F8-AE82-B9E8617F7F36}"/>
              </a:ext>
            </a:extLst>
          </p:cNvPr>
          <p:cNvSpPr txBox="1"/>
          <p:nvPr/>
        </p:nvSpPr>
        <p:spPr>
          <a:xfrm>
            <a:off x="820661" y="1589725"/>
            <a:ext cx="10993967" cy="3823690"/>
          </a:xfrm>
          <a:prstGeom prst="rect">
            <a:avLst/>
          </a:prstGeom>
          <a:noFill/>
          <a:ln>
            <a:noFill/>
          </a:ln>
        </p:spPr>
        <p:txBody>
          <a:bodyPr spcFirstLastPara="1" wrap="square" lIns="91425" tIns="45700" rIns="91425" bIns="45700" anchor="t" anchorCtr="0">
            <a:noAutofit/>
          </a:bodyPr>
          <a:lstStyle/>
          <a:p>
            <a:pPr marL="0" marR="0" lvl="0" indent="0" algn="l" rtl="0">
              <a:lnSpc>
                <a:spcPts val="3500"/>
              </a:lnSpc>
              <a:spcBef>
                <a:spcPts val="0"/>
              </a:spcBef>
              <a:spcAft>
                <a:spcPts val="0"/>
              </a:spcAft>
              <a:buClr>
                <a:schemeClr val="dk1"/>
              </a:buClr>
              <a:buSzPts val="2400"/>
              <a:buFont typeface="Arial"/>
              <a:buNone/>
            </a:pP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學校公共建築物之居室設置原則如下</a:t>
            </a:r>
            <a:r>
              <a:rPr lang="zh-TW" altLang="en-US"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a:p>
            <a:pPr marL="0" marR="0" lvl="0" indent="0" algn="l" rtl="0">
              <a:lnSpc>
                <a:spcPts val="3500"/>
              </a:lnSpc>
              <a:spcBef>
                <a:spcPts val="1000"/>
              </a:spcBef>
              <a:spcAft>
                <a:spcPts val="0"/>
              </a:spcAft>
              <a:buClr>
                <a:schemeClr val="dk1"/>
              </a:buClr>
              <a:buSzPts val="2400"/>
              <a:buFont typeface="Arial"/>
              <a:buNone/>
            </a:pP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(一) 應考量居室使用之需求及頻率，優先納入無障礙校園環境可及區內集中設</a:t>
            </a:r>
            <a:b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b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         置，減少行動不便者水平、垂直移動距離，以提升使用之</a:t>
            </a:r>
            <a:r>
              <a:rPr lang="zh-TW" sz="2800" dirty="0">
                <a:solidFill>
                  <a:schemeClr val="bg1">
                    <a:lumMod val="75000"/>
                  </a:schemeClr>
                </a:solidFill>
                <a:latin typeface="Adobe 繁黑體 Std B" panose="020B0700000000000000" pitchFamily="34" charset="-120"/>
                <a:ea typeface="Adobe 繁黑體 Std B" panose="020B0700000000000000" pitchFamily="34" charset="-120"/>
                <a:sym typeface="Arial"/>
              </a:rPr>
              <a:t>便利性</a:t>
            </a: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及</a:t>
            </a:r>
            <a:r>
              <a:rPr lang="zh-TW" sz="2800" dirty="0">
                <a:solidFill>
                  <a:schemeClr val="bg1">
                    <a:lumMod val="75000"/>
                  </a:schemeClr>
                </a:solidFill>
                <a:latin typeface="Adobe 繁黑體 Std B" panose="020B0700000000000000" pitchFamily="34" charset="-120"/>
                <a:ea typeface="Adobe 繁黑體 Std B" panose="020B0700000000000000" pitchFamily="34" charset="-120"/>
                <a:sym typeface="Arial"/>
              </a:rPr>
              <a:t>可及性</a:t>
            </a: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a:p>
            <a:pPr marL="0" marR="0" lvl="0" indent="0" algn="l" rtl="0">
              <a:lnSpc>
                <a:spcPts val="3500"/>
              </a:lnSpc>
              <a:spcBef>
                <a:spcPts val="1000"/>
              </a:spcBef>
              <a:spcAft>
                <a:spcPts val="0"/>
              </a:spcAft>
              <a:buClr>
                <a:schemeClr val="dk1"/>
              </a:buClr>
              <a:buSzPts val="2400"/>
              <a:buFont typeface="Arial"/>
              <a:buNone/>
            </a:pP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(二) 學校申請建造執照及新建、增建之公共建築物，其居室出入口門框間之距</a:t>
            </a:r>
            <a:b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b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         離，應符合無障礙規範無障礙通205.2.3居室出入口之規定；學校供行動</a:t>
            </a:r>
            <a:b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b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         不便者主要使用之居室出入口門框間之距離，應至少一 處符合無障礙規範</a:t>
            </a:r>
            <a:b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b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         無障礙通路205.2.3居室出入口之規定。</a:t>
            </a:r>
            <a:endParaRPr sz="2400" dirty="0">
              <a:solidFill>
                <a:schemeClr val="bg1">
                  <a:lumMod val="75000"/>
                </a:schemeClr>
              </a:solidFill>
              <a:latin typeface="Adobe 繁黑體 Std B" panose="020B0700000000000000" pitchFamily="34" charset="-120"/>
              <a:ea typeface="Adobe 繁黑體 Std B" panose="020B0700000000000000" pitchFamily="34" charset="-120"/>
              <a:sym typeface="Arial"/>
            </a:endParaRPr>
          </a:p>
        </p:txBody>
      </p:sp>
      <p:grpSp>
        <p:nvGrpSpPr>
          <p:cNvPr id="322" name="Google Shape;322;p18"/>
          <p:cNvGrpSpPr/>
          <p:nvPr/>
        </p:nvGrpSpPr>
        <p:grpSpPr>
          <a:xfrm>
            <a:off x="4074986" y="749892"/>
            <a:ext cx="4744667" cy="543792"/>
            <a:chOff x="1217663" y="991478"/>
            <a:chExt cx="4729048" cy="543792"/>
          </a:xfrm>
        </p:grpSpPr>
        <p:sp>
          <p:nvSpPr>
            <p:cNvPr id="323" name="Google Shape;323;p18"/>
            <p:cNvSpPr txBox="1"/>
            <p:nvPr/>
          </p:nvSpPr>
          <p:spPr>
            <a:xfrm>
              <a:off x="1217663" y="991478"/>
              <a:ext cx="3925855" cy="523180"/>
            </a:xfrm>
            <a:prstGeom prst="rect">
              <a:avLst/>
            </a:prstGeom>
            <a:solidFill>
              <a:srgbClr val="FFC000"/>
            </a:solidFill>
            <a:ln w="41275"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p:txBody>
        </p:sp>
        <p:sp>
          <p:nvSpPr>
            <p:cNvPr id="324" name="Google Shape;324;p18"/>
            <p:cNvSpPr txBox="1"/>
            <p:nvPr/>
          </p:nvSpPr>
          <p:spPr>
            <a:xfrm>
              <a:off x="1258169" y="998781"/>
              <a:ext cx="4688542" cy="53648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居室 </a:t>
              </a:r>
              <a:r>
                <a:rPr lang="zh-TW" sz="2400" b="1" dirty="0">
                  <a:solidFill>
                    <a:schemeClr val="dk1"/>
                  </a:solidFill>
                  <a:latin typeface="Adobe 繁黑體 Std B" panose="020B0700000000000000" pitchFamily="34" charset="-120"/>
                  <a:ea typeface="Adobe 繁黑體 Std B" panose="020B0700000000000000" pitchFamily="34" charset="-120"/>
                  <a:sym typeface="Arial"/>
                </a:rPr>
                <a:t>(教室、辦公室 — 等)</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grpSp>
      <p:sp>
        <p:nvSpPr>
          <p:cNvPr id="325" name="Google Shape;325;p18"/>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19</a:t>
            </a:fld>
            <a:endParaRPr dirty="0"/>
          </a:p>
        </p:txBody>
      </p:sp>
      <p:sp>
        <p:nvSpPr>
          <p:cNvPr id="326" name="Google Shape;326;p18"/>
          <p:cNvSpPr txBox="1"/>
          <p:nvPr/>
        </p:nvSpPr>
        <p:spPr>
          <a:xfrm>
            <a:off x="820662" y="1589725"/>
            <a:ext cx="10993967" cy="3823690"/>
          </a:xfrm>
          <a:prstGeom prst="rect">
            <a:avLst/>
          </a:prstGeom>
          <a:noFill/>
          <a:ln>
            <a:noFill/>
          </a:ln>
        </p:spPr>
        <p:txBody>
          <a:bodyPr spcFirstLastPara="1" wrap="square" lIns="91425" tIns="45700" rIns="91425" bIns="45700" anchor="t" anchorCtr="0">
            <a:noAutofit/>
          </a:bodyPr>
          <a:lstStyle/>
          <a:p>
            <a:pPr marL="0" marR="0" lvl="0" indent="0" algn="l" rtl="0">
              <a:lnSpc>
                <a:spcPts val="3500"/>
              </a:lnSpc>
              <a:spcBef>
                <a:spcPts val="0"/>
              </a:spcBef>
              <a:spcAft>
                <a:spcPts val="0"/>
              </a:spcAft>
              <a:buClr>
                <a:schemeClr val="dk1"/>
              </a:buClr>
              <a:buSzPts val="2400"/>
              <a:buFont typeface="Arial"/>
              <a:buNone/>
            </a:pPr>
            <a:r>
              <a:rPr lang="zh-TW" sz="2400" dirty="0">
                <a:solidFill>
                  <a:schemeClr val="dk1"/>
                </a:solidFill>
                <a:latin typeface="Adobe 繁黑體 Std B" panose="020B0700000000000000" pitchFamily="34" charset="-120"/>
                <a:ea typeface="Adobe 繁黑體 Std B" panose="020B0700000000000000" pitchFamily="34" charset="-120"/>
                <a:sym typeface="Arial"/>
              </a:rPr>
              <a:t>學校公共建築物之</a:t>
            </a:r>
            <a:r>
              <a:rPr lang="zh-TW" sz="2400" u="sng" dirty="0">
                <a:solidFill>
                  <a:srgbClr val="FF0000"/>
                </a:solidFill>
                <a:latin typeface="Adobe 繁黑體 Std B" panose="020B0700000000000000" pitchFamily="34" charset="-120"/>
                <a:ea typeface="Adobe 繁黑體 Std B" panose="020B0700000000000000" pitchFamily="34" charset="-120"/>
                <a:sym typeface="Arial"/>
              </a:rPr>
              <a:t>居室</a:t>
            </a:r>
            <a:r>
              <a:rPr lang="zh-TW" sz="2400" dirty="0">
                <a:solidFill>
                  <a:schemeClr val="dk1"/>
                </a:solidFill>
                <a:latin typeface="Adobe 繁黑體 Std B" panose="020B0700000000000000" pitchFamily="34" charset="-120"/>
                <a:ea typeface="Adobe 繁黑體 Std B" panose="020B0700000000000000" pitchFamily="34" charset="-120"/>
                <a:sym typeface="Arial"/>
              </a:rPr>
              <a:t>設置原則如下</a:t>
            </a:r>
            <a:r>
              <a:rPr lang="zh-TW" altLang="en-US" sz="2400" dirty="0">
                <a:solidFill>
                  <a:schemeClr val="dk1"/>
                </a:solidFill>
                <a:latin typeface="Adobe 繁黑體 Std B" panose="020B0700000000000000" pitchFamily="34" charset="-120"/>
                <a:ea typeface="Adobe 繁黑體 Std B" panose="020B0700000000000000" pitchFamily="34" charset="-120"/>
                <a:sym typeface="Arial"/>
              </a:rPr>
              <a:t>：</a:t>
            </a:r>
            <a:endParaRPr dirty="0">
              <a:latin typeface="Adobe 繁黑體 Std B" panose="020B0700000000000000" pitchFamily="34" charset="-120"/>
              <a:ea typeface="Adobe 繁黑體 Std B" panose="020B0700000000000000" pitchFamily="34" charset="-120"/>
            </a:endParaRPr>
          </a:p>
          <a:p>
            <a:pPr marL="0" marR="0" lvl="0" indent="0" algn="l" rtl="0">
              <a:lnSpc>
                <a:spcPts val="3500"/>
              </a:lnSpc>
              <a:spcBef>
                <a:spcPts val="1000"/>
              </a:spcBef>
              <a:spcAft>
                <a:spcPts val="0"/>
              </a:spcAft>
              <a:buClr>
                <a:schemeClr val="dk1"/>
              </a:buClr>
              <a:buSzPts val="2400"/>
              <a:buFont typeface="Arial"/>
              <a:buNone/>
            </a:pPr>
            <a:r>
              <a:rPr lang="zh-TW" sz="2400" dirty="0">
                <a:solidFill>
                  <a:schemeClr val="dk1"/>
                </a:solidFill>
                <a:latin typeface="Adobe 繁黑體 Std B" panose="020B0700000000000000" pitchFamily="34" charset="-120"/>
                <a:ea typeface="Adobe 繁黑體 Std B" panose="020B0700000000000000" pitchFamily="34" charset="-120"/>
                <a:sym typeface="Arial"/>
              </a:rPr>
              <a:t>(一) 應考量居室使用之需求及頻率，優先納入無障礙校園環境可及區內集中設</a:t>
            </a:r>
            <a:br>
              <a:rPr lang="zh-TW" sz="2400" dirty="0">
                <a:solidFill>
                  <a:schemeClr val="dk1"/>
                </a:solidFill>
                <a:latin typeface="Adobe 繁黑體 Std B" panose="020B0700000000000000" pitchFamily="34" charset="-120"/>
                <a:ea typeface="Adobe 繁黑體 Std B" panose="020B0700000000000000" pitchFamily="34" charset="-120"/>
                <a:sym typeface="Arial"/>
              </a:rPr>
            </a:br>
            <a:r>
              <a:rPr lang="zh-TW" sz="2400" dirty="0">
                <a:solidFill>
                  <a:schemeClr val="dk1"/>
                </a:solidFill>
                <a:latin typeface="Adobe 繁黑體 Std B" panose="020B0700000000000000" pitchFamily="34" charset="-120"/>
                <a:ea typeface="Adobe 繁黑體 Std B" panose="020B0700000000000000" pitchFamily="34" charset="-120"/>
                <a:sym typeface="Arial"/>
              </a:rPr>
              <a:t>         置，減少行動不便者水平、垂直移動距離，以提升使用之</a:t>
            </a:r>
            <a:r>
              <a:rPr lang="zh-TW" sz="2800" dirty="0">
                <a:solidFill>
                  <a:srgbClr val="C00000"/>
                </a:solidFill>
                <a:latin typeface="Adobe 繁黑體 Std B" panose="020B0700000000000000" pitchFamily="34" charset="-120"/>
                <a:ea typeface="Adobe 繁黑體 Std B" panose="020B0700000000000000" pitchFamily="34" charset="-120"/>
                <a:sym typeface="Arial"/>
              </a:rPr>
              <a:t>便利性</a:t>
            </a:r>
            <a:r>
              <a:rPr lang="zh-TW" sz="2400" dirty="0">
                <a:solidFill>
                  <a:schemeClr val="dk1"/>
                </a:solidFill>
                <a:latin typeface="Adobe 繁黑體 Std B" panose="020B0700000000000000" pitchFamily="34" charset="-120"/>
                <a:ea typeface="Adobe 繁黑體 Std B" panose="020B0700000000000000" pitchFamily="34" charset="-120"/>
                <a:sym typeface="Arial"/>
              </a:rPr>
              <a:t>及</a:t>
            </a:r>
            <a:r>
              <a:rPr lang="zh-TW" sz="2800" dirty="0">
                <a:solidFill>
                  <a:srgbClr val="C00000"/>
                </a:solidFill>
                <a:latin typeface="Adobe 繁黑體 Std B" panose="020B0700000000000000" pitchFamily="34" charset="-120"/>
                <a:ea typeface="Adobe 繁黑體 Std B" panose="020B0700000000000000" pitchFamily="34" charset="-120"/>
                <a:sym typeface="Arial"/>
              </a:rPr>
              <a:t>可及性</a:t>
            </a:r>
            <a:r>
              <a:rPr lang="zh-TW" sz="2400" dirty="0">
                <a:solidFill>
                  <a:schemeClr val="dk1"/>
                </a:solidFill>
                <a:latin typeface="Adobe 繁黑體 Std B" panose="020B0700000000000000" pitchFamily="34" charset="-120"/>
                <a:ea typeface="Adobe 繁黑體 Std B" panose="020B0700000000000000" pitchFamily="34" charset="-120"/>
                <a:sym typeface="Arial"/>
              </a:rPr>
              <a:t>。</a:t>
            </a:r>
            <a:endParaRPr dirty="0">
              <a:latin typeface="Adobe 繁黑體 Std B" panose="020B0700000000000000" pitchFamily="34" charset="-120"/>
              <a:ea typeface="Adobe 繁黑體 Std B" panose="020B0700000000000000" pitchFamily="34" charset="-120"/>
            </a:endParaRPr>
          </a:p>
          <a:p>
            <a:pPr marL="0" marR="0" lvl="0" indent="0" algn="l" rtl="0">
              <a:lnSpc>
                <a:spcPts val="3500"/>
              </a:lnSpc>
              <a:spcBef>
                <a:spcPts val="1000"/>
              </a:spcBef>
              <a:spcAft>
                <a:spcPts val="0"/>
              </a:spcAft>
              <a:buClr>
                <a:schemeClr val="dk1"/>
              </a:buClr>
              <a:buSzPts val="2400"/>
              <a:buFont typeface="Arial"/>
              <a:buNone/>
            </a:pPr>
            <a:r>
              <a:rPr lang="zh-TW" sz="2400" dirty="0">
                <a:solidFill>
                  <a:schemeClr val="dk1"/>
                </a:solidFill>
                <a:latin typeface="Adobe 繁黑體 Std B" panose="020B0700000000000000" pitchFamily="34" charset="-120"/>
                <a:ea typeface="Adobe 繁黑體 Std B" panose="020B0700000000000000" pitchFamily="34" charset="-120"/>
                <a:sym typeface="Arial"/>
              </a:rPr>
              <a:t>(二) 學校申請建造執照及新建、增建之公共建築物，其居室出入口門框間之距</a:t>
            </a:r>
            <a:br>
              <a:rPr lang="zh-TW" sz="2400" dirty="0">
                <a:solidFill>
                  <a:schemeClr val="dk1"/>
                </a:solidFill>
                <a:latin typeface="Adobe 繁黑體 Std B" panose="020B0700000000000000" pitchFamily="34" charset="-120"/>
                <a:ea typeface="Adobe 繁黑體 Std B" panose="020B0700000000000000" pitchFamily="34" charset="-120"/>
                <a:sym typeface="Arial"/>
              </a:rPr>
            </a:br>
            <a:r>
              <a:rPr lang="zh-TW" sz="2400" dirty="0">
                <a:solidFill>
                  <a:schemeClr val="dk1"/>
                </a:solidFill>
                <a:latin typeface="Adobe 繁黑體 Std B" panose="020B0700000000000000" pitchFamily="34" charset="-120"/>
                <a:ea typeface="Adobe 繁黑體 Std B" panose="020B0700000000000000" pitchFamily="34" charset="-120"/>
                <a:sym typeface="Arial"/>
              </a:rPr>
              <a:t>         離，應符合無障礙規範無障礙通205.2.3居室出入口之規定；學校供行動</a:t>
            </a:r>
            <a:br>
              <a:rPr lang="zh-TW" sz="2400" dirty="0">
                <a:solidFill>
                  <a:schemeClr val="dk1"/>
                </a:solidFill>
                <a:latin typeface="Adobe 繁黑體 Std B" panose="020B0700000000000000" pitchFamily="34" charset="-120"/>
                <a:ea typeface="Adobe 繁黑體 Std B" panose="020B0700000000000000" pitchFamily="34" charset="-120"/>
                <a:sym typeface="Arial"/>
              </a:rPr>
            </a:br>
            <a:r>
              <a:rPr lang="zh-TW" sz="2400" dirty="0">
                <a:solidFill>
                  <a:schemeClr val="dk1"/>
                </a:solidFill>
                <a:latin typeface="Adobe 繁黑體 Std B" panose="020B0700000000000000" pitchFamily="34" charset="-120"/>
                <a:ea typeface="Adobe 繁黑體 Std B" panose="020B0700000000000000" pitchFamily="34" charset="-120"/>
                <a:sym typeface="Arial"/>
              </a:rPr>
              <a:t>         不便者主要使用之居室出入口門框間之距離，應至少一 處符合無障礙規範</a:t>
            </a:r>
            <a:br>
              <a:rPr lang="zh-TW" sz="2400" dirty="0">
                <a:solidFill>
                  <a:schemeClr val="dk1"/>
                </a:solidFill>
                <a:latin typeface="Adobe 繁黑體 Std B" panose="020B0700000000000000" pitchFamily="34" charset="-120"/>
                <a:ea typeface="Adobe 繁黑體 Std B" panose="020B0700000000000000" pitchFamily="34" charset="-120"/>
                <a:sym typeface="Arial"/>
              </a:rPr>
            </a:br>
            <a:r>
              <a:rPr lang="zh-TW" sz="2400" dirty="0">
                <a:solidFill>
                  <a:schemeClr val="dk1"/>
                </a:solidFill>
                <a:latin typeface="Adobe 繁黑體 Std B" panose="020B0700000000000000" pitchFamily="34" charset="-120"/>
                <a:ea typeface="Adobe 繁黑體 Std B" panose="020B0700000000000000" pitchFamily="34" charset="-120"/>
                <a:sym typeface="Arial"/>
              </a:rPr>
              <a:t>         無障礙通路205.2.3居室出入口之規定。</a:t>
            </a:r>
            <a:endParaRPr sz="2400" dirty="0">
              <a:solidFill>
                <a:schemeClr val="dk1"/>
              </a:solidFill>
              <a:latin typeface="Adobe 繁黑體 Std B" panose="020B0700000000000000" pitchFamily="34" charset="-120"/>
              <a:ea typeface="Adobe 繁黑體 Std B" panose="020B0700000000000000" pitchFamily="34" charset="-120"/>
              <a:sym typeface="Arial"/>
            </a:endParaRPr>
          </a:p>
        </p:txBody>
      </p:sp>
      <p:grpSp>
        <p:nvGrpSpPr>
          <p:cNvPr id="10" name="Google Shape;310;p17">
            <a:extLst>
              <a:ext uri="{FF2B5EF4-FFF2-40B4-BE49-F238E27FC236}">
                <a16:creationId xmlns:a16="http://schemas.microsoft.com/office/drawing/2014/main" id="{6A72F5AE-9B7F-4073-93F4-CBCB95F2648D}"/>
              </a:ext>
            </a:extLst>
          </p:cNvPr>
          <p:cNvGrpSpPr/>
          <p:nvPr/>
        </p:nvGrpSpPr>
        <p:grpSpPr>
          <a:xfrm>
            <a:off x="4828918" y="-6801339"/>
            <a:ext cx="2386103" cy="574272"/>
            <a:chOff x="1217664" y="991478"/>
            <a:chExt cx="2378248" cy="574272"/>
          </a:xfrm>
        </p:grpSpPr>
        <p:sp>
          <p:nvSpPr>
            <p:cNvPr id="11" name="Google Shape;311;p17">
              <a:extLst>
                <a:ext uri="{FF2B5EF4-FFF2-40B4-BE49-F238E27FC236}">
                  <a16:creationId xmlns:a16="http://schemas.microsoft.com/office/drawing/2014/main" id="{D8ABEDE4-A8FB-4028-9BF7-E5C2581EF904}"/>
                </a:ext>
              </a:extLst>
            </p:cNvPr>
            <p:cNvSpPr txBox="1"/>
            <p:nvPr/>
          </p:nvSpPr>
          <p:spPr>
            <a:xfrm>
              <a:off x="1217664" y="991478"/>
              <a:ext cx="2240757" cy="523180"/>
            </a:xfrm>
            <a:prstGeom prst="rect">
              <a:avLst/>
            </a:prstGeom>
            <a:solidFill>
              <a:srgbClr val="FFC000"/>
            </a:solidFill>
            <a:ln w="41275"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p:txBody>
        </p:sp>
        <p:sp>
          <p:nvSpPr>
            <p:cNvPr id="12" name="Google Shape;312;p17">
              <a:extLst>
                <a:ext uri="{FF2B5EF4-FFF2-40B4-BE49-F238E27FC236}">
                  <a16:creationId xmlns:a16="http://schemas.microsoft.com/office/drawing/2014/main" id="{586DA074-F71A-465D-87C0-3F399F4842FD}"/>
                </a:ext>
              </a:extLst>
            </p:cNvPr>
            <p:cNvSpPr txBox="1"/>
            <p:nvPr/>
          </p:nvSpPr>
          <p:spPr>
            <a:xfrm>
              <a:off x="1242979" y="1029261"/>
              <a:ext cx="2352933" cy="53648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無障礙通路</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grpSp>
      <p:pic>
        <p:nvPicPr>
          <p:cNvPr id="13" name="Google Shape;314;p17" descr="一張含有 戶外, 樹狀, 植物, 路面 的圖片&#10;&#10;自動產生的描述">
            <a:extLst>
              <a:ext uri="{FF2B5EF4-FFF2-40B4-BE49-F238E27FC236}">
                <a16:creationId xmlns:a16="http://schemas.microsoft.com/office/drawing/2014/main" id="{C094A2D0-76F3-40E7-B2DE-415A2D5FF740}"/>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400000" flipV="1">
            <a:off x="6195811" y="-5538830"/>
            <a:ext cx="974674" cy="731006"/>
          </a:xfrm>
          <a:prstGeom prst="rect">
            <a:avLst/>
          </a:prstGeom>
          <a:noFill/>
          <a:ln w="22225" cap="flat" cmpd="sng">
            <a:solidFill>
              <a:srgbClr val="EB6743"/>
            </a:solidFill>
            <a:prstDash val="dash"/>
            <a:round/>
            <a:headEnd type="none" w="sm" len="sm"/>
            <a:tailEnd type="none" w="sm" len="sm"/>
          </a:ln>
        </p:spPr>
      </p:pic>
      <p:pic>
        <p:nvPicPr>
          <p:cNvPr id="14" name="Google Shape;315;p17" descr="一張含有 戶外, 樹狀, 建築, 天空 的圖片&#10;&#10;自動產生的描述">
            <a:extLst>
              <a:ext uri="{FF2B5EF4-FFF2-40B4-BE49-F238E27FC236}">
                <a16:creationId xmlns:a16="http://schemas.microsoft.com/office/drawing/2014/main" id="{46A5132B-1C35-4951-9567-04B00631F043}"/>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flipH="1">
            <a:off x="4880323" y="-5660664"/>
            <a:ext cx="731006" cy="1130536"/>
          </a:xfrm>
          <a:prstGeom prst="rect">
            <a:avLst/>
          </a:prstGeom>
          <a:noFill/>
          <a:ln w="38100" cap="flat" cmpd="sng">
            <a:solidFill>
              <a:srgbClr val="FF0000"/>
            </a:solidFill>
            <a:prstDash val="dash"/>
            <a:round/>
            <a:headEnd type="none" w="sm" len="sm"/>
            <a:tailEnd type="none" w="sm" len="sm"/>
          </a:ln>
        </p:spPr>
      </p:pic>
      <p:pic>
        <p:nvPicPr>
          <p:cNvPr id="16" name="Google Shape;335;p19">
            <a:extLst>
              <a:ext uri="{FF2B5EF4-FFF2-40B4-BE49-F238E27FC236}">
                <a16:creationId xmlns:a16="http://schemas.microsoft.com/office/drawing/2014/main" id="{D14D8DD1-A099-4385-97F0-15D424D43F07}"/>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4496395" y="4410882"/>
            <a:ext cx="1238316" cy="1740808"/>
          </a:xfrm>
          <a:prstGeom prst="rect">
            <a:avLst/>
          </a:prstGeom>
          <a:noFill/>
          <a:ln w="25400" cap="flat" cmpd="sng">
            <a:solidFill>
              <a:srgbClr val="EF7E60"/>
            </a:solidFill>
            <a:prstDash val="lgDash"/>
            <a:miter lim="800000"/>
            <a:headEnd type="none" w="sm" len="sm"/>
            <a:tailEnd type="none" w="sm" len="sm"/>
          </a:ln>
        </p:spPr>
      </p:pic>
      <p:pic>
        <p:nvPicPr>
          <p:cNvPr id="17" name="Google Shape;337;p19" descr="福德國小 (12)0">
            <a:extLst>
              <a:ext uri="{FF2B5EF4-FFF2-40B4-BE49-F238E27FC236}">
                <a16:creationId xmlns:a16="http://schemas.microsoft.com/office/drawing/2014/main" id="{C6FE4373-6C68-4F60-A26E-DA55757EC5C9}"/>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r="-149"/>
          <a:stretch/>
        </p:blipFill>
        <p:spPr>
          <a:xfrm flipH="1">
            <a:off x="-10231457" y="861805"/>
            <a:ext cx="7481865" cy="5451003"/>
          </a:xfrm>
          <a:prstGeom prst="rect">
            <a:avLst/>
          </a:prstGeom>
          <a:noFill/>
          <a:ln w="25400" cap="flat" cmpd="sng">
            <a:solidFill>
              <a:srgbClr val="EF7E60"/>
            </a:solidFill>
            <a:prstDash val="lgDash"/>
            <a:miter lim="800000"/>
            <a:headEnd type="none" w="sm" len="sm"/>
            <a:tailEnd type="none" w="sm" len="sm"/>
          </a:ln>
        </p:spPr>
      </p:pic>
      <p:pic>
        <p:nvPicPr>
          <p:cNvPr id="18" name="圖片 17">
            <a:extLst>
              <a:ext uri="{FF2B5EF4-FFF2-40B4-BE49-F238E27FC236}">
                <a16:creationId xmlns:a16="http://schemas.microsoft.com/office/drawing/2014/main" id="{AB983124-2D94-4483-9857-E1D9634703FF}"/>
              </a:ext>
            </a:extLst>
          </p:cNvPr>
          <p:cNvPicPr>
            <a:picLocks noChangeAspect="1"/>
          </p:cNvPicPr>
          <p:nvPr/>
        </p:nvPicPr>
        <p:blipFill>
          <a:blip r:embed="rId7" cstate="screen">
            <a:alphaModFix/>
            <a:extLst>
              <a:ext uri="{28A0092B-C50C-407E-A947-70E740481C1C}">
                <a14:useLocalDpi xmlns:a14="http://schemas.microsoft.com/office/drawing/2010/main"/>
              </a:ext>
            </a:extLst>
          </a:blip>
          <a:stretch>
            <a:fillRect/>
          </a:stretch>
        </p:blipFill>
        <p:spPr>
          <a:xfrm flipH="1">
            <a:off x="-6701662" y="1576714"/>
            <a:ext cx="3549072" cy="4726593"/>
          </a:xfrm>
          <a:prstGeom prst="rect">
            <a:avLst/>
          </a:prstGeom>
          <a:noFill/>
          <a:ln w="25400" cap="flat" cmpd="sng">
            <a:solidFill>
              <a:srgbClr val="EF7E60"/>
            </a:solidFill>
            <a:prstDash val="lgDash"/>
            <a:miter lim="800000"/>
            <a:headEnd type="none" w="sm" len="sm"/>
            <a:tailEnd type="none" w="sm" len="sm"/>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326">
                                            <p:txEl>
                                              <p:pRg st="0" end="0"/>
                                            </p:txEl>
                                          </p:spTgt>
                                        </p:tgtEl>
                                        <p:attrNameLst>
                                          <p:attrName>style.visibility</p:attrName>
                                        </p:attrNameLst>
                                      </p:cBhvr>
                                      <p:to>
                                        <p:strVal val="visible"/>
                                      </p:to>
                                    </p:set>
                                    <p:animEffect transition="in" filter="strips(downRight)">
                                      <p:cBhvr>
                                        <p:cTn id="7" dur="500"/>
                                        <p:tgtEl>
                                          <p:spTgt spid="326">
                                            <p:txEl>
                                              <p:pRg st="0" end="0"/>
                                            </p:txEl>
                                          </p:spTgt>
                                        </p:tgtEl>
                                      </p:cBhvr>
                                    </p:animEffect>
                                  </p:childTnLst>
                                </p:cTn>
                              </p:par>
                            </p:childTnLst>
                          </p:cTn>
                        </p:par>
                        <p:par>
                          <p:cTn id="8" fill="hold">
                            <p:stCondLst>
                              <p:cond delay="500"/>
                            </p:stCondLst>
                            <p:childTnLst>
                              <p:par>
                                <p:cTn id="9" presetID="18" presetClass="entr" presetSubtype="6" fill="hold" grpId="0" nodeType="afterEffect">
                                  <p:stCondLst>
                                    <p:cond delay="500"/>
                                  </p:stCondLst>
                                  <p:childTnLst>
                                    <p:set>
                                      <p:cBhvr>
                                        <p:cTn id="10" dur="1" fill="hold">
                                          <p:stCondLst>
                                            <p:cond delay="0"/>
                                          </p:stCondLst>
                                        </p:cTn>
                                        <p:tgtEl>
                                          <p:spTgt spid="326">
                                            <p:txEl>
                                              <p:pRg st="1" end="1"/>
                                            </p:txEl>
                                          </p:spTgt>
                                        </p:tgtEl>
                                        <p:attrNameLst>
                                          <p:attrName>style.visibility</p:attrName>
                                        </p:attrNameLst>
                                      </p:cBhvr>
                                      <p:to>
                                        <p:strVal val="visible"/>
                                      </p:to>
                                    </p:set>
                                    <p:animEffect transition="in" filter="strips(downRight)">
                                      <p:cBhvr>
                                        <p:cTn id="11" dur="500"/>
                                        <p:tgtEl>
                                          <p:spTgt spid="326">
                                            <p:txEl>
                                              <p:pRg st="1" end="1"/>
                                            </p:txEl>
                                          </p:spTgt>
                                        </p:tgtEl>
                                      </p:cBhvr>
                                    </p:animEffect>
                                  </p:childTnLst>
                                </p:cTn>
                              </p:par>
                            </p:childTnLst>
                          </p:cTn>
                        </p:par>
                        <p:par>
                          <p:cTn id="12" fill="hold">
                            <p:stCondLst>
                              <p:cond delay="1500"/>
                            </p:stCondLst>
                            <p:childTnLst>
                              <p:par>
                                <p:cTn id="13" presetID="18" presetClass="entr" presetSubtype="6" fill="hold" grpId="0" nodeType="afterEffect">
                                  <p:stCondLst>
                                    <p:cond delay="500"/>
                                  </p:stCondLst>
                                  <p:childTnLst>
                                    <p:set>
                                      <p:cBhvr>
                                        <p:cTn id="14" dur="1" fill="hold">
                                          <p:stCondLst>
                                            <p:cond delay="0"/>
                                          </p:stCondLst>
                                        </p:cTn>
                                        <p:tgtEl>
                                          <p:spTgt spid="326">
                                            <p:txEl>
                                              <p:pRg st="2" end="2"/>
                                            </p:txEl>
                                          </p:spTgt>
                                        </p:tgtEl>
                                        <p:attrNameLst>
                                          <p:attrName>style.visibility</p:attrName>
                                        </p:attrNameLst>
                                      </p:cBhvr>
                                      <p:to>
                                        <p:strVal val="visible"/>
                                      </p:to>
                                    </p:set>
                                    <p:animEffect transition="in" filter="strips(downRight)">
                                      <p:cBhvr>
                                        <p:cTn id="15" dur="500"/>
                                        <p:tgtEl>
                                          <p:spTgt spid="3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2"/>
          <p:cNvSpPr/>
          <p:nvPr/>
        </p:nvSpPr>
        <p:spPr>
          <a:xfrm>
            <a:off x="10199837" y="-1997529"/>
            <a:ext cx="3678005" cy="3505200"/>
          </a:xfrm>
          <a:prstGeom prst="ellipse">
            <a:avLst/>
          </a:prstGeom>
          <a:solidFill>
            <a:schemeClr val="lt1">
              <a:alpha val="2274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53" name="Google Shape;53;p2"/>
          <p:cNvSpPr/>
          <p:nvPr/>
        </p:nvSpPr>
        <p:spPr>
          <a:xfrm rot="-5653760">
            <a:off x="9968572" y="-2206775"/>
            <a:ext cx="4100342" cy="4100866"/>
          </a:xfrm>
          <a:custGeom>
            <a:avLst/>
            <a:gdLst/>
            <a:ahLst/>
            <a:cxnLst/>
            <a:rect l="l" t="t" r="r" b="b"/>
            <a:pathLst>
              <a:path w="4100342" h="4100866" extrusionOk="0">
                <a:moveTo>
                  <a:pt x="0" y="2050433"/>
                </a:moveTo>
                <a:cubicBezTo>
                  <a:pt x="13844" y="813872"/>
                  <a:pt x="961628" y="35230"/>
                  <a:pt x="2050171" y="0"/>
                </a:cubicBezTo>
                <a:cubicBezTo>
                  <a:pt x="2936861" y="-92857"/>
                  <a:pt x="4110579" y="882117"/>
                  <a:pt x="4100342" y="2050433"/>
                </a:cubicBezTo>
                <a:cubicBezTo>
                  <a:pt x="4235368" y="3093607"/>
                  <a:pt x="3086213" y="4346087"/>
                  <a:pt x="2050171" y="4100866"/>
                </a:cubicBezTo>
                <a:cubicBezTo>
                  <a:pt x="849300" y="4326136"/>
                  <a:pt x="160789" y="3041432"/>
                  <a:pt x="0" y="2050433"/>
                </a:cubicBezTo>
                <a:close/>
              </a:path>
            </a:pathLst>
          </a:custGeom>
          <a:noFill/>
          <a:ln w="127000" cap="flat" cmpd="sng">
            <a:solidFill>
              <a:schemeClr val="lt1">
                <a:alpha val="52941"/>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54" name="Google Shape;54;p2"/>
          <p:cNvSpPr/>
          <p:nvPr/>
        </p:nvSpPr>
        <p:spPr>
          <a:xfrm>
            <a:off x="1247774" y="676631"/>
            <a:ext cx="10285414" cy="5273319"/>
          </a:xfrm>
          <a:prstGeom prst="rect">
            <a:avLst/>
          </a:prstGeom>
          <a:solidFill>
            <a:schemeClr val="lt1"/>
          </a:solidFill>
          <a:ln w="66675" cap="flat" cmpd="sng">
            <a:solidFill>
              <a:srgbClr val="EF7E60">
                <a:alpha val="40784"/>
              </a:srgbClr>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grpSp>
        <p:nvGrpSpPr>
          <p:cNvPr id="55" name="Google Shape;55;p2"/>
          <p:cNvGrpSpPr/>
          <p:nvPr/>
        </p:nvGrpSpPr>
        <p:grpSpPr>
          <a:xfrm>
            <a:off x="2659360" y="831182"/>
            <a:ext cx="3204001" cy="707886"/>
            <a:chOff x="894414" y="1678494"/>
            <a:chExt cx="3204001" cy="707886"/>
          </a:xfrm>
        </p:grpSpPr>
        <p:sp>
          <p:nvSpPr>
            <p:cNvPr id="56" name="Google Shape;56;p2"/>
            <p:cNvSpPr txBox="1"/>
            <p:nvPr/>
          </p:nvSpPr>
          <p:spPr>
            <a:xfrm>
              <a:off x="894414" y="1678494"/>
              <a:ext cx="91511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000" b="1" dirty="0">
                  <a:solidFill>
                    <a:srgbClr val="990033"/>
                  </a:solidFill>
                  <a:latin typeface="Adobe 繁黑體 Std B" panose="020B0700000000000000" pitchFamily="34" charset="-120"/>
                  <a:ea typeface="Adobe 繁黑體 Std B" panose="020B0700000000000000" pitchFamily="34" charset="-120"/>
                  <a:cs typeface="Play"/>
                  <a:sym typeface="Play"/>
                </a:rPr>
                <a:t>01</a:t>
              </a:r>
              <a:endParaRPr sz="4000" b="1" dirty="0">
                <a:solidFill>
                  <a:srgbClr val="990033"/>
                </a:solidFill>
                <a:latin typeface="Adobe 繁黑體 Std B" panose="020B0700000000000000" pitchFamily="34" charset="-120"/>
                <a:ea typeface="Adobe 繁黑體 Std B" panose="020B0700000000000000" pitchFamily="34" charset="-120"/>
                <a:cs typeface="Play"/>
                <a:sym typeface="Play"/>
              </a:endParaRPr>
            </a:p>
          </p:txBody>
        </p:sp>
        <p:sp>
          <p:nvSpPr>
            <p:cNvPr id="57" name="Google Shape;57;p2"/>
            <p:cNvSpPr txBox="1"/>
            <p:nvPr/>
          </p:nvSpPr>
          <p:spPr>
            <a:xfrm>
              <a:off x="1738235" y="1753331"/>
              <a:ext cx="236018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800" b="1" dirty="0">
                  <a:solidFill>
                    <a:schemeClr val="dk1"/>
                  </a:solidFill>
                  <a:latin typeface="Adobe 繁黑體 Std B" panose="020B0700000000000000" pitchFamily="34" charset="-120"/>
                  <a:ea typeface="Adobe 繁黑體 Std B" panose="020B0700000000000000" pitchFamily="34" charset="-120"/>
                  <a:sym typeface="Arial"/>
                </a:rPr>
                <a:t>相關法規</a:t>
              </a:r>
              <a:endParaRPr dirty="0">
                <a:latin typeface="Adobe 繁黑體 Std B" panose="020B0700000000000000" pitchFamily="34" charset="-120"/>
                <a:ea typeface="Adobe 繁黑體 Std B" panose="020B0700000000000000" pitchFamily="34" charset="-120"/>
              </a:endParaRPr>
            </a:p>
          </p:txBody>
        </p:sp>
      </p:grpSp>
      <p:grpSp>
        <p:nvGrpSpPr>
          <p:cNvPr id="58" name="Google Shape;58;p2"/>
          <p:cNvGrpSpPr/>
          <p:nvPr/>
        </p:nvGrpSpPr>
        <p:grpSpPr>
          <a:xfrm>
            <a:off x="2659360" y="1500139"/>
            <a:ext cx="4169491" cy="707886"/>
            <a:chOff x="894414" y="1643116"/>
            <a:chExt cx="4169491" cy="707886"/>
          </a:xfrm>
        </p:grpSpPr>
        <p:sp>
          <p:nvSpPr>
            <p:cNvPr id="59" name="Google Shape;59;p2"/>
            <p:cNvSpPr txBox="1"/>
            <p:nvPr/>
          </p:nvSpPr>
          <p:spPr>
            <a:xfrm>
              <a:off x="894414" y="1643116"/>
              <a:ext cx="103287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000" b="1" dirty="0">
                  <a:solidFill>
                    <a:srgbClr val="990033"/>
                  </a:solidFill>
                  <a:latin typeface="Adobe 繁黑體 Std B" panose="020B0700000000000000" pitchFamily="34" charset="-120"/>
                  <a:ea typeface="Adobe 繁黑體 Std B" panose="020B0700000000000000" pitchFamily="34" charset="-120"/>
                  <a:cs typeface="Play"/>
                  <a:sym typeface="Play"/>
                </a:rPr>
                <a:t>02</a:t>
              </a:r>
              <a:endParaRPr sz="4000" b="1" dirty="0">
                <a:solidFill>
                  <a:srgbClr val="990033"/>
                </a:solidFill>
                <a:latin typeface="Adobe 繁黑體 Std B" panose="020B0700000000000000" pitchFamily="34" charset="-120"/>
                <a:ea typeface="Adobe 繁黑體 Std B" panose="020B0700000000000000" pitchFamily="34" charset="-120"/>
                <a:cs typeface="Play"/>
                <a:sym typeface="Play"/>
              </a:endParaRPr>
            </a:p>
          </p:txBody>
        </p:sp>
        <p:sp>
          <p:nvSpPr>
            <p:cNvPr id="60" name="Google Shape;60;p2"/>
            <p:cNvSpPr txBox="1"/>
            <p:nvPr/>
          </p:nvSpPr>
          <p:spPr>
            <a:xfrm>
              <a:off x="1738234" y="1696181"/>
              <a:ext cx="332567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800" b="1" dirty="0">
                  <a:solidFill>
                    <a:schemeClr val="dk1"/>
                  </a:solidFill>
                  <a:latin typeface="Adobe 繁黑體 Std B" panose="020B0700000000000000" pitchFamily="34" charset="-120"/>
                  <a:ea typeface="Adobe 繁黑體 Std B" panose="020B0700000000000000" pitchFamily="34" charset="-120"/>
                  <a:sym typeface="Arial"/>
                </a:rPr>
                <a:t>法規內容說明</a:t>
              </a:r>
              <a:endParaRPr dirty="0">
                <a:latin typeface="Adobe 繁黑體 Std B" panose="020B0700000000000000" pitchFamily="34" charset="-120"/>
                <a:ea typeface="Adobe 繁黑體 Std B" panose="020B0700000000000000" pitchFamily="34" charset="-120"/>
              </a:endParaRPr>
            </a:p>
          </p:txBody>
        </p:sp>
      </p:grpSp>
      <p:grpSp>
        <p:nvGrpSpPr>
          <p:cNvPr id="61" name="Google Shape;61;p2"/>
          <p:cNvGrpSpPr/>
          <p:nvPr/>
        </p:nvGrpSpPr>
        <p:grpSpPr>
          <a:xfrm>
            <a:off x="2659360" y="2139332"/>
            <a:ext cx="8839670" cy="1007172"/>
            <a:chOff x="2659360" y="2036559"/>
            <a:chExt cx="8839670" cy="1007172"/>
          </a:xfrm>
        </p:grpSpPr>
        <p:grpSp>
          <p:nvGrpSpPr>
            <p:cNvPr id="62" name="Google Shape;62;p2"/>
            <p:cNvGrpSpPr/>
            <p:nvPr/>
          </p:nvGrpSpPr>
          <p:grpSpPr>
            <a:xfrm>
              <a:off x="2659360" y="2036559"/>
              <a:ext cx="8839670" cy="1007172"/>
              <a:chOff x="894414" y="1643116"/>
              <a:chExt cx="8839670" cy="1007172"/>
            </a:xfrm>
          </p:grpSpPr>
          <p:sp>
            <p:nvSpPr>
              <p:cNvPr id="63" name="Google Shape;63;p2"/>
              <p:cNvSpPr txBox="1"/>
              <p:nvPr/>
            </p:nvSpPr>
            <p:spPr>
              <a:xfrm>
                <a:off x="894414" y="1643116"/>
                <a:ext cx="84382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000" b="1" dirty="0">
                    <a:solidFill>
                      <a:srgbClr val="990033"/>
                    </a:solidFill>
                    <a:latin typeface="Adobe 繁黑體 Std B" panose="020B0700000000000000" pitchFamily="34" charset="-120"/>
                    <a:ea typeface="Adobe 繁黑體 Std B" panose="020B0700000000000000" pitchFamily="34" charset="-120"/>
                    <a:cs typeface="Play"/>
                    <a:sym typeface="Play"/>
                  </a:rPr>
                  <a:t>03</a:t>
                </a:r>
                <a:endParaRPr sz="4000" b="1" dirty="0">
                  <a:solidFill>
                    <a:srgbClr val="990033"/>
                  </a:solidFill>
                  <a:latin typeface="Adobe 繁黑體 Std B" panose="020B0700000000000000" pitchFamily="34" charset="-120"/>
                  <a:ea typeface="Adobe 繁黑體 Std B" panose="020B0700000000000000" pitchFamily="34" charset="-120"/>
                  <a:cs typeface="Play"/>
                  <a:sym typeface="Play"/>
                </a:endParaRPr>
              </a:p>
            </p:txBody>
          </p:sp>
          <p:sp>
            <p:nvSpPr>
              <p:cNvPr id="64" name="Google Shape;64;p2"/>
              <p:cNvSpPr txBox="1"/>
              <p:nvPr/>
            </p:nvSpPr>
            <p:spPr>
              <a:xfrm>
                <a:off x="1738234" y="1696181"/>
                <a:ext cx="799585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800" b="1" dirty="0">
                    <a:solidFill>
                      <a:schemeClr val="dk1"/>
                    </a:solidFill>
                    <a:latin typeface="Adobe 繁黑體 Std B" panose="020B0700000000000000" pitchFamily="34" charset="-120"/>
                    <a:ea typeface="Adobe 繁黑體 Std B" panose="020B0700000000000000" pitchFamily="34" charset="-120"/>
                    <a:sym typeface="Arial"/>
                  </a:rPr>
                  <a:t>實務案例說明</a:t>
                </a:r>
                <a:r>
                  <a:rPr lang="zh-TW" altLang="en-US" sz="2800" b="1" dirty="0">
                    <a:solidFill>
                      <a:schemeClr val="dk1"/>
                    </a:solidFill>
                    <a:latin typeface="Adobe 繁黑體 Std B" panose="020B0700000000000000" pitchFamily="34" charset="-120"/>
                    <a:ea typeface="Adobe 繁黑體 Std B" panose="020B0700000000000000" pitchFamily="34" charset="-120"/>
                  </a:rPr>
                  <a:t> </a:t>
                </a:r>
                <a:r>
                  <a:rPr lang="zh-TW" sz="2800" b="1" dirty="0">
                    <a:solidFill>
                      <a:schemeClr val="dk1"/>
                    </a:solidFill>
                    <a:latin typeface="Adobe 繁黑體 Std B" panose="020B0700000000000000" pitchFamily="34" charset="-120"/>
                    <a:ea typeface="Adobe 繁黑體 Std B" panose="020B0700000000000000" pitchFamily="34" charset="-120"/>
                    <a:sym typeface="Arial"/>
                  </a:rPr>
                  <a:t>-建築物以外之活動場所</a:t>
                </a:r>
                <a:endParaRPr dirty="0">
                  <a:latin typeface="Adobe 繁黑體 Std B" panose="020B0700000000000000" pitchFamily="34" charset="-120"/>
                  <a:ea typeface="Adobe 繁黑體 Std B" panose="020B0700000000000000" pitchFamily="34" charset="-120"/>
                </a:endParaRPr>
              </a:p>
              <a:p>
                <a:pPr marL="0" marR="0" lvl="0" indent="0" algn="l" rtl="0">
                  <a:spcBef>
                    <a:spcPts val="0"/>
                  </a:spcBef>
                  <a:spcAft>
                    <a:spcPts val="0"/>
                  </a:spcAft>
                  <a:buNone/>
                </a:pP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p:txBody>
          </p:sp>
        </p:grpSp>
        <p:sp>
          <p:nvSpPr>
            <p:cNvPr id="65" name="Google Shape;65;p2"/>
            <p:cNvSpPr txBox="1"/>
            <p:nvPr/>
          </p:nvSpPr>
          <p:spPr>
            <a:xfrm>
              <a:off x="3937344" y="2609240"/>
              <a:ext cx="4355756" cy="424466"/>
            </a:xfrm>
            <a:prstGeom prst="rect">
              <a:avLst/>
            </a:prstGeom>
            <a:noFill/>
            <a:ln>
              <a:noFill/>
            </a:ln>
          </p:spPr>
          <p:txBody>
            <a:bodyPr spcFirstLastPara="1" wrap="square" lIns="91425" tIns="45700" rIns="91425" bIns="45700" anchor="t" anchorCtr="0">
              <a:noAutofit/>
            </a:bodyPr>
            <a:lstStyle/>
            <a:p>
              <a:pPr marL="0" marR="0" lvl="0" indent="0" algn="l" rtl="0">
                <a:lnSpc>
                  <a:spcPct val="137500"/>
                </a:lnSpc>
                <a:spcBef>
                  <a:spcPts val="0"/>
                </a:spcBef>
                <a:spcAft>
                  <a:spcPts val="0"/>
                </a:spcAft>
                <a:buClr>
                  <a:srgbClr val="EF8164"/>
                </a:buClr>
                <a:buSzPts val="2400"/>
                <a:buFont typeface="Arial"/>
                <a:buNone/>
              </a:pPr>
              <a:r>
                <a:rPr lang="zh-TW" sz="2400" dirty="0">
                  <a:solidFill>
                    <a:srgbClr val="EF8164"/>
                  </a:solidFill>
                  <a:latin typeface="Adobe 繁黑體 Std B" panose="020B0700000000000000" pitchFamily="34" charset="-120"/>
                  <a:ea typeface="Adobe 繁黑體 Std B" panose="020B0700000000000000" pitchFamily="34" charset="-120"/>
                  <a:sym typeface="Arial"/>
                </a:rPr>
                <a:t>．戶外通路、活動場所</a:t>
              </a:r>
              <a:endParaRPr dirty="0">
                <a:latin typeface="Adobe 繁黑體 Std B" panose="020B0700000000000000" pitchFamily="34" charset="-120"/>
                <a:ea typeface="Adobe 繁黑體 Std B" panose="020B0700000000000000" pitchFamily="34" charset="-120"/>
              </a:endParaRPr>
            </a:p>
          </p:txBody>
        </p:sp>
      </p:grpSp>
      <p:sp>
        <p:nvSpPr>
          <p:cNvPr id="66" name="Google Shape;66;p2"/>
          <p:cNvSpPr/>
          <p:nvPr/>
        </p:nvSpPr>
        <p:spPr>
          <a:xfrm>
            <a:off x="11339768" y="3781434"/>
            <a:ext cx="159262" cy="159262"/>
          </a:xfrm>
          <a:prstGeom prst="ellipse">
            <a:avLst/>
          </a:prstGeom>
          <a:solidFill>
            <a:schemeClr val="lt1">
              <a:alpha val="8196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67" name="Google Shape;67;p2"/>
          <p:cNvSpPr/>
          <p:nvPr/>
        </p:nvSpPr>
        <p:spPr>
          <a:xfrm>
            <a:off x="11041749" y="4669470"/>
            <a:ext cx="457281" cy="457281"/>
          </a:xfrm>
          <a:prstGeom prst="ellipse">
            <a:avLst/>
          </a:prstGeom>
          <a:solidFill>
            <a:schemeClr val="lt1">
              <a:alpha val="8784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grpSp>
        <p:nvGrpSpPr>
          <p:cNvPr id="68" name="Google Shape;68;p2"/>
          <p:cNvGrpSpPr/>
          <p:nvPr/>
        </p:nvGrpSpPr>
        <p:grpSpPr>
          <a:xfrm>
            <a:off x="312502" y="880553"/>
            <a:ext cx="1940353" cy="4531902"/>
            <a:chOff x="1489513" y="891623"/>
            <a:chExt cx="1940353" cy="4531902"/>
          </a:xfrm>
        </p:grpSpPr>
        <p:grpSp>
          <p:nvGrpSpPr>
            <p:cNvPr id="69" name="Google Shape;69;p2"/>
            <p:cNvGrpSpPr/>
            <p:nvPr/>
          </p:nvGrpSpPr>
          <p:grpSpPr>
            <a:xfrm>
              <a:off x="1489513" y="891623"/>
              <a:ext cx="1940353" cy="4531902"/>
              <a:chOff x="2042001" y="747771"/>
              <a:chExt cx="2153621" cy="1435103"/>
            </a:xfrm>
          </p:grpSpPr>
          <p:sp>
            <p:nvSpPr>
              <p:cNvPr id="70" name="Google Shape;70;p2"/>
              <p:cNvSpPr/>
              <p:nvPr/>
            </p:nvSpPr>
            <p:spPr>
              <a:xfrm>
                <a:off x="2324100" y="747771"/>
                <a:ext cx="1589423" cy="1435103"/>
              </a:xfrm>
              <a:prstGeom prst="roundRect">
                <a:avLst>
                  <a:gd name="adj" fmla="val 37142"/>
                </a:avLst>
              </a:prstGeom>
              <a:solidFill>
                <a:srgbClr val="9900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71" name="Google Shape;71;p2"/>
              <p:cNvSpPr/>
              <p:nvPr/>
            </p:nvSpPr>
            <p:spPr>
              <a:xfrm>
                <a:off x="2042001" y="894115"/>
                <a:ext cx="2153621" cy="8869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4400" b="1" dirty="0">
                    <a:solidFill>
                      <a:schemeClr val="lt1"/>
                    </a:solidFill>
                    <a:latin typeface="Adobe 繁黑體 Std B" panose="020B0700000000000000" pitchFamily="34" charset="-120"/>
                    <a:ea typeface="Adobe 繁黑體 Std B" panose="020B0700000000000000" pitchFamily="34" charset="-120"/>
                    <a:sym typeface="Arial"/>
                  </a:rPr>
                  <a:t>課</a:t>
                </a:r>
                <a:endParaRPr sz="4400" b="1" dirty="0">
                  <a:solidFill>
                    <a:schemeClr val="lt1"/>
                  </a:solidFill>
                  <a:latin typeface="Adobe 繁黑體 Std B" panose="020B0700000000000000" pitchFamily="34" charset="-120"/>
                  <a:ea typeface="Adobe 繁黑體 Std B" panose="020B0700000000000000" pitchFamily="34" charset="-120"/>
                  <a:sym typeface="Arial"/>
                </a:endParaRPr>
              </a:p>
              <a:p>
                <a:pPr marL="0" marR="0" lvl="0" indent="0" algn="ctr" rtl="0">
                  <a:spcBef>
                    <a:spcPts val="0"/>
                  </a:spcBef>
                  <a:spcAft>
                    <a:spcPts val="0"/>
                  </a:spcAft>
                  <a:buNone/>
                </a:pPr>
                <a:r>
                  <a:rPr lang="zh-TW" sz="4400" b="1" dirty="0">
                    <a:solidFill>
                      <a:schemeClr val="lt1"/>
                    </a:solidFill>
                    <a:latin typeface="Adobe 繁黑體 Std B" panose="020B0700000000000000" pitchFamily="34" charset="-120"/>
                    <a:ea typeface="Adobe 繁黑體 Std B" panose="020B0700000000000000" pitchFamily="34" charset="-120"/>
                    <a:sym typeface="Arial"/>
                  </a:rPr>
                  <a:t>程</a:t>
                </a:r>
                <a:endParaRPr sz="4400" b="1" dirty="0">
                  <a:solidFill>
                    <a:schemeClr val="lt1"/>
                  </a:solidFill>
                  <a:latin typeface="Adobe 繁黑體 Std B" panose="020B0700000000000000" pitchFamily="34" charset="-120"/>
                  <a:ea typeface="Adobe 繁黑體 Std B" panose="020B0700000000000000" pitchFamily="34" charset="-120"/>
                  <a:sym typeface="Arial"/>
                </a:endParaRPr>
              </a:p>
              <a:p>
                <a:pPr marL="0" marR="0" lvl="0" indent="0" algn="ctr" rtl="0">
                  <a:spcBef>
                    <a:spcPts val="0"/>
                  </a:spcBef>
                  <a:spcAft>
                    <a:spcPts val="0"/>
                  </a:spcAft>
                  <a:buNone/>
                </a:pPr>
                <a:r>
                  <a:rPr lang="zh-TW" sz="4400" b="1" dirty="0">
                    <a:solidFill>
                      <a:schemeClr val="lt1"/>
                    </a:solidFill>
                    <a:latin typeface="Adobe 繁黑體 Std B" panose="020B0700000000000000" pitchFamily="34" charset="-120"/>
                    <a:ea typeface="Adobe 繁黑體 Std B" panose="020B0700000000000000" pitchFamily="34" charset="-120"/>
                    <a:sym typeface="Arial"/>
                  </a:rPr>
                  <a:t>大</a:t>
                </a:r>
                <a:endParaRPr sz="4400" b="1" dirty="0">
                  <a:solidFill>
                    <a:schemeClr val="lt1"/>
                  </a:solidFill>
                  <a:latin typeface="Adobe 繁黑體 Std B" panose="020B0700000000000000" pitchFamily="34" charset="-120"/>
                  <a:ea typeface="Adobe 繁黑體 Std B" panose="020B0700000000000000" pitchFamily="34" charset="-120"/>
                  <a:sym typeface="Arial"/>
                </a:endParaRPr>
              </a:p>
              <a:p>
                <a:pPr marL="0" marR="0" lvl="0" indent="0" algn="ctr" rtl="0">
                  <a:spcBef>
                    <a:spcPts val="0"/>
                  </a:spcBef>
                  <a:spcAft>
                    <a:spcPts val="0"/>
                  </a:spcAft>
                  <a:buNone/>
                </a:pPr>
                <a:r>
                  <a:rPr lang="zh-TW" sz="4400" b="1" dirty="0">
                    <a:solidFill>
                      <a:schemeClr val="lt1"/>
                    </a:solidFill>
                    <a:latin typeface="Adobe 繁黑體 Std B" panose="020B0700000000000000" pitchFamily="34" charset="-120"/>
                    <a:ea typeface="Adobe 繁黑體 Std B" panose="020B0700000000000000" pitchFamily="34" charset="-120"/>
                    <a:sym typeface="Arial"/>
                  </a:rPr>
                  <a:t>綱</a:t>
                </a:r>
                <a:endParaRPr dirty="0">
                  <a:latin typeface="Adobe 繁黑體 Std B" panose="020B0700000000000000" pitchFamily="34" charset="-120"/>
                  <a:ea typeface="Adobe 繁黑體 Std B" panose="020B0700000000000000" pitchFamily="34" charset="-120"/>
                </a:endParaRPr>
              </a:p>
            </p:txBody>
          </p:sp>
        </p:grpSp>
        <p:pic>
          <p:nvPicPr>
            <p:cNvPr id="72" name="Google Shape;72;p2" descr="一張含有 圖形, 符號, 標誌, 字型 的圖片&#10;&#10;自動產生的描述"/>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939230" y="4099448"/>
              <a:ext cx="989304" cy="1140043"/>
            </a:xfrm>
            <a:prstGeom prst="rect">
              <a:avLst/>
            </a:prstGeom>
            <a:noFill/>
            <a:ln>
              <a:noFill/>
            </a:ln>
            <a:effectLst>
              <a:outerShdw blurRad="50800" dist="38100" dir="2700000" algn="tl" rotWithShape="0">
                <a:srgbClr val="000000">
                  <a:alpha val="40000"/>
                </a:srgbClr>
              </a:outerShdw>
            </a:effectLst>
          </p:spPr>
        </p:pic>
      </p:grpSp>
      <p:grpSp>
        <p:nvGrpSpPr>
          <p:cNvPr id="73" name="Google Shape;73;p2"/>
          <p:cNvGrpSpPr/>
          <p:nvPr/>
        </p:nvGrpSpPr>
        <p:grpSpPr>
          <a:xfrm>
            <a:off x="2659360" y="3291878"/>
            <a:ext cx="8216191" cy="2204660"/>
            <a:chOff x="2659360" y="3189105"/>
            <a:chExt cx="8216191" cy="2204660"/>
          </a:xfrm>
        </p:grpSpPr>
        <p:grpSp>
          <p:nvGrpSpPr>
            <p:cNvPr id="74" name="Google Shape;74;p2"/>
            <p:cNvGrpSpPr/>
            <p:nvPr/>
          </p:nvGrpSpPr>
          <p:grpSpPr>
            <a:xfrm>
              <a:off x="2659360" y="4188900"/>
              <a:ext cx="7540478" cy="1065910"/>
              <a:chOff x="894414" y="1584378"/>
              <a:chExt cx="7540478" cy="1065910"/>
            </a:xfrm>
          </p:grpSpPr>
          <p:sp>
            <p:nvSpPr>
              <p:cNvPr id="75" name="Google Shape;75;p2"/>
              <p:cNvSpPr txBox="1"/>
              <p:nvPr/>
            </p:nvSpPr>
            <p:spPr>
              <a:xfrm>
                <a:off x="894414" y="1584378"/>
                <a:ext cx="82001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000" b="1" dirty="0">
                    <a:solidFill>
                      <a:srgbClr val="990033"/>
                    </a:solidFill>
                    <a:latin typeface="Adobe 繁黑體 Std B" panose="020B0700000000000000" pitchFamily="34" charset="-120"/>
                    <a:ea typeface="Adobe 繁黑體 Std B" panose="020B0700000000000000" pitchFamily="34" charset="-120"/>
                    <a:cs typeface="Play"/>
                    <a:sym typeface="Play"/>
                  </a:rPr>
                  <a:t>05</a:t>
                </a:r>
                <a:endParaRPr sz="4000" b="1" dirty="0">
                  <a:solidFill>
                    <a:srgbClr val="990033"/>
                  </a:solidFill>
                  <a:latin typeface="Adobe 繁黑體 Std B" panose="020B0700000000000000" pitchFamily="34" charset="-120"/>
                  <a:ea typeface="Adobe 繁黑體 Std B" panose="020B0700000000000000" pitchFamily="34" charset="-120"/>
                  <a:cs typeface="Play"/>
                  <a:sym typeface="Play"/>
                </a:endParaRPr>
              </a:p>
            </p:txBody>
          </p:sp>
          <p:sp>
            <p:nvSpPr>
              <p:cNvPr id="76" name="Google Shape;76;p2"/>
              <p:cNvSpPr txBox="1"/>
              <p:nvPr/>
            </p:nvSpPr>
            <p:spPr>
              <a:xfrm>
                <a:off x="1738234" y="1696181"/>
                <a:ext cx="6696658"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800" b="1" dirty="0">
                    <a:solidFill>
                      <a:schemeClr val="dk1"/>
                    </a:solidFill>
                    <a:latin typeface="Adobe 繁黑體 Std B" panose="020B0700000000000000" pitchFamily="34" charset="-120"/>
                    <a:ea typeface="Adobe 繁黑體 Std B" panose="020B0700000000000000" pitchFamily="34" charset="-120"/>
                    <a:sym typeface="Arial"/>
                  </a:rPr>
                  <a:t>實務案例說明 -公共建築物(二)</a:t>
                </a: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a:p>
                <a:pPr marL="0" marR="0" lvl="0" indent="0" algn="l" rtl="0">
                  <a:spcBef>
                    <a:spcPts val="0"/>
                  </a:spcBef>
                  <a:spcAft>
                    <a:spcPts val="0"/>
                  </a:spcAft>
                  <a:buNone/>
                </a:pP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p:txBody>
          </p:sp>
        </p:grpSp>
        <p:grpSp>
          <p:nvGrpSpPr>
            <p:cNvPr id="77" name="Google Shape;77;p2"/>
            <p:cNvGrpSpPr/>
            <p:nvPr/>
          </p:nvGrpSpPr>
          <p:grpSpPr>
            <a:xfrm>
              <a:off x="2659360" y="3189105"/>
              <a:ext cx="7985433" cy="1123459"/>
              <a:chOff x="2659360" y="3189105"/>
              <a:chExt cx="7985433" cy="1123459"/>
            </a:xfrm>
          </p:grpSpPr>
          <p:grpSp>
            <p:nvGrpSpPr>
              <p:cNvPr id="78" name="Google Shape;78;p2"/>
              <p:cNvGrpSpPr/>
              <p:nvPr/>
            </p:nvGrpSpPr>
            <p:grpSpPr>
              <a:xfrm>
                <a:off x="2659360" y="3189105"/>
                <a:ext cx="7506187" cy="986912"/>
                <a:chOff x="894414" y="1643116"/>
                <a:chExt cx="7506187" cy="1596414"/>
              </a:xfrm>
            </p:grpSpPr>
            <p:sp>
              <p:nvSpPr>
                <p:cNvPr id="79" name="Google Shape;79;p2"/>
                <p:cNvSpPr txBox="1"/>
                <p:nvPr/>
              </p:nvSpPr>
              <p:spPr>
                <a:xfrm>
                  <a:off x="894414" y="1643116"/>
                  <a:ext cx="820012" cy="11450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000" b="1" dirty="0">
                      <a:solidFill>
                        <a:srgbClr val="990033"/>
                      </a:solidFill>
                      <a:latin typeface="Adobe 繁黑體 Std B" panose="020B0700000000000000" pitchFamily="34" charset="-120"/>
                      <a:ea typeface="Adobe 繁黑體 Std B" panose="020B0700000000000000" pitchFamily="34" charset="-120"/>
                      <a:cs typeface="Play"/>
                      <a:sym typeface="Play"/>
                    </a:rPr>
                    <a:t>04</a:t>
                  </a:r>
                  <a:endParaRPr sz="4000" b="1" dirty="0">
                    <a:solidFill>
                      <a:srgbClr val="990033"/>
                    </a:solidFill>
                    <a:latin typeface="Adobe 繁黑體 Std B" panose="020B0700000000000000" pitchFamily="34" charset="-120"/>
                    <a:ea typeface="Adobe 繁黑體 Std B" panose="020B0700000000000000" pitchFamily="34" charset="-120"/>
                    <a:cs typeface="Play"/>
                    <a:sym typeface="Play"/>
                  </a:endParaRPr>
                </a:p>
              </p:txBody>
            </p:sp>
            <p:sp>
              <p:nvSpPr>
                <p:cNvPr id="80" name="Google Shape;80;p2"/>
                <p:cNvSpPr txBox="1"/>
                <p:nvPr/>
              </p:nvSpPr>
              <p:spPr>
                <a:xfrm>
                  <a:off x="1748584" y="1696181"/>
                  <a:ext cx="6652017" cy="154334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800" b="1" dirty="0">
                      <a:solidFill>
                        <a:schemeClr val="dk1"/>
                      </a:solidFill>
                      <a:latin typeface="Adobe 繁黑體 Std B" panose="020B0700000000000000" pitchFamily="34" charset="-120"/>
                      <a:ea typeface="Adobe 繁黑體 Std B" panose="020B0700000000000000" pitchFamily="34" charset="-120"/>
                      <a:sym typeface="Arial"/>
                    </a:rPr>
                    <a:t>實務案例說明 -公共建築物(一)</a:t>
                  </a: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a:p>
                  <a:pPr marL="0" marR="0" lvl="0" indent="0" algn="l" rtl="0">
                    <a:spcBef>
                      <a:spcPts val="0"/>
                    </a:spcBef>
                    <a:spcAft>
                      <a:spcPts val="0"/>
                    </a:spcAft>
                    <a:buNone/>
                  </a:pP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p:txBody>
            </p:sp>
          </p:grpSp>
          <p:sp>
            <p:nvSpPr>
              <p:cNvPr id="81" name="Google Shape;81;p2"/>
              <p:cNvSpPr txBox="1"/>
              <p:nvPr/>
            </p:nvSpPr>
            <p:spPr>
              <a:xfrm>
                <a:off x="3948135" y="3743598"/>
                <a:ext cx="6696658" cy="568966"/>
              </a:xfrm>
              <a:prstGeom prst="rect">
                <a:avLst/>
              </a:prstGeom>
              <a:noFill/>
              <a:ln>
                <a:noFill/>
              </a:ln>
            </p:spPr>
            <p:txBody>
              <a:bodyPr spcFirstLastPara="1" wrap="square" lIns="91425" tIns="45700" rIns="91425" bIns="45700" anchor="t" anchorCtr="0">
                <a:noAutofit/>
              </a:bodyPr>
              <a:lstStyle/>
              <a:p>
                <a:pPr marL="0" marR="0" lvl="0" indent="0" algn="l" rtl="0">
                  <a:lnSpc>
                    <a:spcPct val="137500"/>
                  </a:lnSpc>
                  <a:spcBef>
                    <a:spcPts val="0"/>
                  </a:spcBef>
                  <a:spcAft>
                    <a:spcPts val="0"/>
                  </a:spcAft>
                  <a:buClr>
                    <a:srgbClr val="EF8164"/>
                  </a:buClr>
                  <a:buSzPts val="2400"/>
                  <a:buFont typeface="Arial"/>
                  <a:buNone/>
                </a:pPr>
                <a:r>
                  <a:rPr lang="zh-TW" sz="2400" dirty="0">
                    <a:solidFill>
                      <a:srgbClr val="EF8164"/>
                    </a:solidFill>
                    <a:latin typeface="Adobe 繁黑體 Std B" panose="020B0700000000000000" pitchFamily="34" charset="-120"/>
                    <a:ea typeface="Adobe 繁黑體 Std B" panose="020B0700000000000000" pitchFamily="34" charset="-120"/>
                    <a:sym typeface="Arial"/>
                  </a:rPr>
                  <a:t>．無障礙通路．樓梯．</a:t>
                </a:r>
                <a:r>
                  <a:rPr lang="zh-TW" altLang="en-US" sz="2400" dirty="0">
                    <a:solidFill>
                      <a:srgbClr val="EF8164"/>
                    </a:solidFill>
                    <a:latin typeface="Adobe 繁黑體 Std B" panose="020B0700000000000000" pitchFamily="34" charset="-120"/>
                    <a:ea typeface="Adobe 繁黑體 Std B" panose="020B0700000000000000" pitchFamily="34" charset="-120"/>
                    <a:sym typeface="Arial"/>
                  </a:rPr>
                  <a:t>昇降設備</a:t>
                </a:r>
                <a:r>
                  <a:rPr lang="zh-TW" sz="2400" dirty="0">
                    <a:solidFill>
                      <a:srgbClr val="EF8164"/>
                    </a:solidFill>
                    <a:latin typeface="Adobe 繁黑體 Std B" panose="020B0700000000000000" pitchFamily="34" charset="-120"/>
                    <a:ea typeface="Adobe 繁黑體 Std B" panose="020B0700000000000000" pitchFamily="34" charset="-120"/>
                    <a:sym typeface="Arial"/>
                  </a:rPr>
                  <a:t> ．廁所盥洗室</a:t>
                </a:r>
                <a:endParaRPr dirty="0">
                  <a:latin typeface="Adobe 繁黑體 Std B" panose="020B0700000000000000" pitchFamily="34" charset="-120"/>
                  <a:ea typeface="Adobe 繁黑體 Std B" panose="020B0700000000000000" pitchFamily="34" charset="-120"/>
                </a:endParaRPr>
              </a:p>
              <a:p>
                <a:pPr marL="0" marR="0" lvl="0" indent="0" algn="l" rtl="0">
                  <a:lnSpc>
                    <a:spcPct val="137500"/>
                  </a:lnSpc>
                  <a:spcBef>
                    <a:spcPts val="1000"/>
                  </a:spcBef>
                  <a:spcAft>
                    <a:spcPts val="0"/>
                  </a:spcAft>
                  <a:buClr>
                    <a:schemeClr val="dk1"/>
                  </a:buClr>
                  <a:buSzPts val="2400"/>
                  <a:buFont typeface="Arial"/>
                  <a:buNone/>
                </a:pPr>
                <a:endParaRPr sz="2400" dirty="0">
                  <a:solidFill>
                    <a:srgbClr val="EF8164"/>
                  </a:solidFill>
                  <a:latin typeface="Adobe 繁黑體 Std B" panose="020B0700000000000000" pitchFamily="34" charset="-120"/>
                  <a:ea typeface="Adobe 繁黑體 Std B" panose="020B0700000000000000" pitchFamily="34" charset="-120"/>
                  <a:sym typeface="Arial"/>
                </a:endParaRPr>
              </a:p>
              <a:p>
                <a:pPr marL="0" marR="0" lvl="0" indent="0" algn="l" rtl="0">
                  <a:lnSpc>
                    <a:spcPct val="137500"/>
                  </a:lnSpc>
                  <a:spcBef>
                    <a:spcPts val="1000"/>
                  </a:spcBef>
                  <a:spcAft>
                    <a:spcPts val="0"/>
                  </a:spcAft>
                  <a:buClr>
                    <a:schemeClr val="dk1"/>
                  </a:buClr>
                  <a:buSzPts val="2400"/>
                  <a:buFont typeface="Arial"/>
                  <a:buNone/>
                </a:pPr>
                <a:endParaRPr sz="2400" dirty="0">
                  <a:solidFill>
                    <a:srgbClr val="EF8164"/>
                  </a:solidFill>
                  <a:latin typeface="Adobe 繁黑體 Std B" panose="020B0700000000000000" pitchFamily="34" charset="-120"/>
                  <a:ea typeface="Adobe 繁黑體 Std B" panose="020B0700000000000000" pitchFamily="34" charset="-120"/>
                  <a:sym typeface="Arial"/>
                </a:endParaRPr>
              </a:p>
              <a:p>
                <a:pPr marL="0" marR="0" lvl="0" indent="0" algn="l" rtl="0">
                  <a:lnSpc>
                    <a:spcPct val="137500"/>
                  </a:lnSpc>
                  <a:spcBef>
                    <a:spcPts val="1000"/>
                  </a:spcBef>
                  <a:spcAft>
                    <a:spcPts val="0"/>
                  </a:spcAft>
                  <a:buClr>
                    <a:schemeClr val="dk1"/>
                  </a:buClr>
                  <a:buSzPts val="2400"/>
                  <a:buFont typeface="Arial"/>
                  <a:buNone/>
                </a:pPr>
                <a:endParaRPr sz="2400" dirty="0">
                  <a:solidFill>
                    <a:srgbClr val="EF8164"/>
                  </a:solidFill>
                  <a:latin typeface="Adobe 繁黑體 Std B" panose="020B0700000000000000" pitchFamily="34" charset="-120"/>
                  <a:ea typeface="Adobe 繁黑體 Std B" panose="020B0700000000000000" pitchFamily="34" charset="-120"/>
                  <a:sym typeface="Arial"/>
                </a:endParaRPr>
              </a:p>
            </p:txBody>
          </p:sp>
        </p:grpSp>
        <p:sp>
          <p:nvSpPr>
            <p:cNvPr id="82" name="Google Shape;82;p2"/>
            <p:cNvSpPr txBox="1"/>
            <p:nvPr/>
          </p:nvSpPr>
          <p:spPr>
            <a:xfrm>
              <a:off x="3943074" y="4824799"/>
              <a:ext cx="6932477" cy="568966"/>
            </a:xfrm>
            <a:prstGeom prst="rect">
              <a:avLst/>
            </a:prstGeom>
            <a:noFill/>
            <a:ln>
              <a:noFill/>
            </a:ln>
          </p:spPr>
          <p:txBody>
            <a:bodyPr spcFirstLastPara="1" wrap="square" lIns="91425" tIns="45700" rIns="91425" bIns="45700" anchor="t" anchorCtr="0">
              <a:noAutofit/>
            </a:bodyPr>
            <a:lstStyle/>
            <a:p>
              <a:pPr marL="0" marR="0" lvl="0" indent="0" algn="l" rtl="0">
                <a:lnSpc>
                  <a:spcPct val="137500"/>
                </a:lnSpc>
                <a:spcBef>
                  <a:spcPts val="0"/>
                </a:spcBef>
                <a:spcAft>
                  <a:spcPts val="0"/>
                </a:spcAft>
                <a:buClr>
                  <a:srgbClr val="EF8164"/>
                </a:buClr>
                <a:buSzPts val="2400"/>
                <a:buFont typeface="Arial"/>
                <a:buNone/>
              </a:pPr>
              <a:r>
                <a:rPr lang="zh-TW" sz="2400" dirty="0">
                  <a:solidFill>
                    <a:srgbClr val="EF8164"/>
                  </a:solidFill>
                  <a:latin typeface="Adobe 繁黑體 Std B" panose="020B0700000000000000" pitchFamily="34" charset="-120"/>
                  <a:ea typeface="Adobe 繁黑體 Std B" panose="020B0700000000000000" pitchFamily="34" charset="-120"/>
                  <a:sym typeface="Arial"/>
                </a:rPr>
                <a:t>．浴室．輪椅觀眾席位．停車空間、宿舍</a:t>
              </a:r>
              <a:endParaRPr dirty="0">
                <a:latin typeface="Adobe 繁黑體 Std B" panose="020B0700000000000000" pitchFamily="34" charset="-120"/>
                <a:ea typeface="Adobe 繁黑體 Std B" panose="020B0700000000000000" pitchFamily="34" charset="-120"/>
              </a:endParaRPr>
            </a:p>
            <a:p>
              <a:pPr marL="0" marR="0" lvl="0" indent="0" algn="l" rtl="0">
                <a:lnSpc>
                  <a:spcPct val="137500"/>
                </a:lnSpc>
                <a:spcBef>
                  <a:spcPts val="1000"/>
                </a:spcBef>
                <a:spcAft>
                  <a:spcPts val="0"/>
                </a:spcAft>
                <a:buClr>
                  <a:schemeClr val="dk1"/>
                </a:buClr>
                <a:buSzPts val="2400"/>
                <a:buFont typeface="Arial"/>
                <a:buNone/>
              </a:pPr>
              <a:endParaRPr sz="2400" dirty="0">
                <a:solidFill>
                  <a:srgbClr val="EF8164"/>
                </a:solidFill>
                <a:latin typeface="Adobe 繁黑體 Std B" panose="020B0700000000000000" pitchFamily="34" charset="-120"/>
                <a:ea typeface="Adobe 繁黑體 Std B" panose="020B0700000000000000" pitchFamily="34" charset="-120"/>
                <a:sym typeface="Arial"/>
              </a:endParaRPr>
            </a:p>
            <a:p>
              <a:pPr marL="0" marR="0" lvl="0" indent="0" algn="l" rtl="0">
                <a:lnSpc>
                  <a:spcPct val="137500"/>
                </a:lnSpc>
                <a:spcBef>
                  <a:spcPts val="1000"/>
                </a:spcBef>
                <a:spcAft>
                  <a:spcPts val="0"/>
                </a:spcAft>
                <a:buClr>
                  <a:schemeClr val="dk1"/>
                </a:buClr>
                <a:buSzPts val="2400"/>
                <a:buFont typeface="Arial"/>
                <a:buNone/>
              </a:pPr>
              <a:endParaRPr sz="2400" dirty="0">
                <a:solidFill>
                  <a:srgbClr val="EF8164"/>
                </a:solidFill>
                <a:latin typeface="Adobe 繁黑體 Std B" panose="020B0700000000000000" pitchFamily="34" charset="-120"/>
                <a:ea typeface="Adobe 繁黑體 Std B" panose="020B0700000000000000" pitchFamily="34" charset="-120"/>
                <a:sym typeface="Arial"/>
              </a:endParaRPr>
            </a:p>
            <a:p>
              <a:pPr marL="0" marR="0" lvl="0" indent="0" algn="l" rtl="0">
                <a:lnSpc>
                  <a:spcPct val="137500"/>
                </a:lnSpc>
                <a:spcBef>
                  <a:spcPts val="1000"/>
                </a:spcBef>
                <a:spcAft>
                  <a:spcPts val="0"/>
                </a:spcAft>
                <a:buClr>
                  <a:schemeClr val="dk1"/>
                </a:buClr>
                <a:buSzPts val="2400"/>
                <a:buFont typeface="Arial"/>
                <a:buNone/>
              </a:pPr>
              <a:endParaRPr sz="2400" dirty="0">
                <a:solidFill>
                  <a:srgbClr val="EF8164"/>
                </a:solidFill>
                <a:latin typeface="Adobe 繁黑體 Std B" panose="020B0700000000000000" pitchFamily="34" charset="-120"/>
                <a:ea typeface="Adobe 繁黑體 Std B" panose="020B0700000000000000" pitchFamily="34" charset="-120"/>
                <a:sym typeface="Arial"/>
              </a:endParaRPr>
            </a:p>
          </p:txBody>
        </p:sp>
      </p:grpSp>
      <p:sp>
        <p:nvSpPr>
          <p:cNvPr id="83" name="Google Shape;83;p2"/>
          <p:cNvSpPr/>
          <p:nvPr/>
        </p:nvSpPr>
        <p:spPr>
          <a:xfrm>
            <a:off x="-2607303" y="5228421"/>
            <a:ext cx="4100342" cy="4100866"/>
          </a:xfrm>
          <a:custGeom>
            <a:avLst/>
            <a:gdLst/>
            <a:ahLst/>
            <a:cxnLst/>
            <a:rect l="l" t="t" r="r" b="b"/>
            <a:pathLst>
              <a:path w="4100342" h="4100866" extrusionOk="0">
                <a:moveTo>
                  <a:pt x="0" y="2050433"/>
                </a:moveTo>
                <a:cubicBezTo>
                  <a:pt x="13844" y="813872"/>
                  <a:pt x="961628" y="35230"/>
                  <a:pt x="2050171" y="0"/>
                </a:cubicBezTo>
                <a:cubicBezTo>
                  <a:pt x="2936861" y="-92857"/>
                  <a:pt x="4110579" y="882117"/>
                  <a:pt x="4100342" y="2050433"/>
                </a:cubicBezTo>
                <a:cubicBezTo>
                  <a:pt x="4235368" y="3093607"/>
                  <a:pt x="3086213" y="4346087"/>
                  <a:pt x="2050171" y="4100866"/>
                </a:cubicBezTo>
                <a:cubicBezTo>
                  <a:pt x="849300" y="4326136"/>
                  <a:pt x="160789" y="3041432"/>
                  <a:pt x="0" y="2050433"/>
                </a:cubicBezTo>
                <a:close/>
              </a:path>
            </a:pathLst>
          </a:custGeom>
          <a:noFill/>
          <a:ln w="127000" cap="flat" cmpd="sng">
            <a:solidFill>
              <a:schemeClr val="lt1">
                <a:alpha val="52941"/>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84" name="Google Shape;84;p2"/>
          <p:cNvSpPr txBox="1"/>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altLang="zh-TW" sz="1200">
                <a:solidFill>
                  <a:srgbClr val="757575"/>
                </a:solidFill>
                <a:latin typeface="Adobe 繁黑體 Std B" panose="020B0700000000000000" pitchFamily="34" charset="-120"/>
                <a:ea typeface="Adobe 繁黑體 Std B" panose="020B0700000000000000" pitchFamily="34" charset="-120"/>
                <a:sym typeface="Arial"/>
              </a:rPr>
              <a:t>2</a:t>
            </a:fld>
            <a:endParaRPr sz="1200" dirty="0">
              <a:solidFill>
                <a:srgbClr val="757575"/>
              </a:solidFill>
              <a:latin typeface="Adobe 繁黑體 Std B" panose="020B0700000000000000" pitchFamily="34" charset="-120"/>
              <a:ea typeface="Adobe 繁黑體 Std B" panose="020B0700000000000000" pitchFamily="34" charset="-120"/>
              <a:sym typeface="Arial"/>
            </a:endParaRPr>
          </a:p>
        </p:txBody>
      </p:sp>
      <p:sp>
        <p:nvSpPr>
          <p:cNvPr id="85" name="Google Shape;85;p2"/>
          <p:cNvSpPr/>
          <p:nvPr/>
        </p:nvSpPr>
        <p:spPr>
          <a:xfrm>
            <a:off x="-2430231" y="5528916"/>
            <a:ext cx="3678005" cy="3505200"/>
          </a:xfrm>
          <a:prstGeom prst="ellipse">
            <a:avLst/>
          </a:prstGeom>
          <a:solidFill>
            <a:schemeClr val="lt1">
              <a:alpha val="2274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36" name="Google Shape;95;p3">
            <a:extLst>
              <a:ext uri="{FF2B5EF4-FFF2-40B4-BE49-F238E27FC236}">
                <a16:creationId xmlns:a16="http://schemas.microsoft.com/office/drawing/2014/main" id="{584224E6-4546-4559-81DA-1AFCAF726ED8}"/>
              </a:ext>
            </a:extLst>
          </p:cNvPr>
          <p:cNvSpPr txBox="1"/>
          <p:nvPr/>
        </p:nvSpPr>
        <p:spPr>
          <a:xfrm flipH="1">
            <a:off x="-3566242" y="2321004"/>
            <a:ext cx="2813972" cy="22159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3800" b="1" dirty="0">
                <a:solidFill>
                  <a:schemeClr val="lt1"/>
                </a:solidFill>
                <a:latin typeface="Adobe 繁黑體 Std B" panose="020B0700000000000000" pitchFamily="34" charset="-120"/>
                <a:ea typeface="Adobe 繁黑體 Std B" panose="020B0700000000000000" pitchFamily="34" charset="-120"/>
                <a:cs typeface="Play"/>
                <a:sym typeface="Play"/>
              </a:rPr>
              <a:t>01</a:t>
            </a:r>
            <a:endParaRPr sz="13800" b="1" dirty="0">
              <a:solidFill>
                <a:schemeClr val="lt1"/>
              </a:solidFill>
              <a:latin typeface="Adobe 繁黑體 Std B" panose="020B0700000000000000" pitchFamily="34" charset="-120"/>
              <a:ea typeface="Adobe 繁黑體 Std B" panose="020B0700000000000000" pitchFamily="34" charset="-120"/>
              <a:cs typeface="Play"/>
              <a:sym typeface="Play"/>
            </a:endParaRPr>
          </a:p>
        </p:txBody>
      </p:sp>
      <p:sp>
        <p:nvSpPr>
          <p:cNvPr id="37" name="Google Shape;96;p3">
            <a:extLst>
              <a:ext uri="{FF2B5EF4-FFF2-40B4-BE49-F238E27FC236}">
                <a16:creationId xmlns:a16="http://schemas.microsoft.com/office/drawing/2014/main" id="{0F095F89-26F5-4445-A478-D7598A85B69D}"/>
              </a:ext>
            </a:extLst>
          </p:cNvPr>
          <p:cNvSpPr txBox="1"/>
          <p:nvPr/>
        </p:nvSpPr>
        <p:spPr>
          <a:xfrm flipH="1">
            <a:off x="13623102" y="2945194"/>
            <a:ext cx="6287490"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400" b="1" dirty="0">
                <a:solidFill>
                  <a:schemeClr val="dk1"/>
                </a:solidFill>
                <a:latin typeface="Adobe 繁黑體 Std B" panose="020B0700000000000000" pitchFamily="34" charset="-120"/>
                <a:ea typeface="Adobe 繁黑體 Std B" panose="020B0700000000000000" pitchFamily="34" charset="-120"/>
                <a:sym typeface="Arial"/>
              </a:rPr>
              <a:t>相關法規</a:t>
            </a:r>
            <a:endParaRPr sz="4400" dirty="0">
              <a:solidFill>
                <a:schemeClr val="dk1"/>
              </a:solidFill>
              <a:latin typeface="Adobe 繁黑體 Std B" panose="020B0700000000000000" pitchFamily="34" charset="-120"/>
              <a:ea typeface="Adobe 繁黑體 Std B" panose="020B0700000000000000" pitchFamily="34" charset="-120"/>
              <a:sym typeface="Aria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19"/>
          <p:cNvSpPr/>
          <p:nvPr/>
        </p:nvSpPr>
        <p:spPr>
          <a:xfrm>
            <a:off x="164163" y="1397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332" name="Google Shape;332;p19"/>
          <p:cNvSpPr/>
          <p:nvPr/>
        </p:nvSpPr>
        <p:spPr>
          <a:xfrm rot="6300000">
            <a:off x="8759566" y="3323749"/>
            <a:ext cx="5080706" cy="4841997"/>
          </a:xfrm>
          <a:prstGeom prst="ellipse">
            <a:avLst/>
          </a:prstGeom>
          <a:solidFill>
            <a:srgbClr val="EF7E60">
              <a:alpha val="1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333" name="Google Shape;333;p19"/>
          <p:cNvSpPr/>
          <p:nvPr/>
        </p:nvSpPr>
        <p:spPr>
          <a:xfrm rot="6300000">
            <a:off x="-1839901" y="-1826132"/>
            <a:ext cx="5321127" cy="5071122"/>
          </a:xfrm>
          <a:prstGeom prst="ellipse">
            <a:avLst/>
          </a:prstGeom>
          <a:solidFill>
            <a:srgbClr val="EF7E60">
              <a:alpha val="1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334" name="Google Shape;334;p19"/>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20</a:t>
            </a:fld>
            <a:endParaRPr dirty="0"/>
          </a:p>
        </p:txBody>
      </p:sp>
      <p:pic>
        <p:nvPicPr>
          <p:cNvPr id="335" name="Google Shape;335;p19"/>
          <p:cNvPicPr preferRelativeResize="0"/>
          <p:nvPr/>
        </p:nvPicPr>
        <p:blipFill rotWithShape="1">
          <a:blip r:embed="rId3">
            <a:alphaModFix/>
          </a:blip>
          <a:srcRect/>
          <a:stretch/>
        </p:blipFill>
        <p:spPr>
          <a:xfrm>
            <a:off x="710689" y="402929"/>
            <a:ext cx="3889831" cy="5468272"/>
          </a:xfrm>
          <a:prstGeom prst="rect">
            <a:avLst/>
          </a:prstGeom>
          <a:noFill/>
          <a:ln w="25400" cap="flat" cmpd="sng">
            <a:solidFill>
              <a:srgbClr val="EF7E60"/>
            </a:solidFill>
            <a:prstDash val="lgDash"/>
            <a:miter lim="800000"/>
            <a:headEnd type="none" w="sm" len="sm"/>
            <a:tailEnd type="none" w="sm" len="sm"/>
          </a:ln>
        </p:spPr>
      </p:pic>
      <p:pic>
        <p:nvPicPr>
          <p:cNvPr id="337" name="Google Shape;337;p19" descr="福德國小 (12)0"/>
          <p:cNvPicPr preferRelativeResize="0"/>
          <p:nvPr/>
        </p:nvPicPr>
        <p:blipFill rotWithShape="1">
          <a:blip r:embed="rId4" cstate="screen">
            <a:alphaModFix/>
            <a:extLst>
              <a:ext uri="{28A0092B-C50C-407E-A947-70E740481C1C}">
                <a14:useLocalDpi xmlns:a14="http://schemas.microsoft.com/office/drawing/2010/main"/>
              </a:ext>
            </a:extLst>
          </a:blip>
          <a:srcRect r="-149"/>
          <a:stretch/>
        </p:blipFill>
        <p:spPr>
          <a:xfrm>
            <a:off x="8452053" y="3543143"/>
            <a:ext cx="3171712" cy="2310789"/>
          </a:xfrm>
          <a:prstGeom prst="rect">
            <a:avLst/>
          </a:prstGeom>
          <a:noFill/>
          <a:ln w="25400" cap="flat" cmpd="sng">
            <a:solidFill>
              <a:srgbClr val="EF7E60"/>
            </a:solidFill>
            <a:prstDash val="lgDash"/>
            <a:miter lim="800000"/>
            <a:headEnd type="none" w="sm" len="sm"/>
            <a:tailEnd type="none" w="sm" len="sm"/>
          </a:ln>
        </p:spPr>
      </p:pic>
      <p:pic>
        <p:nvPicPr>
          <p:cNvPr id="2" name="圖片 1">
            <a:extLst>
              <a:ext uri="{FF2B5EF4-FFF2-40B4-BE49-F238E27FC236}">
                <a16:creationId xmlns:a16="http://schemas.microsoft.com/office/drawing/2014/main" id="{157990FA-BC16-93C5-D9BB-8896FF953F6F}"/>
              </a:ext>
            </a:extLst>
          </p:cNvPr>
          <p:cNvPicPr>
            <a:picLocks noChangeAspect="1"/>
          </p:cNvPicPr>
          <p:nvPr/>
        </p:nvPicPr>
        <p:blipFill>
          <a:blip r:embed="rId5" cstate="screen">
            <a:alphaModFix/>
            <a:extLst>
              <a:ext uri="{28A0092B-C50C-407E-A947-70E740481C1C}">
                <a14:useLocalDpi xmlns:a14="http://schemas.microsoft.com/office/drawing/2010/main"/>
              </a:ext>
            </a:extLst>
          </a:blip>
          <a:stretch>
            <a:fillRect/>
          </a:stretch>
        </p:blipFill>
        <p:spPr>
          <a:xfrm>
            <a:off x="4804897" y="1137681"/>
            <a:ext cx="3549072" cy="4726593"/>
          </a:xfrm>
          <a:prstGeom prst="rect">
            <a:avLst/>
          </a:prstGeom>
          <a:noFill/>
          <a:ln w="25400" cap="flat" cmpd="sng">
            <a:solidFill>
              <a:srgbClr val="EF7E60"/>
            </a:solidFill>
            <a:prstDash val="lgDash"/>
            <a:miter lim="800000"/>
            <a:headEnd type="none" w="sm" len="sm"/>
            <a:tailEnd type="none" w="sm" len="sm"/>
          </a:ln>
        </p:spPr>
      </p:pic>
      <p:sp>
        <p:nvSpPr>
          <p:cNvPr id="3" name="文字方塊 2">
            <a:extLst>
              <a:ext uri="{FF2B5EF4-FFF2-40B4-BE49-F238E27FC236}">
                <a16:creationId xmlns:a16="http://schemas.microsoft.com/office/drawing/2014/main" id="{6CADB8AB-0AE9-981F-7CFE-19E212707907}"/>
              </a:ext>
            </a:extLst>
          </p:cNvPr>
          <p:cNvSpPr txBox="1"/>
          <p:nvPr/>
        </p:nvSpPr>
        <p:spPr>
          <a:xfrm>
            <a:off x="8479836" y="2123085"/>
            <a:ext cx="3416320" cy="646331"/>
          </a:xfrm>
          <a:prstGeom prst="rect">
            <a:avLst/>
          </a:prstGeom>
          <a:noFill/>
        </p:spPr>
        <p:txBody>
          <a:bodyPr wrap="none" rtlCol="0">
            <a:spAutoFit/>
          </a:bodyPr>
          <a:lstStyle/>
          <a:p>
            <a:r>
              <a:rPr lang="zh-TW" altLang="en-US" sz="3600" b="1" dirty="0"/>
              <a:t>斜坡或斜角處理</a:t>
            </a:r>
          </a:p>
        </p:txBody>
      </p:sp>
      <p:grpSp>
        <p:nvGrpSpPr>
          <p:cNvPr id="11" name="Google Shape;322;p18">
            <a:extLst>
              <a:ext uri="{FF2B5EF4-FFF2-40B4-BE49-F238E27FC236}">
                <a16:creationId xmlns:a16="http://schemas.microsoft.com/office/drawing/2014/main" id="{EA328DDF-D24A-43C2-B9FA-EEB38D94FF7F}"/>
              </a:ext>
            </a:extLst>
          </p:cNvPr>
          <p:cNvGrpSpPr/>
          <p:nvPr/>
        </p:nvGrpSpPr>
        <p:grpSpPr>
          <a:xfrm>
            <a:off x="13961936" y="791465"/>
            <a:ext cx="4744667" cy="543792"/>
            <a:chOff x="1217663" y="991478"/>
            <a:chExt cx="4729048" cy="543792"/>
          </a:xfrm>
        </p:grpSpPr>
        <p:sp>
          <p:nvSpPr>
            <p:cNvPr id="12" name="Google Shape;323;p18">
              <a:extLst>
                <a:ext uri="{FF2B5EF4-FFF2-40B4-BE49-F238E27FC236}">
                  <a16:creationId xmlns:a16="http://schemas.microsoft.com/office/drawing/2014/main" id="{CA522269-9C1D-4C59-8BE9-028B41A701A7}"/>
                </a:ext>
              </a:extLst>
            </p:cNvPr>
            <p:cNvSpPr txBox="1"/>
            <p:nvPr/>
          </p:nvSpPr>
          <p:spPr>
            <a:xfrm>
              <a:off x="1217663" y="991478"/>
              <a:ext cx="3925855" cy="523180"/>
            </a:xfrm>
            <a:prstGeom prst="rect">
              <a:avLst/>
            </a:prstGeom>
            <a:solidFill>
              <a:srgbClr val="FFC000"/>
            </a:solidFill>
            <a:ln w="41275"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p:txBody>
        </p:sp>
        <p:sp>
          <p:nvSpPr>
            <p:cNvPr id="13" name="Google Shape;324;p18">
              <a:extLst>
                <a:ext uri="{FF2B5EF4-FFF2-40B4-BE49-F238E27FC236}">
                  <a16:creationId xmlns:a16="http://schemas.microsoft.com/office/drawing/2014/main" id="{39F6AF87-CB33-49FB-8472-621E4EC19D00}"/>
                </a:ext>
              </a:extLst>
            </p:cNvPr>
            <p:cNvSpPr txBox="1"/>
            <p:nvPr/>
          </p:nvSpPr>
          <p:spPr>
            <a:xfrm>
              <a:off x="1258169" y="998781"/>
              <a:ext cx="4688542" cy="53648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居室 </a:t>
              </a:r>
              <a:r>
                <a:rPr lang="zh-TW" sz="2400" b="1" dirty="0">
                  <a:solidFill>
                    <a:schemeClr val="dk1"/>
                  </a:solidFill>
                  <a:latin typeface="Adobe 繁黑體 Std B" panose="020B0700000000000000" pitchFamily="34" charset="-120"/>
                  <a:ea typeface="Adobe 繁黑體 Std B" panose="020B0700000000000000" pitchFamily="34" charset="-120"/>
                  <a:sym typeface="Arial"/>
                </a:rPr>
                <a:t>(教室、辦公室 — 等)</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grpSp>
      <p:sp>
        <p:nvSpPr>
          <p:cNvPr id="15" name="Google Shape;321;p18">
            <a:extLst>
              <a:ext uri="{FF2B5EF4-FFF2-40B4-BE49-F238E27FC236}">
                <a16:creationId xmlns:a16="http://schemas.microsoft.com/office/drawing/2014/main" id="{0A75F496-68EF-412D-A721-B11ED6336544}"/>
              </a:ext>
            </a:extLst>
          </p:cNvPr>
          <p:cNvSpPr/>
          <p:nvPr/>
        </p:nvSpPr>
        <p:spPr>
          <a:xfrm rot="10800000">
            <a:off x="14501777" y="1542878"/>
            <a:ext cx="11347904" cy="4000529"/>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6" name="Google Shape;326;p18">
            <a:extLst>
              <a:ext uri="{FF2B5EF4-FFF2-40B4-BE49-F238E27FC236}">
                <a16:creationId xmlns:a16="http://schemas.microsoft.com/office/drawing/2014/main" id="{6AE7EB45-0A28-4CD2-A2DE-D1AB3E1976C1}"/>
              </a:ext>
            </a:extLst>
          </p:cNvPr>
          <p:cNvSpPr txBox="1"/>
          <p:nvPr/>
        </p:nvSpPr>
        <p:spPr>
          <a:xfrm>
            <a:off x="14855713" y="1719717"/>
            <a:ext cx="10993967" cy="3823690"/>
          </a:xfrm>
          <a:prstGeom prst="rect">
            <a:avLst/>
          </a:prstGeom>
          <a:noFill/>
          <a:ln>
            <a:noFill/>
          </a:ln>
        </p:spPr>
        <p:txBody>
          <a:bodyPr spcFirstLastPara="1" wrap="square" lIns="91425" tIns="45700" rIns="91425" bIns="45700" anchor="t" anchorCtr="0">
            <a:noAutofit/>
          </a:bodyPr>
          <a:lstStyle/>
          <a:p>
            <a:pPr marL="0" marR="0" lvl="0" indent="0" algn="l" rtl="0">
              <a:lnSpc>
                <a:spcPts val="3500"/>
              </a:lnSpc>
              <a:spcBef>
                <a:spcPts val="0"/>
              </a:spcBef>
              <a:spcAft>
                <a:spcPts val="0"/>
              </a:spcAft>
              <a:buClr>
                <a:schemeClr val="dk1"/>
              </a:buClr>
              <a:buSzPts val="2400"/>
              <a:buFont typeface="Arial"/>
              <a:buNone/>
            </a:pP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學校公共建築物之居室設置原則如下</a:t>
            </a:r>
            <a:r>
              <a:rPr lang="zh-TW" altLang="en-US"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a:p>
            <a:pPr marL="0" marR="0" lvl="0" indent="0" algn="l" rtl="0">
              <a:lnSpc>
                <a:spcPts val="3500"/>
              </a:lnSpc>
              <a:spcBef>
                <a:spcPts val="1000"/>
              </a:spcBef>
              <a:spcAft>
                <a:spcPts val="0"/>
              </a:spcAft>
              <a:buClr>
                <a:schemeClr val="dk1"/>
              </a:buClr>
              <a:buSzPts val="2400"/>
              <a:buFont typeface="Arial"/>
              <a:buNone/>
            </a:pP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(一) 應考量居室使用之需求及頻率，優先納入無障礙校園環境可及區內集中設</a:t>
            </a:r>
            <a:b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b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         置，減少行動不便者水平、垂直移動距離，以提升使用之</a:t>
            </a:r>
            <a:r>
              <a:rPr lang="zh-TW" sz="2800" dirty="0">
                <a:solidFill>
                  <a:schemeClr val="bg1">
                    <a:lumMod val="75000"/>
                  </a:schemeClr>
                </a:solidFill>
                <a:latin typeface="Adobe 繁黑體 Std B" panose="020B0700000000000000" pitchFamily="34" charset="-120"/>
                <a:ea typeface="Adobe 繁黑體 Std B" panose="020B0700000000000000" pitchFamily="34" charset="-120"/>
                <a:sym typeface="Arial"/>
              </a:rPr>
              <a:t>便利性</a:t>
            </a: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及</a:t>
            </a:r>
            <a:r>
              <a:rPr lang="zh-TW" sz="2800" dirty="0">
                <a:solidFill>
                  <a:schemeClr val="bg1">
                    <a:lumMod val="75000"/>
                  </a:schemeClr>
                </a:solidFill>
                <a:latin typeface="Adobe 繁黑體 Std B" panose="020B0700000000000000" pitchFamily="34" charset="-120"/>
                <a:ea typeface="Adobe 繁黑體 Std B" panose="020B0700000000000000" pitchFamily="34" charset="-120"/>
                <a:sym typeface="Arial"/>
              </a:rPr>
              <a:t>可及性</a:t>
            </a: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a:p>
            <a:pPr marL="0" marR="0" lvl="0" indent="0" algn="l" rtl="0">
              <a:lnSpc>
                <a:spcPts val="3500"/>
              </a:lnSpc>
              <a:spcBef>
                <a:spcPts val="1000"/>
              </a:spcBef>
              <a:spcAft>
                <a:spcPts val="0"/>
              </a:spcAft>
              <a:buClr>
                <a:schemeClr val="dk1"/>
              </a:buClr>
              <a:buSzPts val="2400"/>
              <a:buFont typeface="Arial"/>
              <a:buNone/>
            </a:pP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(二) 學校申請建造執照及新建、增建之公共建築物，其居室出入口門框間之距</a:t>
            </a:r>
            <a:b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b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         離，應符合無障礙規範無障礙通205.2.3居室出入口之規定；學校供行動</a:t>
            </a:r>
            <a:b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b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         不便者主要使用之居室出入口門框間之距離，應至少一 處符合無障礙規範</a:t>
            </a:r>
            <a:b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b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         無障礙通路205.2.3居室出入口之規定。</a:t>
            </a:r>
            <a:endParaRPr sz="2400" dirty="0">
              <a:solidFill>
                <a:schemeClr val="bg1">
                  <a:lumMod val="75000"/>
                </a:schemeClr>
              </a:solidFill>
              <a:latin typeface="Adobe 繁黑體 Std B" panose="020B0700000000000000" pitchFamily="34" charset="-120"/>
              <a:ea typeface="Adobe 繁黑體 Std B" panose="020B0700000000000000" pitchFamily="34" charset="-120"/>
              <a:sym typeface="Arial"/>
            </a:endParaRPr>
          </a:p>
        </p:txBody>
      </p:sp>
      <p:sp>
        <p:nvSpPr>
          <p:cNvPr id="17" name="Google Shape;326;p18">
            <a:extLst>
              <a:ext uri="{FF2B5EF4-FFF2-40B4-BE49-F238E27FC236}">
                <a16:creationId xmlns:a16="http://schemas.microsoft.com/office/drawing/2014/main" id="{0E751647-C531-4E86-A791-2A33371EB9CF}"/>
              </a:ext>
            </a:extLst>
          </p:cNvPr>
          <p:cNvSpPr txBox="1"/>
          <p:nvPr/>
        </p:nvSpPr>
        <p:spPr>
          <a:xfrm>
            <a:off x="14855714" y="1719717"/>
            <a:ext cx="10993967" cy="3823690"/>
          </a:xfrm>
          <a:prstGeom prst="rect">
            <a:avLst/>
          </a:prstGeom>
          <a:noFill/>
          <a:ln>
            <a:noFill/>
          </a:ln>
        </p:spPr>
        <p:txBody>
          <a:bodyPr spcFirstLastPara="1" wrap="square" lIns="91425" tIns="45700" rIns="91425" bIns="45700" anchor="t" anchorCtr="0">
            <a:noAutofit/>
          </a:bodyPr>
          <a:lstStyle/>
          <a:p>
            <a:pPr marL="0" marR="0" lvl="0" indent="0" algn="l" rtl="0">
              <a:lnSpc>
                <a:spcPts val="3500"/>
              </a:lnSpc>
              <a:spcBef>
                <a:spcPts val="0"/>
              </a:spcBef>
              <a:spcAft>
                <a:spcPts val="0"/>
              </a:spcAft>
              <a:buClr>
                <a:schemeClr val="dk1"/>
              </a:buClr>
              <a:buSzPts val="2400"/>
              <a:buFont typeface="Arial"/>
              <a:buNone/>
            </a:pPr>
            <a:r>
              <a:rPr lang="zh-TW" sz="2400" dirty="0">
                <a:solidFill>
                  <a:schemeClr val="dk1"/>
                </a:solidFill>
                <a:latin typeface="Adobe 繁黑體 Std B" panose="020B0700000000000000" pitchFamily="34" charset="-120"/>
                <a:ea typeface="Adobe 繁黑體 Std B" panose="020B0700000000000000" pitchFamily="34" charset="-120"/>
                <a:sym typeface="Arial"/>
              </a:rPr>
              <a:t>學校公共建築物之居室設置原則如下</a:t>
            </a:r>
            <a:r>
              <a:rPr lang="zh-TW" altLang="en-US" sz="2400" dirty="0">
                <a:solidFill>
                  <a:schemeClr val="dk1"/>
                </a:solidFill>
                <a:latin typeface="Adobe 繁黑體 Std B" panose="020B0700000000000000" pitchFamily="34" charset="-120"/>
                <a:ea typeface="Adobe 繁黑體 Std B" panose="020B0700000000000000" pitchFamily="34" charset="-120"/>
                <a:sym typeface="Arial"/>
              </a:rPr>
              <a:t>：</a:t>
            </a:r>
            <a:endParaRPr dirty="0">
              <a:latin typeface="Adobe 繁黑體 Std B" panose="020B0700000000000000" pitchFamily="34" charset="-120"/>
              <a:ea typeface="Adobe 繁黑體 Std B" panose="020B0700000000000000" pitchFamily="34" charset="-120"/>
            </a:endParaRPr>
          </a:p>
          <a:p>
            <a:pPr marL="0" marR="0" lvl="0" indent="0" algn="l" rtl="0">
              <a:lnSpc>
                <a:spcPts val="3500"/>
              </a:lnSpc>
              <a:spcBef>
                <a:spcPts val="1000"/>
              </a:spcBef>
              <a:spcAft>
                <a:spcPts val="0"/>
              </a:spcAft>
              <a:buClr>
                <a:schemeClr val="dk1"/>
              </a:buClr>
              <a:buSzPts val="2400"/>
              <a:buFont typeface="Arial"/>
              <a:buNone/>
            </a:pPr>
            <a:r>
              <a:rPr lang="zh-TW" sz="2400" dirty="0">
                <a:solidFill>
                  <a:schemeClr val="dk1"/>
                </a:solidFill>
                <a:latin typeface="Adobe 繁黑體 Std B" panose="020B0700000000000000" pitchFamily="34" charset="-120"/>
                <a:ea typeface="Adobe 繁黑體 Std B" panose="020B0700000000000000" pitchFamily="34" charset="-120"/>
                <a:sym typeface="Arial"/>
              </a:rPr>
              <a:t>(一) 應考量居室使用之需求及頻率，優先納入無障礙校園環境可及區內集中設</a:t>
            </a:r>
            <a:br>
              <a:rPr lang="zh-TW" sz="2400" dirty="0">
                <a:solidFill>
                  <a:schemeClr val="dk1"/>
                </a:solidFill>
                <a:latin typeface="Adobe 繁黑體 Std B" panose="020B0700000000000000" pitchFamily="34" charset="-120"/>
                <a:ea typeface="Adobe 繁黑體 Std B" panose="020B0700000000000000" pitchFamily="34" charset="-120"/>
                <a:sym typeface="Arial"/>
              </a:rPr>
            </a:br>
            <a:r>
              <a:rPr lang="zh-TW" sz="2400" dirty="0">
                <a:solidFill>
                  <a:schemeClr val="dk1"/>
                </a:solidFill>
                <a:latin typeface="Adobe 繁黑體 Std B" panose="020B0700000000000000" pitchFamily="34" charset="-120"/>
                <a:ea typeface="Adobe 繁黑體 Std B" panose="020B0700000000000000" pitchFamily="34" charset="-120"/>
                <a:sym typeface="Arial"/>
              </a:rPr>
              <a:t>         置，減少行動不便者水平、垂直移動距離，以提升使用之</a:t>
            </a:r>
            <a:r>
              <a:rPr lang="zh-TW" sz="2800" dirty="0">
                <a:solidFill>
                  <a:srgbClr val="C00000"/>
                </a:solidFill>
                <a:latin typeface="Adobe 繁黑體 Std B" panose="020B0700000000000000" pitchFamily="34" charset="-120"/>
                <a:ea typeface="Adobe 繁黑體 Std B" panose="020B0700000000000000" pitchFamily="34" charset="-120"/>
                <a:sym typeface="Arial"/>
              </a:rPr>
              <a:t>便利性</a:t>
            </a:r>
            <a:r>
              <a:rPr lang="zh-TW" sz="2400" dirty="0">
                <a:solidFill>
                  <a:schemeClr val="dk1"/>
                </a:solidFill>
                <a:latin typeface="Adobe 繁黑體 Std B" panose="020B0700000000000000" pitchFamily="34" charset="-120"/>
                <a:ea typeface="Adobe 繁黑體 Std B" panose="020B0700000000000000" pitchFamily="34" charset="-120"/>
                <a:sym typeface="Arial"/>
              </a:rPr>
              <a:t>及</a:t>
            </a:r>
            <a:r>
              <a:rPr lang="zh-TW" sz="2800" dirty="0">
                <a:solidFill>
                  <a:srgbClr val="C00000"/>
                </a:solidFill>
                <a:latin typeface="Adobe 繁黑體 Std B" panose="020B0700000000000000" pitchFamily="34" charset="-120"/>
                <a:ea typeface="Adobe 繁黑體 Std B" panose="020B0700000000000000" pitchFamily="34" charset="-120"/>
                <a:sym typeface="Arial"/>
              </a:rPr>
              <a:t>可及性</a:t>
            </a:r>
            <a:r>
              <a:rPr lang="zh-TW" sz="2400" dirty="0">
                <a:solidFill>
                  <a:schemeClr val="dk1"/>
                </a:solidFill>
                <a:latin typeface="Adobe 繁黑體 Std B" panose="020B0700000000000000" pitchFamily="34" charset="-120"/>
                <a:ea typeface="Adobe 繁黑體 Std B" panose="020B0700000000000000" pitchFamily="34" charset="-120"/>
                <a:sym typeface="Arial"/>
              </a:rPr>
              <a:t>。</a:t>
            </a:r>
            <a:endParaRPr dirty="0">
              <a:latin typeface="Adobe 繁黑體 Std B" panose="020B0700000000000000" pitchFamily="34" charset="-120"/>
              <a:ea typeface="Adobe 繁黑體 Std B" panose="020B0700000000000000" pitchFamily="34" charset="-120"/>
            </a:endParaRPr>
          </a:p>
          <a:p>
            <a:pPr marL="0" marR="0" lvl="0" indent="0" algn="l" rtl="0">
              <a:lnSpc>
                <a:spcPts val="3500"/>
              </a:lnSpc>
              <a:spcBef>
                <a:spcPts val="1000"/>
              </a:spcBef>
              <a:spcAft>
                <a:spcPts val="0"/>
              </a:spcAft>
              <a:buClr>
                <a:schemeClr val="dk1"/>
              </a:buClr>
              <a:buSzPts val="2400"/>
              <a:buFont typeface="Arial"/>
              <a:buNone/>
            </a:pPr>
            <a:r>
              <a:rPr lang="zh-TW" sz="2400" dirty="0">
                <a:solidFill>
                  <a:schemeClr val="dk1"/>
                </a:solidFill>
                <a:latin typeface="Adobe 繁黑體 Std B" panose="020B0700000000000000" pitchFamily="34" charset="-120"/>
                <a:ea typeface="Adobe 繁黑體 Std B" panose="020B0700000000000000" pitchFamily="34" charset="-120"/>
                <a:sym typeface="Arial"/>
              </a:rPr>
              <a:t>(二) 學校申請建造執照及新建、增建之公共建築物，其居室出入口門框間之距</a:t>
            </a:r>
            <a:br>
              <a:rPr lang="zh-TW" sz="2400" dirty="0">
                <a:solidFill>
                  <a:schemeClr val="dk1"/>
                </a:solidFill>
                <a:latin typeface="Adobe 繁黑體 Std B" panose="020B0700000000000000" pitchFamily="34" charset="-120"/>
                <a:ea typeface="Adobe 繁黑體 Std B" panose="020B0700000000000000" pitchFamily="34" charset="-120"/>
                <a:sym typeface="Arial"/>
              </a:rPr>
            </a:br>
            <a:r>
              <a:rPr lang="zh-TW" sz="2400" dirty="0">
                <a:solidFill>
                  <a:schemeClr val="dk1"/>
                </a:solidFill>
                <a:latin typeface="Adobe 繁黑體 Std B" panose="020B0700000000000000" pitchFamily="34" charset="-120"/>
                <a:ea typeface="Adobe 繁黑體 Std B" panose="020B0700000000000000" pitchFamily="34" charset="-120"/>
                <a:sym typeface="Arial"/>
              </a:rPr>
              <a:t>         離，應符合無障礙規範無障礙通205.2.3居室出入口之規定；學校供行動</a:t>
            </a:r>
            <a:br>
              <a:rPr lang="zh-TW" sz="2400" dirty="0">
                <a:solidFill>
                  <a:schemeClr val="dk1"/>
                </a:solidFill>
                <a:latin typeface="Adobe 繁黑體 Std B" panose="020B0700000000000000" pitchFamily="34" charset="-120"/>
                <a:ea typeface="Adobe 繁黑體 Std B" panose="020B0700000000000000" pitchFamily="34" charset="-120"/>
                <a:sym typeface="Arial"/>
              </a:rPr>
            </a:br>
            <a:r>
              <a:rPr lang="zh-TW" sz="2400" dirty="0">
                <a:solidFill>
                  <a:schemeClr val="dk1"/>
                </a:solidFill>
                <a:latin typeface="Adobe 繁黑體 Std B" panose="020B0700000000000000" pitchFamily="34" charset="-120"/>
                <a:ea typeface="Adobe 繁黑體 Std B" panose="020B0700000000000000" pitchFamily="34" charset="-120"/>
                <a:sym typeface="Arial"/>
              </a:rPr>
              <a:t>         不便者主要使用之居室出入口門框間之距離，應至少一 處符合無障礙規範</a:t>
            </a:r>
            <a:br>
              <a:rPr lang="zh-TW" sz="2400" dirty="0">
                <a:solidFill>
                  <a:schemeClr val="dk1"/>
                </a:solidFill>
                <a:latin typeface="Adobe 繁黑體 Std B" panose="020B0700000000000000" pitchFamily="34" charset="-120"/>
                <a:ea typeface="Adobe 繁黑體 Std B" panose="020B0700000000000000" pitchFamily="34" charset="-120"/>
                <a:sym typeface="Arial"/>
              </a:rPr>
            </a:br>
            <a:r>
              <a:rPr lang="zh-TW" sz="2400" dirty="0">
                <a:solidFill>
                  <a:schemeClr val="dk1"/>
                </a:solidFill>
                <a:latin typeface="Adobe 繁黑體 Std B" panose="020B0700000000000000" pitchFamily="34" charset="-120"/>
                <a:ea typeface="Adobe 繁黑體 Std B" panose="020B0700000000000000" pitchFamily="34" charset="-120"/>
                <a:sym typeface="Arial"/>
              </a:rPr>
              <a:t>         無障礙通路205.2.3居室出入口之規定。</a:t>
            </a:r>
            <a:endParaRPr sz="2400" dirty="0">
              <a:solidFill>
                <a:schemeClr val="dk1"/>
              </a:solidFill>
              <a:latin typeface="Adobe 繁黑體 Std B" panose="020B0700000000000000" pitchFamily="34" charset="-120"/>
              <a:ea typeface="Adobe 繁黑體 Std B" panose="020B0700000000000000" pitchFamily="34" charset="-120"/>
              <a:sym typeface="Aria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20"/>
          <p:cNvSpPr/>
          <p:nvPr/>
        </p:nvSpPr>
        <p:spPr>
          <a:xfrm>
            <a:off x="0" y="2356439"/>
            <a:ext cx="12192000" cy="167723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343" name="Google Shape;343;p20"/>
          <p:cNvSpPr/>
          <p:nvPr/>
        </p:nvSpPr>
        <p:spPr>
          <a:xfrm rot="6300000">
            <a:off x="8759566" y="3323749"/>
            <a:ext cx="5080706" cy="4841997"/>
          </a:xfrm>
          <a:prstGeom prst="ellipse">
            <a:avLst/>
          </a:prstGeom>
          <a:solidFill>
            <a:srgbClr val="EF7E60">
              <a:alpha val="1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344" name="Google Shape;344;p20"/>
          <p:cNvSpPr/>
          <p:nvPr/>
        </p:nvSpPr>
        <p:spPr>
          <a:xfrm rot="-7322910">
            <a:off x="8675954" y="2976316"/>
            <a:ext cx="5536153" cy="5536861"/>
          </a:xfrm>
          <a:prstGeom prst="ellipse">
            <a:avLst/>
          </a:prstGeom>
          <a:noFill/>
          <a:ln w="127000" cap="flat" cmpd="sng">
            <a:solidFill>
              <a:srgbClr val="EF7E60">
                <a:alpha val="13725"/>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345" name="Google Shape;345;p20"/>
          <p:cNvSpPr/>
          <p:nvPr/>
        </p:nvSpPr>
        <p:spPr>
          <a:xfrm rot="6300000">
            <a:off x="-1839901" y="-1826132"/>
            <a:ext cx="5321127" cy="5071122"/>
          </a:xfrm>
          <a:prstGeom prst="ellipse">
            <a:avLst/>
          </a:prstGeom>
          <a:solidFill>
            <a:srgbClr val="EF7E60">
              <a:alpha val="1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346" name="Google Shape;346;p20"/>
          <p:cNvSpPr/>
          <p:nvPr/>
        </p:nvSpPr>
        <p:spPr>
          <a:xfrm rot="-7322910">
            <a:off x="-2127394" y="-2190003"/>
            <a:ext cx="5798125" cy="5798867"/>
          </a:xfrm>
          <a:prstGeom prst="ellipse">
            <a:avLst/>
          </a:prstGeom>
          <a:noFill/>
          <a:ln w="127000" cap="flat" cmpd="sng">
            <a:solidFill>
              <a:srgbClr val="EF7E60">
                <a:alpha val="13725"/>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grpSp>
        <p:nvGrpSpPr>
          <p:cNvPr id="347" name="Google Shape;347;p20"/>
          <p:cNvGrpSpPr/>
          <p:nvPr/>
        </p:nvGrpSpPr>
        <p:grpSpPr>
          <a:xfrm>
            <a:off x="4174330" y="2356439"/>
            <a:ext cx="4671839" cy="1821246"/>
            <a:chOff x="4289251" y="886230"/>
            <a:chExt cx="2293387" cy="681499"/>
          </a:xfrm>
        </p:grpSpPr>
        <p:sp>
          <p:nvSpPr>
            <p:cNvPr id="348" name="Google Shape;348;p20"/>
            <p:cNvSpPr txBox="1"/>
            <p:nvPr/>
          </p:nvSpPr>
          <p:spPr>
            <a:xfrm>
              <a:off x="4289251" y="886230"/>
              <a:ext cx="1992664" cy="195771"/>
            </a:xfrm>
            <a:prstGeom prst="rect">
              <a:avLst/>
            </a:prstGeom>
            <a:solidFill>
              <a:srgbClr val="FFC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p:txBody>
        </p:sp>
        <p:sp>
          <p:nvSpPr>
            <p:cNvPr id="349" name="Google Shape;349;p20"/>
            <p:cNvSpPr txBox="1"/>
            <p:nvPr/>
          </p:nvSpPr>
          <p:spPr>
            <a:xfrm>
              <a:off x="4495871" y="1034602"/>
              <a:ext cx="2086767" cy="53312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000"/>
                <a:buFont typeface="Arial"/>
                <a:buNone/>
              </a:pPr>
              <a:r>
                <a:rPr lang="zh-TW" sz="6000" b="1" dirty="0">
                  <a:solidFill>
                    <a:schemeClr val="dk1"/>
                  </a:solidFill>
                  <a:latin typeface="Adobe 繁黑體 Std B" panose="020B0700000000000000" pitchFamily="34" charset="-120"/>
                  <a:ea typeface="Adobe 繁黑體 Std B" panose="020B0700000000000000" pitchFamily="34" charset="-120"/>
                  <a:sym typeface="Arial"/>
                </a:rPr>
                <a:t>操作空間</a:t>
              </a:r>
              <a:endParaRPr sz="6000" dirty="0">
                <a:solidFill>
                  <a:srgbClr val="C00000"/>
                </a:solidFill>
                <a:latin typeface="Adobe 繁黑體 Std B" panose="020B0700000000000000" pitchFamily="34" charset="-120"/>
                <a:ea typeface="Adobe 繁黑體 Std B" panose="020B0700000000000000" pitchFamily="34" charset="-120"/>
                <a:cs typeface="Play"/>
                <a:sym typeface="Play"/>
              </a:endParaRPr>
            </a:p>
          </p:txBody>
        </p:sp>
      </p:grpSp>
      <p:sp>
        <p:nvSpPr>
          <p:cNvPr id="350" name="Google Shape;350;p20"/>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21</a:t>
            </a:fld>
            <a:endParaRPr dirty="0"/>
          </a:p>
        </p:txBody>
      </p:sp>
      <p:pic>
        <p:nvPicPr>
          <p:cNvPr id="11" name="Google Shape;335;p19">
            <a:extLst>
              <a:ext uri="{FF2B5EF4-FFF2-40B4-BE49-F238E27FC236}">
                <a16:creationId xmlns:a16="http://schemas.microsoft.com/office/drawing/2014/main" id="{03A275F9-F3AF-4D55-ACBC-71BC611A8175}"/>
              </a:ext>
            </a:extLst>
          </p:cNvPr>
          <p:cNvPicPr preferRelativeResize="0"/>
          <p:nvPr/>
        </p:nvPicPr>
        <p:blipFill rotWithShape="1">
          <a:blip r:embed="rId3">
            <a:alphaModFix/>
          </a:blip>
          <a:srcRect/>
          <a:stretch/>
        </p:blipFill>
        <p:spPr>
          <a:xfrm flipV="1">
            <a:off x="836525" y="7370003"/>
            <a:ext cx="3889831" cy="1042213"/>
          </a:xfrm>
          <a:prstGeom prst="rect">
            <a:avLst/>
          </a:prstGeom>
          <a:noFill/>
          <a:ln w="25400" cap="flat" cmpd="sng">
            <a:solidFill>
              <a:srgbClr val="EF7E60"/>
            </a:solidFill>
            <a:prstDash val="lgDash"/>
            <a:miter lim="800000"/>
            <a:headEnd type="none" w="sm" len="sm"/>
            <a:tailEnd type="none" w="sm" len="sm"/>
          </a:ln>
        </p:spPr>
      </p:pic>
      <p:pic>
        <p:nvPicPr>
          <p:cNvPr id="12" name="Google Shape;337;p19" descr="福德國小 (12)0">
            <a:extLst>
              <a:ext uri="{FF2B5EF4-FFF2-40B4-BE49-F238E27FC236}">
                <a16:creationId xmlns:a16="http://schemas.microsoft.com/office/drawing/2014/main" id="{89079B5B-6D18-4EA0-B15A-C50544E8095A}"/>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r="-149"/>
          <a:stretch/>
        </p:blipFill>
        <p:spPr>
          <a:xfrm flipV="1">
            <a:off x="8479836" y="-1481580"/>
            <a:ext cx="3171712" cy="1131944"/>
          </a:xfrm>
          <a:prstGeom prst="rect">
            <a:avLst/>
          </a:prstGeom>
          <a:noFill/>
          <a:ln w="25400" cap="flat" cmpd="sng">
            <a:solidFill>
              <a:srgbClr val="EF7E60"/>
            </a:solidFill>
            <a:prstDash val="lgDash"/>
            <a:miter lim="800000"/>
            <a:headEnd type="none" w="sm" len="sm"/>
            <a:tailEnd type="none" w="sm" len="sm"/>
          </a:ln>
        </p:spPr>
      </p:pic>
      <p:pic>
        <p:nvPicPr>
          <p:cNvPr id="13" name="圖片 12">
            <a:extLst>
              <a:ext uri="{FF2B5EF4-FFF2-40B4-BE49-F238E27FC236}">
                <a16:creationId xmlns:a16="http://schemas.microsoft.com/office/drawing/2014/main" id="{010AF018-798A-4ECA-9220-FD9195DCC90F}"/>
              </a:ext>
            </a:extLst>
          </p:cNvPr>
          <p:cNvPicPr>
            <a:picLocks noChangeAspect="1"/>
          </p:cNvPicPr>
          <p:nvPr/>
        </p:nvPicPr>
        <p:blipFill>
          <a:blip r:embed="rId5" cstate="screen">
            <a:alphaModFix/>
            <a:extLst>
              <a:ext uri="{28A0092B-C50C-407E-A947-70E740481C1C}">
                <a14:useLocalDpi xmlns:a14="http://schemas.microsoft.com/office/drawing/2010/main"/>
              </a:ext>
            </a:extLst>
          </a:blip>
          <a:stretch>
            <a:fillRect/>
          </a:stretch>
        </p:blipFill>
        <p:spPr>
          <a:xfrm flipV="1">
            <a:off x="4930764" y="7677464"/>
            <a:ext cx="3549072" cy="734752"/>
          </a:xfrm>
          <a:prstGeom prst="rect">
            <a:avLst/>
          </a:prstGeom>
          <a:noFill/>
          <a:ln w="25400" cap="flat" cmpd="sng">
            <a:solidFill>
              <a:srgbClr val="EF7E60"/>
            </a:solidFill>
            <a:prstDash val="lgDash"/>
            <a:miter lim="800000"/>
            <a:headEnd type="none" w="sm" len="sm"/>
            <a:tailEnd type="none" w="sm" len="sm"/>
          </a:ln>
        </p:spPr>
      </p:pic>
      <p:sp>
        <p:nvSpPr>
          <p:cNvPr id="14" name="文字方塊 13">
            <a:extLst>
              <a:ext uri="{FF2B5EF4-FFF2-40B4-BE49-F238E27FC236}">
                <a16:creationId xmlns:a16="http://schemas.microsoft.com/office/drawing/2014/main" id="{BF33B359-D333-43A5-AD71-62C19A32EC8E}"/>
              </a:ext>
            </a:extLst>
          </p:cNvPr>
          <p:cNvSpPr txBox="1"/>
          <p:nvPr/>
        </p:nvSpPr>
        <p:spPr>
          <a:xfrm>
            <a:off x="8507619" y="-5212427"/>
            <a:ext cx="3416320" cy="646331"/>
          </a:xfrm>
          <a:prstGeom prst="rect">
            <a:avLst/>
          </a:prstGeom>
          <a:noFill/>
        </p:spPr>
        <p:txBody>
          <a:bodyPr wrap="none" rtlCol="0">
            <a:spAutoFit/>
          </a:bodyPr>
          <a:lstStyle/>
          <a:p>
            <a:r>
              <a:rPr lang="zh-TW" altLang="en-US" sz="3600" b="1" dirty="0"/>
              <a:t>斜坡或斜角處理</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21"/>
          <p:cNvSpPr/>
          <p:nvPr/>
        </p:nvSpPr>
        <p:spPr>
          <a:xfrm>
            <a:off x="256239" y="139700"/>
            <a:ext cx="11748436"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356" name="Google Shape;356;p21"/>
          <p:cNvSpPr/>
          <p:nvPr/>
        </p:nvSpPr>
        <p:spPr>
          <a:xfrm rot="6300000">
            <a:off x="8759566" y="3323749"/>
            <a:ext cx="5080706" cy="4841997"/>
          </a:xfrm>
          <a:prstGeom prst="ellipse">
            <a:avLst/>
          </a:prstGeom>
          <a:solidFill>
            <a:srgbClr val="EF7E60">
              <a:alpha val="1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357" name="Google Shape;357;p21"/>
          <p:cNvSpPr/>
          <p:nvPr/>
        </p:nvSpPr>
        <p:spPr>
          <a:xfrm rot="-7322910">
            <a:off x="8675954" y="2976316"/>
            <a:ext cx="5536153" cy="5536861"/>
          </a:xfrm>
          <a:prstGeom prst="ellipse">
            <a:avLst/>
          </a:prstGeom>
          <a:noFill/>
          <a:ln w="127000" cap="flat" cmpd="sng">
            <a:solidFill>
              <a:srgbClr val="EF7E60">
                <a:alpha val="13725"/>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358" name="Google Shape;358;p21"/>
          <p:cNvSpPr/>
          <p:nvPr/>
        </p:nvSpPr>
        <p:spPr>
          <a:xfrm rot="6300000">
            <a:off x="-1839901" y="-1826132"/>
            <a:ext cx="5321127" cy="5071122"/>
          </a:xfrm>
          <a:prstGeom prst="ellipse">
            <a:avLst/>
          </a:prstGeom>
          <a:solidFill>
            <a:srgbClr val="EF7E60">
              <a:alpha val="1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359" name="Google Shape;359;p21"/>
          <p:cNvSpPr/>
          <p:nvPr/>
        </p:nvSpPr>
        <p:spPr>
          <a:xfrm rot="-7322910">
            <a:off x="-2127394" y="-2190003"/>
            <a:ext cx="5798125" cy="5798867"/>
          </a:xfrm>
          <a:prstGeom prst="ellipse">
            <a:avLst/>
          </a:prstGeom>
          <a:noFill/>
          <a:ln w="127000" cap="flat" cmpd="sng">
            <a:solidFill>
              <a:srgbClr val="EF7E60">
                <a:alpha val="13725"/>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360" name="Google Shape;360;p21"/>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22</a:t>
            </a:fld>
            <a:endParaRPr dirty="0"/>
          </a:p>
        </p:txBody>
      </p:sp>
      <p:grpSp>
        <p:nvGrpSpPr>
          <p:cNvPr id="361" name="Google Shape;361;p21"/>
          <p:cNvGrpSpPr/>
          <p:nvPr/>
        </p:nvGrpSpPr>
        <p:grpSpPr>
          <a:xfrm>
            <a:off x="3821670" y="563453"/>
            <a:ext cx="4694479" cy="745657"/>
            <a:chOff x="3707095" y="637518"/>
            <a:chExt cx="4544785" cy="609954"/>
          </a:xfrm>
        </p:grpSpPr>
        <p:sp>
          <p:nvSpPr>
            <p:cNvPr id="362" name="Google Shape;362;p21"/>
            <p:cNvSpPr txBox="1"/>
            <p:nvPr/>
          </p:nvSpPr>
          <p:spPr>
            <a:xfrm>
              <a:off x="3707095" y="637518"/>
              <a:ext cx="4455486" cy="427966"/>
            </a:xfrm>
            <a:prstGeom prst="rect">
              <a:avLst/>
            </a:prstGeom>
            <a:noFill/>
            <a:ln w="44450"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p:txBody>
        </p:sp>
        <p:sp>
          <p:nvSpPr>
            <p:cNvPr id="363" name="Google Shape;363;p21"/>
            <p:cNvSpPr txBox="1"/>
            <p:nvPr/>
          </p:nvSpPr>
          <p:spPr>
            <a:xfrm>
              <a:off x="3861052" y="710983"/>
              <a:ext cx="4390828" cy="53648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C00000"/>
                </a:buClr>
                <a:buSzPts val="3200"/>
                <a:buFont typeface="Arial"/>
                <a:buNone/>
              </a:pPr>
              <a:r>
                <a:rPr lang="zh-TW" sz="3200" b="1" dirty="0">
                  <a:solidFill>
                    <a:srgbClr val="C00000"/>
                  </a:solidFill>
                  <a:latin typeface="Adobe 繁黑體 Std B" panose="020B0700000000000000" pitchFamily="34" charset="-120"/>
                  <a:ea typeface="Adobe 繁黑體 Std B" panose="020B0700000000000000" pitchFamily="34" charset="-120"/>
                  <a:sym typeface="Arial"/>
                </a:rPr>
                <a:t>推拉</a:t>
              </a:r>
              <a:r>
                <a:rPr lang="zh-TW" sz="3200" b="1" dirty="0">
                  <a:solidFill>
                    <a:schemeClr val="dk1"/>
                  </a:solidFill>
                  <a:latin typeface="Adobe 繁黑體 Std B" panose="020B0700000000000000" pitchFamily="34" charset="-120"/>
                  <a:ea typeface="Adobe 繁黑體 Std B" panose="020B0700000000000000" pitchFamily="34" charset="-120"/>
                  <a:sym typeface="Arial"/>
                </a:rPr>
                <a:t>開門操作空間比較</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grpSp>
      <p:pic>
        <p:nvPicPr>
          <p:cNvPr id="5" name="圖片 4" descr="一張含有 寫生, 圖畫, 圖表, 設計 的圖片&#10;&#10;自動產生的描述">
            <a:extLst>
              <a:ext uri="{FF2B5EF4-FFF2-40B4-BE49-F238E27FC236}">
                <a16:creationId xmlns:a16="http://schemas.microsoft.com/office/drawing/2014/main" id="{BD358A9D-207D-242F-94F8-1B7E0C35BD2D}"/>
              </a:ext>
            </a:extLst>
          </p:cNvPr>
          <p:cNvPicPr>
            <a:picLocks noChangeAspect="1"/>
          </p:cNvPicPr>
          <p:nvPr/>
        </p:nvPicPr>
        <p:blipFill>
          <a:blip r:embed="rId3"/>
          <a:stretch>
            <a:fillRect/>
          </a:stretch>
        </p:blipFill>
        <p:spPr>
          <a:xfrm>
            <a:off x="2505130" y="1309110"/>
            <a:ext cx="7483995" cy="4837721"/>
          </a:xfrm>
          <a:prstGeom prst="rect">
            <a:avLst/>
          </a:prstGeom>
        </p:spPr>
      </p:pic>
      <p:grpSp>
        <p:nvGrpSpPr>
          <p:cNvPr id="12" name="Google Shape;382;p22">
            <a:extLst>
              <a:ext uri="{FF2B5EF4-FFF2-40B4-BE49-F238E27FC236}">
                <a16:creationId xmlns:a16="http://schemas.microsoft.com/office/drawing/2014/main" id="{629B413B-52D2-4B46-8BF5-2927A87BECB5}"/>
              </a:ext>
            </a:extLst>
          </p:cNvPr>
          <p:cNvGrpSpPr/>
          <p:nvPr/>
        </p:nvGrpSpPr>
        <p:grpSpPr>
          <a:xfrm rot="20138834">
            <a:off x="-2547092" y="5184017"/>
            <a:ext cx="1377697" cy="885026"/>
            <a:chOff x="1790976" y="1504703"/>
            <a:chExt cx="8610047" cy="4445248"/>
          </a:xfrm>
        </p:grpSpPr>
        <p:pic>
          <p:nvPicPr>
            <p:cNvPr id="13" name="Google Shape;383;p22" descr="一張含有 文字, 差異 的圖片&#10;&#10;自動產生的描述">
              <a:extLst>
                <a:ext uri="{FF2B5EF4-FFF2-40B4-BE49-F238E27FC236}">
                  <a16:creationId xmlns:a16="http://schemas.microsoft.com/office/drawing/2014/main" id="{7EAC3899-4DDE-4A13-98B4-BA10281C5714}"/>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340502" y="1505123"/>
              <a:ext cx="3060521" cy="4444828"/>
            </a:xfrm>
            <a:prstGeom prst="rect">
              <a:avLst/>
            </a:prstGeom>
            <a:noFill/>
            <a:ln w="9525" cap="flat" cmpd="sng">
              <a:solidFill>
                <a:schemeClr val="dk1"/>
              </a:solidFill>
              <a:prstDash val="solid"/>
              <a:round/>
              <a:headEnd type="none" w="sm" len="sm"/>
              <a:tailEnd type="none" w="sm" len="sm"/>
            </a:ln>
          </p:spPr>
        </p:pic>
        <p:pic>
          <p:nvPicPr>
            <p:cNvPr id="14" name="Google Shape;384;p22" descr="一張含有 文字, 差異 的圖片&#10;&#10;自動產生的描述">
              <a:extLst>
                <a:ext uri="{FF2B5EF4-FFF2-40B4-BE49-F238E27FC236}">
                  <a16:creationId xmlns:a16="http://schemas.microsoft.com/office/drawing/2014/main" id="{94AE68B9-DC01-4CC8-B1DE-498B37E8603C}"/>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t="-1"/>
            <a:stretch/>
          </p:blipFill>
          <p:spPr>
            <a:xfrm>
              <a:off x="4540302" y="1505122"/>
              <a:ext cx="3077749" cy="4444828"/>
            </a:xfrm>
            <a:prstGeom prst="rect">
              <a:avLst/>
            </a:prstGeom>
            <a:noFill/>
            <a:ln w="9525" cap="flat" cmpd="sng">
              <a:solidFill>
                <a:schemeClr val="dk1"/>
              </a:solidFill>
              <a:prstDash val="solid"/>
              <a:round/>
              <a:headEnd type="none" w="sm" len="sm"/>
              <a:tailEnd type="none" w="sm" len="sm"/>
            </a:ln>
          </p:spPr>
        </p:pic>
        <p:pic>
          <p:nvPicPr>
            <p:cNvPr id="15" name="Google Shape;385;p22" descr="一張含有 文字 的圖片&#10;&#10;自動產生的描述">
              <a:extLst>
                <a:ext uri="{FF2B5EF4-FFF2-40B4-BE49-F238E27FC236}">
                  <a16:creationId xmlns:a16="http://schemas.microsoft.com/office/drawing/2014/main" id="{BAAC53BD-0C4C-4709-90BE-B06A4724534E}"/>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790976" y="1504703"/>
              <a:ext cx="3065431" cy="4445248"/>
            </a:xfrm>
            <a:prstGeom prst="rect">
              <a:avLst/>
            </a:prstGeom>
            <a:noFill/>
            <a:ln w="9525" cap="flat" cmpd="sng">
              <a:solidFill>
                <a:schemeClr val="dk1"/>
              </a:solidFill>
              <a:prstDash val="solid"/>
              <a:round/>
              <a:headEnd type="none" w="sm" len="sm"/>
              <a:tailEnd type="none" w="sm" len="sm"/>
            </a:ln>
          </p:spPr>
        </p:pic>
        <p:sp>
          <p:nvSpPr>
            <p:cNvPr id="16" name="Google Shape;386;p22">
              <a:extLst>
                <a:ext uri="{FF2B5EF4-FFF2-40B4-BE49-F238E27FC236}">
                  <a16:creationId xmlns:a16="http://schemas.microsoft.com/office/drawing/2014/main" id="{610AE541-CB90-42A8-8BFC-ADC049088B2F}"/>
                </a:ext>
              </a:extLst>
            </p:cNvPr>
            <p:cNvSpPr/>
            <p:nvPr/>
          </p:nvSpPr>
          <p:spPr>
            <a:xfrm>
              <a:off x="5770581" y="2469644"/>
              <a:ext cx="450197" cy="542443"/>
            </a:xfrm>
            <a:prstGeom prst="curvedLeftArrow">
              <a:avLst>
                <a:gd name="adj1" fmla="val 25000"/>
                <a:gd name="adj2" fmla="val 50000"/>
                <a:gd name="adj3" fmla="val 25000"/>
              </a:avLst>
            </a:prstGeom>
            <a:solidFill>
              <a:srgbClr val="00B0F0"/>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Arial"/>
                <a:buNone/>
              </a:pPr>
              <a:endParaRPr sz="1350" b="0" i="0" u="none" strike="noStrike" cap="none" dirty="0">
                <a:solidFill>
                  <a:srgbClr val="003366"/>
                </a:solidFill>
                <a:latin typeface="Adobe 繁黑體 Std B" panose="020B0700000000000000" pitchFamily="34" charset="-120"/>
                <a:ea typeface="Adobe 繁黑體 Std B" panose="020B0700000000000000" pitchFamily="34" charset="-120"/>
                <a:sym typeface="Arial"/>
              </a:endParaRPr>
            </a:p>
          </p:txBody>
        </p:sp>
        <p:sp>
          <p:nvSpPr>
            <p:cNvPr id="17" name="Google Shape;387;p22">
              <a:extLst>
                <a:ext uri="{FF2B5EF4-FFF2-40B4-BE49-F238E27FC236}">
                  <a16:creationId xmlns:a16="http://schemas.microsoft.com/office/drawing/2014/main" id="{5362E06E-BCC7-43F1-8CDD-F29BBC8EF994}"/>
                </a:ext>
              </a:extLst>
            </p:cNvPr>
            <p:cNvSpPr/>
            <p:nvPr/>
          </p:nvSpPr>
          <p:spPr>
            <a:xfrm rot="5400000">
              <a:off x="8373951" y="2880456"/>
              <a:ext cx="727646" cy="263263"/>
            </a:xfrm>
            <a:custGeom>
              <a:avLst/>
              <a:gdLst/>
              <a:ahLst/>
              <a:cxnLst/>
              <a:rect l="l" t="t" r="r" b="b"/>
              <a:pathLst>
                <a:path w="905274" h="288032" extrusionOk="0">
                  <a:moveTo>
                    <a:pt x="0" y="72008"/>
                  </a:moveTo>
                  <a:lnTo>
                    <a:pt x="521112" y="72008"/>
                  </a:lnTo>
                  <a:lnTo>
                    <a:pt x="521112" y="0"/>
                  </a:lnTo>
                  <a:lnTo>
                    <a:pt x="905274" y="144016"/>
                  </a:lnTo>
                  <a:lnTo>
                    <a:pt x="521112" y="288032"/>
                  </a:lnTo>
                  <a:lnTo>
                    <a:pt x="521112" y="216024"/>
                  </a:lnTo>
                  <a:lnTo>
                    <a:pt x="0" y="216024"/>
                  </a:lnTo>
                  <a:lnTo>
                    <a:pt x="72008" y="144016"/>
                  </a:lnTo>
                  <a:lnTo>
                    <a:pt x="0" y="72008"/>
                  </a:lnTo>
                  <a:close/>
                </a:path>
              </a:pathLst>
            </a:custGeom>
            <a:solidFill>
              <a:srgbClr val="00B0F0"/>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Arial"/>
                <a:buNone/>
              </a:pPr>
              <a:endParaRPr sz="1350" b="0" i="0" u="none" strike="noStrike" cap="none" dirty="0">
                <a:solidFill>
                  <a:srgbClr val="003366"/>
                </a:solidFill>
                <a:latin typeface="Adobe 繁黑體 Std B" panose="020B0700000000000000" pitchFamily="34" charset="-120"/>
                <a:ea typeface="Adobe 繁黑體 Std B" panose="020B0700000000000000" pitchFamily="34" charset="-120"/>
                <a:sym typeface="Arial"/>
              </a:endParaRPr>
            </a:p>
          </p:txBody>
        </p:sp>
        <p:sp>
          <p:nvSpPr>
            <p:cNvPr id="18" name="Google Shape;388;p22">
              <a:extLst>
                <a:ext uri="{FF2B5EF4-FFF2-40B4-BE49-F238E27FC236}">
                  <a16:creationId xmlns:a16="http://schemas.microsoft.com/office/drawing/2014/main" id="{0234815F-2454-4F65-9832-3D2F1AE95E0E}"/>
                </a:ext>
              </a:extLst>
            </p:cNvPr>
            <p:cNvSpPr/>
            <p:nvPr/>
          </p:nvSpPr>
          <p:spPr>
            <a:xfrm rot="5400000">
              <a:off x="2916956" y="2061042"/>
              <a:ext cx="727646" cy="263263"/>
            </a:xfrm>
            <a:custGeom>
              <a:avLst/>
              <a:gdLst/>
              <a:ahLst/>
              <a:cxnLst/>
              <a:rect l="l" t="t" r="r" b="b"/>
              <a:pathLst>
                <a:path w="905274" h="288032" extrusionOk="0">
                  <a:moveTo>
                    <a:pt x="0" y="72008"/>
                  </a:moveTo>
                  <a:lnTo>
                    <a:pt x="521112" y="72008"/>
                  </a:lnTo>
                  <a:lnTo>
                    <a:pt x="521112" y="0"/>
                  </a:lnTo>
                  <a:lnTo>
                    <a:pt x="905274" y="144016"/>
                  </a:lnTo>
                  <a:lnTo>
                    <a:pt x="521112" y="288032"/>
                  </a:lnTo>
                  <a:lnTo>
                    <a:pt x="521112" y="216024"/>
                  </a:lnTo>
                  <a:lnTo>
                    <a:pt x="0" y="216024"/>
                  </a:lnTo>
                  <a:lnTo>
                    <a:pt x="72008" y="144016"/>
                  </a:lnTo>
                  <a:lnTo>
                    <a:pt x="0" y="72008"/>
                  </a:lnTo>
                  <a:close/>
                </a:path>
              </a:pathLst>
            </a:custGeom>
            <a:solidFill>
              <a:srgbClr val="00B0F0"/>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Arial"/>
                <a:buNone/>
              </a:pPr>
              <a:endParaRPr sz="1350" b="0" i="0" u="none" strike="noStrike" cap="none" dirty="0">
                <a:solidFill>
                  <a:srgbClr val="003366"/>
                </a:solidFill>
                <a:latin typeface="Adobe 繁黑體 Std B" panose="020B0700000000000000" pitchFamily="34" charset="-120"/>
                <a:ea typeface="Adobe 繁黑體 Std B" panose="020B0700000000000000" pitchFamily="34" charset="-120"/>
                <a:sym typeface="Arial"/>
              </a:endParaRPr>
            </a:p>
          </p:txBody>
        </p:sp>
      </p:grpSp>
      <p:grpSp>
        <p:nvGrpSpPr>
          <p:cNvPr id="22" name="Google Shape;379;p22">
            <a:extLst>
              <a:ext uri="{FF2B5EF4-FFF2-40B4-BE49-F238E27FC236}">
                <a16:creationId xmlns:a16="http://schemas.microsoft.com/office/drawing/2014/main" id="{E89D5D38-7210-4353-B0AE-5B7125FF64D3}"/>
              </a:ext>
            </a:extLst>
          </p:cNvPr>
          <p:cNvGrpSpPr/>
          <p:nvPr/>
        </p:nvGrpSpPr>
        <p:grpSpPr>
          <a:xfrm>
            <a:off x="4148007" y="-975226"/>
            <a:ext cx="3895986" cy="536489"/>
            <a:chOff x="4138034" y="632943"/>
            <a:chExt cx="3895986" cy="536489"/>
          </a:xfrm>
        </p:grpSpPr>
        <p:sp>
          <p:nvSpPr>
            <p:cNvPr id="23" name="Google Shape;380;p22">
              <a:extLst>
                <a:ext uri="{FF2B5EF4-FFF2-40B4-BE49-F238E27FC236}">
                  <a16:creationId xmlns:a16="http://schemas.microsoft.com/office/drawing/2014/main" id="{E6C15238-6CCE-49C1-A523-DCBF15C1F61D}"/>
                </a:ext>
              </a:extLst>
            </p:cNvPr>
            <p:cNvSpPr txBox="1"/>
            <p:nvPr/>
          </p:nvSpPr>
          <p:spPr>
            <a:xfrm>
              <a:off x="4138034" y="637518"/>
              <a:ext cx="3726866" cy="523180"/>
            </a:xfrm>
            <a:prstGeom prst="rect">
              <a:avLst/>
            </a:prstGeom>
            <a:noFill/>
            <a:ln w="44450"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p:txBody>
        </p:sp>
        <p:sp>
          <p:nvSpPr>
            <p:cNvPr id="24" name="Google Shape;381;p22">
              <a:extLst>
                <a:ext uri="{FF2B5EF4-FFF2-40B4-BE49-F238E27FC236}">
                  <a16:creationId xmlns:a16="http://schemas.microsoft.com/office/drawing/2014/main" id="{5C509188-52A7-4D1B-8528-8FA1C4BC4AFE}"/>
                </a:ext>
              </a:extLst>
            </p:cNvPr>
            <p:cNvSpPr txBox="1"/>
            <p:nvPr/>
          </p:nvSpPr>
          <p:spPr>
            <a:xfrm>
              <a:off x="4269025" y="632943"/>
              <a:ext cx="3764995" cy="53648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C00000"/>
                </a:buClr>
                <a:buSzPts val="3200"/>
                <a:buFont typeface="Arial"/>
                <a:buNone/>
              </a:pPr>
              <a:r>
                <a:rPr lang="zh-TW" sz="3200" b="1" dirty="0">
                  <a:solidFill>
                    <a:srgbClr val="C00000"/>
                  </a:solidFill>
                  <a:latin typeface="Adobe 繁黑體 Std B" panose="020B0700000000000000" pitchFamily="34" charset="-120"/>
                  <a:ea typeface="Adobe 繁黑體 Std B" panose="020B0700000000000000" pitchFamily="34" charset="-120"/>
                  <a:sym typeface="Arial"/>
                </a:rPr>
                <a:t>後拉</a:t>
              </a:r>
              <a:r>
                <a:rPr lang="zh-TW" sz="3200" dirty="0">
                  <a:solidFill>
                    <a:schemeClr val="dk1"/>
                  </a:solidFill>
                  <a:latin typeface="Adobe 繁黑體 Std B" panose="020B0700000000000000" pitchFamily="34" charset="-120"/>
                  <a:ea typeface="Adobe 繁黑體 Std B" panose="020B0700000000000000" pitchFamily="34" charset="-120"/>
                  <a:sym typeface="Arial"/>
                </a:rPr>
                <a:t>開門操作空間</a:t>
              </a:r>
              <a:endParaRPr dirty="0">
                <a:latin typeface="Adobe 繁黑體 Std B" panose="020B0700000000000000" pitchFamily="34" charset="-120"/>
                <a:ea typeface="Adobe 繁黑體 Std B" panose="020B0700000000000000" pitchFamily="34" charset="-12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nodeType="withEffect">
                                  <p:stCondLst>
                                    <p:cond delay="0"/>
                                  </p:stCondLst>
                                  <p:iterate type="lt">
                                    <p:tmPct val="10000"/>
                                  </p:iterate>
                                  <p:childTnLst>
                                    <p:set>
                                      <p:cBhvr>
                                        <p:cTn id="6" dur="1" fill="hold">
                                          <p:stCondLst>
                                            <p:cond delay="0"/>
                                          </p:stCondLst>
                                        </p:cTn>
                                        <p:tgtEl>
                                          <p:spTgt spid="361"/>
                                        </p:tgtEl>
                                        <p:attrNameLst>
                                          <p:attrName>style.visibility</p:attrName>
                                        </p:attrNameLst>
                                      </p:cBhvr>
                                      <p:to>
                                        <p:strVal val="visible"/>
                                      </p:to>
                                    </p:set>
                                    <p:anim to="" calcmode="lin" valueType="num">
                                      <p:cBhvr>
                                        <p:cTn id="7" dur="500" fill="hold">
                                          <p:stCondLst>
                                            <p:cond delay="0"/>
                                          </p:stCondLst>
                                        </p:cTn>
                                        <p:tgtEl>
                                          <p:spTgt spid="361"/>
                                        </p:tgtEl>
                                        <p:attrNameLst>
                                          <p:attrName>ppt_x</p:attrName>
                                        </p:attrNameLst>
                                      </p:cBhvr>
                                      <p:tavLst>
                                        <p:tav tm="0" fmla="#ppt_x-(-#ppt_w/2*cos(ppt_r/180*pi))*((1.5-1.5*$)^2-(1.5-1.5*$)^3)">
                                          <p:val>
                                            <p:strVal val="0"/>
                                          </p:val>
                                        </p:tav>
                                        <p:tav tm="100000">
                                          <p:val>
                                            <p:strVal val="1"/>
                                          </p:val>
                                        </p:tav>
                                      </p:tavLst>
                                    </p:anim>
                                    <p:anim to="" calcmode="lin" valueType="num">
                                      <p:cBhvr>
                                        <p:cTn id="8" dur="500" fill="hold">
                                          <p:stCondLst>
                                            <p:cond delay="0"/>
                                          </p:stCondLst>
                                        </p:cTn>
                                        <p:tgtEl>
                                          <p:spTgt spid="361"/>
                                        </p:tgtEl>
                                        <p:attrNameLst>
                                          <p:attrName>ppt_y</p:attrName>
                                        </p:attrNameLst>
                                      </p:cBhvr>
                                      <p:tavLst>
                                        <p:tav tm="0" fmla="#ppt_y+(-#ppt_h/2*cos(ppt_r/180*pi))*((1.5-1.5*$)^2-(1.5-1.5*$)^3)">
                                          <p:val>
                                            <p:strVal val="0"/>
                                          </p:val>
                                        </p:tav>
                                        <p:tav tm="100000">
                                          <p:val>
                                            <p:strVal val="1"/>
                                          </p:val>
                                        </p:tav>
                                      </p:tavLst>
                                    </p:anim>
                                    <p:anim to="" calcmode="lin" valueType="num">
                                      <p:cBhvr>
                                        <p:cTn id="9" dur="500" fill="hold">
                                          <p:stCondLst>
                                            <p:cond delay="0"/>
                                          </p:stCondLst>
                                        </p:cTn>
                                        <p:tgtEl>
                                          <p:spTgt spid="361"/>
                                        </p:tgtEl>
                                        <p:attrNameLst>
                                          <p:attrName>ppt_h</p:attrName>
                                        </p:attrNameLst>
                                      </p:cBhvr>
                                      <p:tavLst>
                                        <p:tav tm="0" fmla="#ppt_h-(-#ppt_h)*((1.5-1.5*$)^2-(1.5-1.5*$)^3)">
                                          <p:val>
                                            <p:strVal val="0"/>
                                          </p:val>
                                        </p:tav>
                                        <p:tav tm="100000">
                                          <p:val>
                                            <p:strVal val="1"/>
                                          </p:val>
                                        </p:tav>
                                      </p:tavLst>
                                    </p:anim>
                                    <p:anim to="" calcmode="lin" valueType="num">
                                      <p:cBhvr>
                                        <p:cTn id="10" dur="500" fill="hold">
                                          <p:stCondLst>
                                            <p:cond delay="0"/>
                                          </p:stCondLst>
                                        </p:cTn>
                                        <p:tgtEl>
                                          <p:spTgt spid="361"/>
                                        </p:tgtEl>
                                        <p:attrNameLst>
                                          <p:attrName>ppt_w</p:attrName>
                                        </p:attrNameLst>
                                      </p:cBhvr>
                                      <p:tavLst>
                                        <p:tav tm="0" fmla="#ppt_w-(-#ppt_w)*((1.5-1.5*$)^2-(1.5-1.5*$)^3)">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22"/>
          <p:cNvSpPr/>
          <p:nvPr/>
        </p:nvSpPr>
        <p:spPr>
          <a:xfrm>
            <a:off x="256239" y="139700"/>
            <a:ext cx="11748436"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374" name="Google Shape;374;p22"/>
          <p:cNvSpPr/>
          <p:nvPr/>
        </p:nvSpPr>
        <p:spPr>
          <a:xfrm rot="6300000">
            <a:off x="8759566" y="3323749"/>
            <a:ext cx="5080706" cy="4841997"/>
          </a:xfrm>
          <a:prstGeom prst="ellipse">
            <a:avLst/>
          </a:prstGeom>
          <a:solidFill>
            <a:srgbClr val="EF7E60">
              <a:alpha val="1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375" name="Google Shape;375;p22"/>
          <p:cNvSpPr/>
          <p:nvPr/>
        </p:nvSpPr>
        <p:spPr>
          <a:xfrm rot="-7322910">
            <a:off x="8675954" y="2976316"/>
            <a:ext cx="5536153" cy="5536861"/>
          </a:xfrm>
          <a:prstGeom prst="ellipse">
            <a:avLst/>
          </a:prstGeom>
          <a:noFill/>
          <a:ln w="127000" cap="flat" cmpd="sng">
            <a:solidFill>
              <a:srgbClr val="EF7E60">
                <a:alpha val="13725"/>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376" name="Google Shape;376;p22"/>
          <p:cNvSpPr/>
          <p:nvPr/>
        </p:nvSpPr>
        <p:spPr>
          <a:xfrm rot="6300000">
            <a:off x="-1839901" y="-1826132"/>
            <a:ext cx="5321127" cy="5071122"/>
          </a:xfrm>
          <a:prstGeom prst="ellipse">
            <a:avLst/>
          </a:prstGeom>
          <a:solidFill>
            <a:srgbClr val="EF7E60">
              <a:alpha val="1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377" name="Google Shape;377;p22"/>
          <p:cNvSpPr/>
          <p:nvPr/>
        </p:nvSpPr>
        <p:spPr>
          <a:xfrm rot="-7322910">
            <a:off x="-2127394" y="-2190003"/>
            <a:ext cx="5798125" cy="5798867"/>
          </a:xfrm>
          <a:prstGeom prst="ellipse">
            <a:avLst/>
          </a:prstGeom>
          <a:noFill/>
          <a:ln w="127000" cap="flat" cmpd="sng">
            <a:solidFill>
              <a:srgbClr val="EF7E60">
                <a:alpha val="13725"/>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378" name="Google Shape;378;p22"/>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23</a:t>
            </a:fld>
            <a:endParaRPr dirty="0"/>
          </a:p>
        </p:txBody>
      </p:sp>
      <p:grpSp>
        <p:nvGrpSpPr>
          <p:cNvPr id="379" name="Google Shape;379;p22"/>
          <p:cNvGrpSpPr/>
          <p:nvPr/>
        </p:nvGrpSpPr>
        <p:grpSpPr>
          <a:xfrm>
            <a:off x="4267613" y="275825"/>
            <a:ext cx="3895986" cy="536489"/>
            <a:chOff x="4138034" y="632943"/>
            <a:chExt cx="3895986" cy="536489"/>
          </a:xfrm>
        </p:grpSpPr>
        <p:sp>
          <p:nvSpPr>
            <p:cNvPr id="380" name="Google Shape;380;p22"/>
            <p:cNvSpPr txBox="1"/>
            <p:nvPr/>
          </p:nvSpPr>
          <p:spPr>
            <a:xfrm>
              <a:off x="4138034" y="637518"/>
              <a:ext cx="3726866" cy="523180"/>
            </a:xfrm>
            <a:prstGeom prst="rect">
              <a:avLst/>
            </a:prstGeom>
            <a:noFill/>
            <a:ln w="44450"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p:txBody>
        </p:sp>
        <p:sp>
          <p:nvSpPr>
            <p:cNvPr id="381" name="Google Shape;381;p22"/>
            <p:cNvSpPr txBox="1"/>
            <p:nvPr/>
          </p:nvSpPr>
          <p:spPr>
            <a:xfrm>
              <a:off x="4269025" y="632943"/>
              <a:ext cx="3764995" cy="53648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C00000"/>
                </a:buClr>
                <a:buSzPts val="3200"/>
                <a:buFont typeface="Arial"/>
                <a:buNone/>
              </a:pPr>
              <a:r>
                <a:rPr lang="zh-TW" sz="3200" b="1" dirty="0">
                  <a:solidFill>
                    <a:srgbClr val="C00000"/>
                  </a:solidFill>
                  <a:latin typeface="Adobe 繁黑體 Std B" panose="020B0700000000000000" pitchFamily="34" charset="-120"/>
                  <a:ea typeface="Adobe 繁黑體 Std B" panose="020B0700000000000000" pitchFamily="34" charset="-120"/>
                  <a:sym typeface="Arial"/>
                </a:rPr>
                <a:t>後拉</a:t>
              </a:r>
              <a:r>
                <a:rPr lang="zh-TW" sz="3200" dirty="0">
                  <a:solidFill>
                    <a:schemeClr val="dk1"/>
                  </a:solidFill>
                  <a:latin typeface="Adobe 繁黑體 Std B" panose="020B0700000000000000" pitchFamily="34" charset="-120"/>
                  <a:ea typeface="Adobe 繁黑體 Std B" panose="020B0700000000000000" pitchFamily="34" charset="-120"/>
                  <a:sym typeface="Arial"/>
                </a:rPr>
                <a:t>開門操作空間</a:t>
              </a:r>
              <a:endParaRPr dirty="0">
                <a:latin typeface="Adobe 繁黑體 Std B" panose="020B0700000000000000" pitchFamily="34" charset="-120"/>
                <a:ea typeface="Adobe 繁黑體 Std B" panose="020B0700000000000000" pitchFamily="34" charset="-120"/>
              </a:endParaRPr>
            </a:p>
          </p:txBody>
        </p:sp>
      </p:grpSp>
      <p:grpSp>
        <p:nvGrpSpPr>
          <p:cNvPr id="382" name="Google Shape;382;p22"/>
          <p:cNvGrpSpPr/>
          <p:nvPr/>
        </p:nvGrpSpPr>
        <p:grpSpPr>
          <a:xfrm>
            <a:off x="1790976" y="1498530"/>
            <a:ext cx="8610047" cy="4445248"/>
            <a:chOff x="1790976" y="1504703"/>
            <a:chExt cx="8610047" cy="4445248"/>
          </a:xfrm>
        </p:grpSpPr>
        <p:pic>
          <p:nvPicPr>
            <p:cNvPr id="383" name="Google Shape;383;p22" descr="一張含有 文字, 差異 的圖片&#10;&#10;自動產生的描述"/>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340502" y="1505123"/>
              <a:ext cx="3060521" cy="4444828"/>
            </a:xfrm>
            <a:prstGeom prst="rect">
              <a:avLst/>
            </a:prstGeom>
            <a:noFill/>
            <a:ln w="9525" cap="flat" cmpd="sng">
              <a:solidFill>
                <a:schemeClr val="dk1"/>
              </a:solidFill>
              <a:prstDash val="solid"/>
              <a:round/>
              <a:headEnd type="none" w="sm" len="sm"/>
              <a:tailEnd type="none" w="sm" len="sm"/>
            </a:ln>
          </p:spPr>
        </p:pic>
        <p:pic>
          <p:nvPicPr>
            <p:cNvPr id="384" name="Google Shape;384;p22" descr="一張含有 文字, 差異 的圖片&#10;&#10;自動產生的描述"/>
            <p:cNvPicPr preferRelativeResize="0"/>
            <p:nvPr/>
          </p:nvPicPr>
          <p:blipFill rotWithShape="1">
            <a:blip r:embed="rId4" cstate="screen">
              <a:alphaModFix/>
              <a:extLst>
                <a:ext uri="{28A0092B-C50C-407E-A947-70E740481C1C}">
                  <a14:useLocalDpi xmlns:a14="http://schemas.microsoft.com/office/drawing/2010/main"/>
                </a:ext>
              </a:extLst>
            </a:blip>
            <a:srcRect t="-1"/>
            <a:stretch/>
          </p:blipFill>
          <p:spPr>
            <a:xfrm>
              <a:off x="4540302" y="1505122"/>
              <a:ext cx="3077749" cy="4444828"/>
            </a:xfrm>
            <a:prstGeom prst="rect">
              <a:avLst/>
            </a:prstGeom>
            <a:noFill/>
            <a:ln w="9525" cap="flat" cmpd="sng">
              <a:solidFill>
                <a:schemeClr val="dk1"/>
              </a:solidFill>
              <a:prstDash val="solid"/>
              <a:round/>
              <a:headEnd type="none" w="sm" len="sm"/>
              <a:tailEnd type="none" w="sm" len="sm"/>
            </a:ln>
          </p:spPr>
        </p:pic>
        <p:pic>
          <p:nvPicPr>
            <p:cNvPr id="385" name="Google Shape;385;p22" descr="一張含有 文字 的圖片&#10;&#10;自動產生的描述"/>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790976" y="1504703"/>
              <a:ext cx="3065431" cy="4445248"/>
            </a:xfrm>
            <a:prstGeom prst="rect">
              <a:avLst/>
            </a:prstGeom>
            <a:noFill/>
            <a:ln w="9525" cap="flat" cmpd="sng">
              <a:solidFill>
                <a:schemeClr val="dk1"/>
              </a:solidFill>
              <a:prstDash val="solid"/>
              <a:round/>
              <a:headEnd type="none" w="sm" len="sm"/>
              <a:tailEnd type="none" w="sm" len="sm"/>
            </a:ln>
          </p:spPr>
        </p:pic>
        <p:sp>
          <p:nvSpPr>
            <p:cNvPr id="386" name="Google Shape;386;p22"/>
            <p:cNvSpPr/>
            <p:nvPr/>
          </p:nvSpPr>
          <p:spPr>
            <a:xfrm>
              <a:off x="5770581" y="2469644"/>
              <a:ext cx="450197" cy="542443"/>
            </a:xfrm>
            <a:prstGeom prst="curvedLeftArrow">
              <a:avLst>
                <a:gd name="adj1" fmla="val 25000"/>
                <a:gd name="adj2" fmla="val 50000"/>
                <a:gd name="adj3" fmla="val 25000"/>
              </a:avLst>
            </a:prstGeom>
            <a:solidFill>
              <a:srgbClr val="00B0F0"/>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Arial"/>
                <a:buNone/>
              </a:pPr>
              <a:endParaRPr sz="1350" b="0" i="0" u="none" strike="noStrike" cap="none" dirty="0">
                <a:solidFill>
                  <a:srgbClr val="003366"/>
                </a:solidFill>
                <a:latin typeface="Adobe 繁黑體 Std B" panose="020B0700000000000000" pitchFamily="34" charset="-120"/>
                <a:ea typeface="Adobe 繁黑體 Std B" panose="020B0700000000000000" pitchFamily="34" charset="-120"/>
                <a:sym typeface="Arial"/>
              </a:endParaRPr>
            </a:p>
          </p:txBody>
        </p:sp>
        <p:sp>
          <p:nvSpPr>
            <p:cNvPr id="387" name="Google Shape;387;p22"/>
            <p:cNvSpPr/>
            <p:nvPr/>
          </p:nvSpPr>
          <p:spPr>
            <a:xfrm rot="5400000">
              <a:off x="8373951" y="2880456"/>
              <a:ext cx="727646" cy="263263"/>
            </a:xfrm>
            <a:custGeom>
              <a:avLst/>
              <a:gdLst/>
              <a:ahLst/>
              <a:cxnLst/>
              <a:rect l="l" t="t" r="r" b="b"/>
              <a:pathLst>
                <a:path w="905274" h="288032" extrusionOk="0">
                  <a:moveTo>
                    <a:pt x="0" y="72008"/>
                  </a:moveTo>
                  <a:lnTo>
                    <a:pt x="521112" y="72008"/>
                  </a:lnTo>
                  <a:lnTo>
                    <a:pt x="521112" y="0"/>
                  </a:lnTo>
                  <a:lnTo>
                    <a:pt x="905274" y="144016"/>
                  </a:lnTo>
                  <a:lnTo>
                    <a:pt x="521112" y="288032"/>
                  </a:lnTo>
                  <a:lnTo>
                    <a:pt x="521112" y="216024"/>
                  </a:lnTo>
                  <a:lnTo>
                    <a:pt x="0" y="216024"/>
                  </a:lnTo>
                  <a:lnTo>
                    <a:pt x="72008" y="144016"/>
                  </a:lnTo>
                  <a:lnTo>
                    <a:pt x="0" y="72008"/>
                  </a:lnTo>
                  <a:close/>
                </a:path>
              </a:pathLst>
            </a:custGeom>
            <a:solidFill>
              <a:srgbClr val="00B0F0"/>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Arial"/>
                <a:buNone/>
              </a:pPr>
              <a:endParaRPr sz="1350" b="0" i="0" u="none" strike="noStrike" cap="none" dirty="0">
                <a:solidFill>
                  <a:srgbClr val="003366"/>
                </a:solidFill>
                <a:latin typeface="Adobe 繁黑體 Std B" panose="020B0700000000000000" pitchFamily="34" charset="-120"/>
                <a:ea typeface="Adobe 繁黑體 Std B" panose="020B0700000000000000" pitchFamily="34" charset="-120"/>
                <a:sym typeface="Arial"/>
              </a:endParaRPr>
            </a:p>
          </p:txBody>
        </p:sp>
        <p:sp>
          <p:nvSpPr>
            <p:cNvPr id="388" name="Google Shape;388;p22"/>
            <p:cNvSpPr/>
            <p:nvPr/>
          </p:nvSpPr>
          <p:spPr>
            <a:xfrm rot="5400000">
              <a:off x="2916956" y="2061042"/>
              <a:ext cx="727646" cy="263263"/>
            </a:xfrm>
            <a:custGeom>
              <a:avLst/>
              <a:gdLst/>
              <a:ahLst/>
              <a:cxnLst/>
              <a:rect l="l" t="t" r="r" b="b"/>
              <a:pathLst>
                <a:path w="905274" h="288032" extrusionOk="0">
                  <a:moveTo>
                    <a:pt x="0" y="72008"/>
                  </a:moveTo>
                  <a:lnTo>
                    <a:pt x="521112" y="72008"/>
                  </a:lnTo>
                  <a:lnTo>
                    <a:pt x="521112" y="0"/>
                  </a:lnTo>
                  <a:lnTo>
                    <a:pt x="905274" y="144016"/>
                  </a:lnTo>
                  <a:lnTo>
                    <a:pt x="521112" y="288032"/>
                  </a:lnTo>
                  <a:lnTo>
                    <a:pt x="521112" y="216024"/>
                  </a:lnTo>
                  <a:lnTo>
                    <a:pt x="0" y="216024"/>
                  </a:lnTo>
                  <a:lnTo>
                    <a:pt x="72008" y="144016"/>
                  </a:lnTo>
                  <a:lnTo>
                    <a:pt x="0" y="72008"/>
                  </a:lnTo>
                  <a:close/>
                </a:path>
              </a:pathLst>
            </a:custGeom>
            <a:solidFill>
              <a:srgbClr val="00B0F0"/>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Arial"/>
                <a:buNone/>
              </a:pPr>
              <a:endParaRPr sz="1350" b="0" i="0" u="none" strike="noStrike" cap="none" dirty="0">
                <a:solidFill>
                  <a:srgbClr val="003366"/>
                </a:solidFill>
                <a:latin typeface="Adobe 繁黑體 Std B" panose="020B0700000000000000" pitchFamily="34" charset="-120"/>
                <a:ea typeface="Adobe 繁黑體 Std B" panose="020B0700000000000000" pitchFamily="34" charset="-120"/>
                <a:sym typeface="Arial"/>
              </a:endParaRPr>
            </a:p>
          </p:txBody>
        </p:sp>
      </p:grpSp>
      <p:sp>
        <p:nvSpPr>
          <p:cNvPr id="2" name="矩形 1">
            <a:extLst>
              <a:ext uri="{FF2B5EF4-FFF2-40B4-BE49-F238E27FC236}">
                <a16:creationId xmlns:a16="http://schemas.microsoft.com/office/drawing/2014/main" id="{D9EF074F-B576-019A-33BA-29976141C502}"/>
              </a:ext>
            </a:extLst>
          </p:cNvPr>
          <p:cNvSpPr/>
          <p:nvPr/>
        </p:nvSpPr>
        <p:spPr>
          <a:xfrm>
            <a:off x="928874" y="978795"/>
            <a:ext cx="10219016" cy="525002"/>
          </a:xfrm>
          <a:prstGeom prst="rect">
            <a:avLst/>
          </a:prstGeom>
          <a:solidFill>
            <a:srgbClr val="343434"/>
          </a:solidFill>
          <a:ln>
            <a:noFill/>
          </a:ln>
        </p:spPr>
        <p:txBody>
          <a:bodyPr wrap="square" tIns="0" rIns="72000" bIns="108000">
            <a:spAutoFit/>
          </a:bodyPr>
          <a:lstStyle/>
          <a:p>
            <a:pPr marL="0" marR="0" lvl="0" indent="0" algn="l" defTabSz="685800" rtl="0" eaLnBrk="0" fontAlgn="base" latinLnBrk="0" hangingPunct="0">
              <a:lnSpc>
                <a:spcPct val="15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FFFFFF"/>
                </a:solidFill>
                <a:effectLst/>
                <a:uLnTx/>
                <a:uFillTx/>
                <a:latin typeface="Adobe 繁黑體 Std B" panose="020B0700000000000000" pitchFamily="34" charset="-120"/>
                <a:ea typeface="Adobe 繁黑體 Std B" panose="020B0700000000000000" pitchFamily="34" charset="-120"/>
                <a:cs typeface="+mn-cs"/>
              </a:rPr>
              <a:t>沒有</a:t>
            </a:r>
            <a:r>
              <a:rPr kumimoji="1" lang="en-US" altLang="zh-TW" sz="2000" b="0" i="0" u="none" strike="noStrike" kern="1200" cap="none" spc="0" normalizeH="0" baseline="0" noProof="0" dirty="0">
                <a:ln>
                  <a:noFill/>
                </a:ln>
                <a:solidFill>
                  <a:srgbClr val="FFFFFF"/>
                </a:solidFill>
                <a:effectLst/>
                <a:uLnTx/>
                <a:uFillTx/>
                <a:latin typeface="Adobe 繁黑體 Std B" panose="020B0700000000000000" pitchFamily="34" charset="-120"/>
                <a:ea typeface="Adobe 繁黑體 Std B" panose="020B0700000000000000" pitchFamily="34" charset="-120"/>
                <a:cs typeface="+mn-cs"/>
              </a:rPr>
              <a:t>45</a:t>
            </a:r>
            <a:r>
              <a:rPr kumimoji="1" lang="zh-TW" altLang="en-US" sz="2000" b="0" i="0" u="none" strike="noStrike" kern="1200" cap="none" spc="0" normalizeH="0" baseline="0" noProof="0" dirty="0">
                <a:ln>
                  <a:noFill/>
                </a:ln>
                <a:solidFill>
                  <a:srgbClr val="FFFFFF"/>
                </a:solidFill>
                <a:effectLst/>
                <a:uLnTx/>
                <a:uFillTx/>
                <a:latin typeface="Adobe 繁黑體 Std B" panose="020B0700000000000000" pitchFamily="34" charset="-120"/>
                <a:ea typeface="Adobe 繁黑體 Std B" panose="020B0700000000000000" pitchFamily="34" charset="-120"/>
                <a:cs typeface="+mn-cs"/>
              </a:rPr>
              <a:t>公分側邊操作空間往後拉開門時腳尖會頂到門板，所以需要</a:t>
            </a:r>
            <a:r>
              <a:rPr kumimoji="1" lang="en-US" altLang="zh-TW" sz="2000" b="0" i="0" u="none" strike="noStrike" kern="1200" cap="none" spc="0" normalizeH="0" baseline="0" noProof="0" dirty="0">
                <a:ln>
                  <a:noFill/>
                </a:ln>
                <a:solidFill>
                  <a:srgbClr val="FFFFFF"/>
                </a:solidFill>
                <a:effectLst/>
                <a:uLnTx/>
                <a:uFillTx/>
                <a:latin typeface="Adobe 繁黑體 Std B" panose="020B0700000000000000" pitchFamily="34" charset="-120"/>
                <a:ea typeface="Adobe 繁黑體 Std B" panose="020B0700000000000000" pitchFamily="34" charset="-120"/>
                <a:cs typeface="+mn-cs"/>
              </a:rPr>
              <a:t>45</a:t>
            </a:r>
            <a:r>
              <a:rPr kumimoji="1" lang="zh-TW" altLang="en-US" sz="2000" b="0" i="0" u="none" strike="noStrike" kern="1200" cap="none" spc="0" normalizeH="0" baseline="0" noProof="0" dirty="0">
                <a:ln>
                  <a:noFill/>
                </a:ln>
                <a:solidFill>
                  <a:srgbClr val="FFFFFF"/>
                </a:solidFill>
                <a:effectLst/>
                <a:uLnTx/>
                <a:uFillTx/>
                <a:latin typeface="Adobe 繁黑體 Std B" panose="020B0700000000000000" pitchFamily="34" charset="-120"/>
                <a:ea typeface="Adobe 繁黑體 Std B" panose="020B0700000000000000" pitchFamily="34" charset="-120"/>
                <a:cs typeface="+mn-cs"/>
              </a:rPr>
              <a:t>公分側邊操作空間。</a:t>
            </a:r>
          </a:p>
        </p:txBody>
      </p:sp>
      <p:grpSp>
        <p:nvGrpSpPr>
          <p:cNvPr id="19" name="Google Shape;361;p21">
            <a:extLst>
              <a:ext uri="{FF2B5EF4-FFF2-40B4-BE49-F238E27FC236}">
                <a16:creationId xmlns:a16="http://schemas.microsoft.com/office/drawing/2014/main" id="{79DBFC3D-1563-4B6E-BBB5-C113C87A8164}"/>
              </a:ext>
            </a:extLst>
          </p:cNvPr>
          <p:cNvGrpSpPr/>
          <p:nvPr/>
        </p:nvGrpSpPr>
        <p:grpSpPr>
          <a:xfrm>
            <a:off x="3748760" y="-985926"/>
            <a:ext cx="4694479" cy="745657"/>
            <a:chOff x="3707095" y="637518"/>
            <a:chExt cx="4544785" cy="609954"/>
          </a:xfrm>
        </p:grpSpPr>
        <p:sp>
          <p:nvSpPr>
            <p:cNvPr id="20" name="Google Shape;362;p21">
              <a:extLst>
                <a:ext uri="{FF2B5EF4-FFF2-40B4-BE49-F238E27FC236}">
                  <a16:creationId xmlns:a16="http://schemas.microsoft.com/office/drawing/2014/main" id="{CA6EB41A-39A5-49A4-A9D1-E6A08D65B496}"/>
                </a:ext>
              </a:extLst>
            </p:cNvPr>
            <p:cNvSpPr txBox="1"/>
            <p:nvPr/>
          </p:nvSpPr>
          <p:spPr>
            <a:xfrm>
              <a:off x="3707095" y="637518"/>
              <a:ext cx="4455486" cy="427966"/>
            </a:xfrm>
            <a:prstGeom prst="rect">
              <a:avLst/>
            </a:prstGeom>
            <a:noFill/>
            <a:ln w="44450"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p:txBody>
        </p:sp>
        <p:sp>
          <p:nvSpPr>
            <p:cNvPr id="21" name="Google Shape;363;p21">
              <a:extLst>
                <a:ext uri="{FF2B5EF4-FFF2-40B4-BE49-F238E27FC236}">
                  <a16:creationId xmlns:a16="http://schemas.microsoft.com/office/drawing/2014/main" id="{7AB560D1-4429-47DD-AEAD-874A27DF0CD0}"/>
                </a:ext>
              </a:extLst>
            </p:cNvPr>
            <p:cNvSpPr txBox="1"/>
            <p:nvPr/>
          </p:nvSpPr>
          <p:spPr>
            <a:xfrm>
              <a:off x="3861052" y="710983"/>
              <a:ext cx="4390828" cy="53648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C00000"/>
                </a:buClr>
                <a:buSzPts val="3200"/>
                <a:buFont typeface="Arial"/>
                <a:buNone/>
              </a:pPr>
              <a:r>
                <a:rPr lang="zh-TW" sz="3200" b="1" dirty="0">
                  <a:solidFill>
                    <a:srgbClr val="C00000"/>
                  </a:solidFill>
                  <a:latin typeface="Adobe 繁黑體 Std B" panose="020B0700000000000000" pitchFamily="34" charset="-120"/>
                  <a:ea typeface="Adobe 繁黑體 Std B" panose="020B0700000000000000" pitchFamily="34" charset="-120"/>
                  <a:sym typeface="Arial"/>
                </a:rPr>
                <a:t>推拉</a:t>
              </a:r>
              <a:r>
                <a:rPr lang="zh-TW" sz="3200" b="1" dirty="0">
                  <a:solidFill>
                    <a:schemeClr val="dk1"/>
                  </a:solidFill>
                  <a:latin typeface="Adobe 繁黑體 Std B" panose="020B0700000000000000" pitchFamily="34" charset="-120"/>
                  <a:ea typeface="Adobe 繁黑體 Std B" panose="020B0700000000000000" pitchFamily="34" charset="-120"/>
                  <a:sym typeface="Arial"/>
                </a:rPr>
                <a:t>開門操作空間比較</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grpSp>
      <p:pic>
        <p:nvPicPr>
          <p:cNvPr id="22" name="圖片 21" descr="一張含有 寫生, 圖畫, 圖表, 設計 的圖片&#10;&#10;自動產生的描述">
            <a:extLst>
              <a:ext uri="{FF2B5EF4-FFF2-40B4-BE49-F238E27FC236}">
                <a16:creationId xmlns:a16="http://schemas.microsoft.com/office/drawing/2014/main" id="{F4233D2E-0448-4D0A-B812-42C88932053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8947004">
            <a:off x="13149841" y="4808911"/>
            <a:ext cx="1866514" cy="120653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23"/>
          <p:cNvSpPr/>
          <p:nvPr/>
        </p:nvSpPr>
        <p:spPr>
          <a:xfrm>
            <a:off x="256239" y="139700"/>
            <a:ext cx="11748436"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395" name="Google Shape;395;p23"/>
          <p:cNvSpPr/>
          <p:nvPr/>
        </p:nvSpPr>
        <p:spPr>
          <a:xfrm rot="6300000">
            <a:off x="8759566" y="3323749"/>
            <a:ext cx="5080706" cy="4841997"/>
          </a:xfrm>
          <a:prstGeom prst="ellipse">
            <a:avLst/>
          </a:prstGeom>
          <a:solidFill>
            <a:srgbClr val="EF7E60">
              <a:alpha val="1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396" name="Google Shape;396;p23"/>
          <p:cNvSpPr/>
          <p:nvPr/>
        </p:nvSpPr>
        <p:spPr>
          <a:xfrm rot="-7322910">
            <a:off x="8675954" y="2976316"/>
            <a:ext cx="5536153" cy="5536861"/>
          </a:xfrm>
          <a:prstGeom prst="ellipse">
            <a:avLst/>
          </a:prstGeom>
          <a:noFill/>
          <a:ln w="127000" cap="flat" cmpd="sng">
            <a:solidFill>
              <a:srgbClr val="EF7E60">
                <a:alpha val="13725"/>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397" name="Google Shape;397;p23"/>
          <p:cNvSpPr/>
          <p:nvPr/>
        </p:nvSpPr>
        <p:spPr>
          <a:xfrm rot="6300000">
            <a:off x="-1839901" y="-1826132"/>
            <a:ext cx="5321127" cy="5071122"/>
          </a:xfrm>
          <a:prstGeom prst="ellipse">
            <a:avLst/>
          </a:prstGeom>
          <a:solidFill>
            <a:srgbClr val="EF7E60">
              <a:alpha val="1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398" name="Google Shape;398;p23"/>
          <p:cNvSpPr/>
          <p:nvPr/>
        </p:nvSpPr>
        <p:spPr>
          <a:xfrm rot="-7322910">
            <a:off x="-2127394" y="-2190003"/>
            <a:ext cx="5798125" cy="5798867"/>
          </a:xfrm>
          <a:prstGeom prst="ellipse">
            <a:avLst/>
          </a:prstGeom>
          <a:noFill/>
          <a:ln w="127000" cap="flat" cmpd="sng">
            <a:solidFill>
              <a:srgbClr val="EF7E60">
                <a:alpha val="13725"/>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399" name="Google Shape;399;p23"/>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24</a:t>
            </a:fld>
            <a:endParaRPr dirty="0"/>
          </a:p>
        </p:txBody>
      </p:sp>
      <p:sp>
        <p:nvSpPr>
          <p:cNvPr id="403" name="Google Shape;403;p23"/>
          <p:cNvSpPr/>
          <p:nvPr/>
        </p:nvSpPr>
        <p:spPr>
          <a:xfrm>
            <a:off x="5724367" y="2359118"/>
            <a:ext cx="582579" cy="300215"/>
          </a:xfrm>
          <a:prstGeom prst="rightArrow">
            <a:avLst>
              <a:gd name="adj1" fmla="val 50000"/>
              <a:gd name="adj2" fmla="val 50000"/>
            </a:avLst>
          </a:prstGeom>
          <a:solidFill>
            <a:srgbClr val="FFC000"/>
          </a:solidFill>
          <a:ln w="19050" cap="flat" cmpd="sng">
            <a:solidFill>
              <a:srgbClr val="9900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575"/>
              <a:buFont typeface="Arial"/>
              <a:buNone/>
            </a:pPr>
            <a:endParaRPr sz="1575" b="0" i="0" u="none" strike="noStrike" cap="none" dirty="0">
              <a:solidFill>
                <a:srgbClr val="FFFFFF"/>
              </a:solidFill>
              <a:latin typeface="Adobe 繁黑體 Std B" panose="020B0700000000000000" pitchFamily="34" charset="-120"/>
              <a:ea typeface="Adobe 繁黑體 Std B" panose="020B0700000000000000" pitchFamily="34" charset="-120"/>
              <a:sym typeface="Arial"/>
            </a:endParaRPr>
          </a:p>
        </p:txBody>
      </p:sp>
      <p:sp>
        <p:nvSpPr>
          <p:cNvPr id="404" name="Google Shape;404;p23"/>
          <p:cNvSpPr/>
          <p:nvPr/>
        </p:nvSpPr>
        <p:spPr>
          <a:xfrm flipH="1">
            <a:off x="5710255" y="4684820"/>
            <a:ext cx="582579" cy="300215"/>
          </a:xfrm>
          <a:prstGeom prst="rightArrow">
            <a:avLst>
              <a:gd name="adj1" fmla="val 50000"/>
              <a:gd name="adj2" fmla="val 50000"/>
            </a:avLst>
          </a:prstGeom>
          <a:solidFill>
            <a:srgbClr val="FFC000"/>
          </a:solidFill>
          <a:ln w="19050" cap="flat" cmpd="sng">
            <a:solidFill>
              <a:srgbClr val="9900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575"/>
              <a:buFont typeface="Arial"/>
              <a:buNone/>
            </a:pPr>
            <a:endParaRPr sz="1575" b="0" i="0" u="none" strike="noStrike" cap="none" dirty="0">
              <a:solidFill>
                <a:srgbClr val="FFFFFF"/>
              </a:solidFill>
              <a:latin typeface="Adobe 繁黑體 Std B" panose="020B0700000000000000" pitchFamily="34" charset="-120"/>
              <a:ea typeface="Adobe 繁黑體 Std B" panose="020B0700000000000000" pitchFamily="34" charset="-120"/>
              <a:sym typeface="Arial"/>
            </a:endParaRPr>
          </a:p>
        </p:txBody>
      </p:sp>
      <p:sp>
        <p:nvSpPr>
          <p:cNvPr id="405" name="Google Shape;405;p23"/>
          <p:cNvSpPr/>
          <p:nvPr/>
        </p:nvSpPr>
        <p:spPr>
          <a:xfrm>
            <a:off x="6218034" y="3385764"/>
            <a:ext cx="332146" cy="670558"/>
          </a:xfrm>
          <a:prstGeom prst="downArrow">
            <a:avLst>
              <a:gd name="adj1" fmla="val 50000"/>
              <a:gd name="adj2" fmla="val 50000"/>
            </a:avLst>
          </a:prstGeom>
          <a:solidFill>
            <a:srgbClr val="FFC000"/>
          </a:solidFill>
          <a:ln w="19050" cap="flat" cmpd="sng">
            <a:solidFill>
              <a:srgbClr val="9900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575"/>
              <a:buFont typeface="Arial"/>
              <a:buNone/>
            </a:pPr>
            <a:endParaRPr sz="1575" b="0" i="0" u="none" strike="noStrike" cap="none" dirty="0">
              <a:solidFill>
                <a:srgbClr val="FFFFFF"/>
              </a:solidFill>
              <a:latin typeface="Adobe 繁黑體 Std B" panose="020B0700000000000000" pitchFamily="34" charset="-120"/>
              <a:ea typeface="Adobe 繁黑體 Std B" panose="020B0700000000000000" pitchFamily="34" charset="-120"/>
              <a:sym typeface="Arial"/>
            </a:endParaRPr>
          </a:p>
        </p:txBody>
      </p:sp>
      <p:pic>
        <p:nvPicPr>
          <p:cNvPr id="406" name="Google Shape;406;p23" descr="一張含有 男人, 個人, 室內, 門 的圖片&#10;&#10;自動產生的描述"/>
          <p:cNvPicPr preferRelativeResize="0"/>
          <p:nvPr/>
        </p:nvPicPr>
        <p:blipFill rotWithShape="1">
          <a:blip r:embed="rId3">
            <a:alphaModFix/>
          </a:blip>
          <a:srcRect/>
          <a:stretch/>
        </p:blipFill>
        <p:spPr>
          <a:xfrm>
            <a:off x="2174425" y="1556054"/>
            <a:ext cx="3327778" cy="2052375"/>
          </a:xfrm>
          <a:prstGeom prst="rect">
            <a:avLst/>
          </a:prstGeom>
          <a:noFill/>
          <a:ln w="15875" cap="flat" cmpd="sng">
            <a:solidFill>
              <a:srgbClr val="EF8164"/>
            </a:solidFill>
            <a:prstDash val="lgDash"/>
            <a:round/>
            <a:headEnd type="none" w="sm" len="sm"/>
            <a:tailEnd type="none" w="sm" len="sm"/>
          </a:ln>
        </p:spPr>
      </p:pic>
      <p:pic>
        <p:nvPicPr>
          <p:cNvPr id="407" name="Google Shape;407;p23" descr="一張含有 門, 男人, 建築物, 坐 的圖片&#10;&#10;自動產生的描述"/>
          <p:cNvPicPr preferRelativeResize="0"/>
          <p:nvPr/>
        </p:nvPicPr>
        <p:blipFill rotWithShape="1">
          <a:blip r:embed="rId4">
            <a:alphaModFix/>
          </a:blip>
          <a:srcRect/>
          <a:stretch/>
        </p:blipFill>
        <p:spPr>
          <a:xfrm>
            <a:off x="6659060" y="1555464"/>
            <a:ext cx="3375836" cy="2113841"/>
          </a:xfrm>
          <a:prstGeom prst="rect">
            <a:avLst/>
          </a:prstGeom>
          <a:noFill/>
          <a:ln w="15875" cap="flat" cmpd="sng">
            <a:solidFill>
              <a:srgbClr val="EF8164"/>
            </a:solidFill>
            <a:prstDash val="lgDash"/>
            <a:round/>
            <a:headEnd type="none" w="sm" len="sm"/>
            <a:tailEnd type="none" w="sm" len="sm"/>
          </a:ln>
        </p:spPr>
      </p:pic>
      <p:pic>
        <p:nvPicPr>
          <p:cNvPr id="408" name="Google Shape;408;p23" descr="一張含有 室內, 門, 男人, 建築物 的圖片&#10;&#10;自動產生的描述"/>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657692" y="3721043"/>
            <a:ext cx="3365108" cy="2228907"/>
          </a:xfrm>
          <a:prstGeom prst="rect">
            <a:avLst/>
          </a:prstGeom>
          <a:noFill/>
          <a:ln w="15875" cap="flat" cmpd="sng">
            <a:solidFill>
              <a:srgbClr val="EF8164"/>
            </a:solidFill>
            <a:prstDash val="lgDash"/>
            <a:round/>
            <a:headEnd type="none" w="sm" len="sm"/>
            <a:tailEnd type="none" w="sm" len="sm"/>
          </a:ln>
        </p:spPr>
      </p:pic>
      <p:pic>
        <p:nvPicPr>
          <p:cNvPr id="409" name="Google Shape;409;p23" descr="一張含有 個人, 男人, 室內, 窗戶 的圖片&#10;&#10;自動產生的描述"/>
          <p:cNvPicPr preferRelativeResize="0"/>
          <p:nvPr/>
        </p:nvPicPr>
        <p:blipFill rotWithShape="1">
          <a:blip r:embed="rId6">
            <a:alphaModFix/>
          </a:blip>
          <a:srcRect/>
          <a:stretch/>
        </p:blipFill>
        <p:spPr>
          <a:xfrm>
            <a:off x="2169200" y="3669306"/>
            <a:ext cx="3327778" cy="2263051"/>
          </a:xfrm>
          <a:prstGeom prst="rect">
            <a:avLst/>
          </a:prstGeom>
          <a:noFill/>
          <a:ln w="15875" cap="flat" cmpd="sng">
            <a:solidFill>
              <a:srgbClr val="EF8164"/>
            </a:solidFill>
            <a:prstDash val="lgDash"/>
            <a:round/>
            <a:headEnd type="none" w="sm" len="sm"/>
            <a:tailEnd type="none" w="sm" len="sm"/>
          </a:ln>
        </p:spPr>
      </p:pic>
      <p:grpSp>
        <p:nvGrpSpPr>
          <p:cNvPr id="3" name="群組 2">
            <a:extLst>
              <a:ext uri="{FF2B5EF4-FFF2-40B4-BE49-F238E27FC236}">
                <a16:creationId xmlns:a16="http://schemas.microsoft.com/office/drawing/2014/main" id="{84D6FD11-C9E3-8D9C-45A9-BC14EC675055}"/>
              </a:ext>
            </a:extLst>
          </p:cNvPr>
          <p:cNvGrpSpPr/>
          <p:nvPr/>
        </p:nvGrpSpPr>
        <p:grpSpPr>
          <a:xfrm>
            <a:off x="4538927" y="320745"/>
            <a:ext cx="3764995" cy="627612"/>
            <a:chOff x="4538927" y="637518"/>
            <a:chExt cx="3764995" cy="627612"/>
          </a:xfrm>
        </p:grpSpPr>
        <p:sp>
          <p:nvSpPr>
            <p:cNvPr id="4" name="文字方塊 3">
              <a:extLst>
                <a:ext uri="{FF2B5EF4-FFF2-40B4-BE49-F238E27FC236}">
                  <a16:creationId xmlns:a16="http://schemas.microsoft.com/office/drawing/2014/main" id="{61A83C64-99B8-6A7D-C1B4-F8E1741600DC}"/>
                </a:ext>
              </a:extLst>
            </p:cNvPr>
            <p:cNvSpPr txBox="1"/>
            <p:nvPr/>
          </p:nvSpPr>
          <p:spPr>
            <a:xfrm>
              <a:off x="4538927" y="637518"/>
              <a:ext cx="3089740" cy="627612"/>
            </a:xfrm>
            <a:prstGeom prst="rect">
              <a:avLst/>
            </a:prstGeom>
            <a:noFill/>
            <a:ln w="44450">
              <a:solidFill>
                <a:srgbClr val="FFC000"/>
              </a:solidFill>
            </a:ln>
          </p:spPr>
          <p:txBody>
            <a:bodyPr wrap="square">
              <a:spAutoFit/>
            </a:bodyPr>
            <a:lstStyle/>
            <a:p>
              <a:endParaRPr lang="zh-TW" altLang="en-US" sz="2800" b="1" dirty="0"/>
            </a:p>
          </p:txBody>
        </p:sp>
        <p:sp>
          <p:nvSpPr>
            <p:cNvPr id="5" name="標題 5">
              <a:extLst>
                <a:ext uri="{FF2B5EF4-FFF2-40B4-BE49-F238E27FC236}">
                  <a16:creationId xmlns:a16="http://schemas.microsoft.com/office/drawing/2014/main" id="{A3985B63-C9B4-CA2C-80DC-58BB618C8E3B}"/>
                </a:ext>
              </a:extLst>
            </p:cNvPr>
            <p:cNvSpPr txBox="1">
              <a:spLocks/>
            </p:cNvSpPr>
            <p:nvPr/>
          </p:nvSpPr>
          <p:spPr>
            <a:xfrm>
              <a:off x="4538927" y="693903"/>
              <a:ext cx="3764995" cy="53648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zh-TW" altLang="en-US" sz="3200" dirty="0">
                  <a:solidFill>
                    <a:srgbClr val="C00000"/>
                  </a:solidFill>
                  <a:latin typeface="Adobe 繁黑體 Std B" panose="020B0700000000000000" pitchFamily="34" charset="-120"/>
                  <a:ea typeface="Adobe 繁黑體 Std B" panose="020B0700000000000000" pitchFamily="34" charset="-120"/>
                </a:rPr>
                <a:t>拉</a:t>
              </a:r>
              <a:r>
                <a:rPr kumimoji="1" lang="zh-TW" altLang="en-US" sz="3200" dirty="0">
                  <a:latin typeface="Adobe 繁黑體 Std B" panose="020B0700000000000000" pitchFamily="34" charset="-120"/>
                  <a:ea typeface="Adobe 繁黑體 Std B" panose="020B0700000000000000" pitchFamily="34" charset="-120"/>
                </a:rPr>
                <a:t>開門操作空間</a:t>
              </a:r>
            </a:p>
          </p:txBody>
        </p:sp>
      </p:grpSp>
      <p:sp>
        <p:nvSpPr>
          <p:cNvPr id="6" name="矩形 5">
            <a:extLst>
              <a:ext uri="{FF2B5EF4-FFF2-40B4-BE49-F238E27FC236}">
                <a16:creationId xmlns:a16="http://schemas.microsoft.com/office/drawing/2014/main" id="{68E3F20F-CF2D-D333-A8DF-CC575D7A353C}"/>
              </a:ext>
            </a:extLst>
          </p:cNvPr>
          <p:cNvSpPr/>
          <p:nvPr/>
        </p:nvSpPr>
        <p:spPr>
          <a:xfrm>
            <a:off x="928874" y="978795"/>
            <a:ext cx="10219016" cy="525002"/>
          </a:xfrm>
          <a:prstGeom prst="rect">
            <a:avLst/>
          </a:prstGeom>
          <a:solidFill>
            <a:srgbClr val="343434"/>
          </a:solidFill>
          <a:ln>
            <a:noFill/>
          </a:ln>
        </p:spPr>
        <p:txBody>
          <a:bodyPr wrap="square" tIns="0" rIns="72000" bIns="108000">
            <a:spAutoFit/>
          </a:bodyPr>
          <a:lstStyle/>
          <a:p>
            <a:pPr marL="0" marR="0" lvl="0" indent="0" algn="l" defTabSz="685800" rtl="0" eaLnBrk="0" fontAlgn="base" latinLnBrk="0" hangingPunct="0">
              <a:lnSpc>
                <a:spcPct val="15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FFFFFF"/>
                </a:solidFill>
                <a:effectLst/>
                <a:uLnTx/>
                <a:uFillTx/>
                <a:latin typeface="Adobe 繁黑體 Std B" panose="020B0700000000000000" pitchFamily="34" charset="-120"/>
                <a:ea typeface="Adobe 繁黑體 Std B" panose="020B0700000000000000" pitchFamily="34" charset="-120"/>
                <a:cs typeface="+mn-cs"/>
              </a:rPr>
              <a:t>沒有</a:t>
            </a:r>
            <a:r>
              <a:rPr kumimoji="1" lang="en-US" altLang="zh-TW" sz="2000" b="0" i="0" u="none" strike="noStrike" kern="1200" cap="none" spc="0" normalizeH="0" baseline="0" noProof="0" dirty="0">
                <a:ln>
                  <a:noFill/>
                </a:ln>
                <a:solidFill>
                  <a:srgbClr val="FFFFFF"/>
                </a:solidFill>
                <a:effectLst/>
                <a:uLnTx/>
                <a:uFillTx/>
                <a:latin typeface="Adobe 繁黑體 Std B" panose="020B0700000000000000" pitchFamily="34" charset="-120"/>
                <a:ea typeface="Adobe 繁黑體 Std B" panose="020B0700000000000000" pitchFamily="34" charset="-120"/>
                <a:cs typeface="+mn-cs"/>
              </a:rPr>
              <a:t>45</a:t>
            </a:r>
            <a:r>
              <a:rPr kumimoji="1" lang="zh-TW" altLang="en-US" sz="2000" b="0" i="0" u="none" strike="noStrike" kern="1200" cap="none" spc="0" normalizeH="0" baseline="0" noProof="0" dirty="0">
                <a:ln>
                  <a:noFill/>
                </a:ln>
                <a:solidFill>
                  <a:srgbClr val="FFFFFF"/>
                </a:solidFill>
                <a:effectLst/>
                <a:uLnTx/>
                <a:uFillTx/>
                <a:latin typeface="Adobe 繁黑體 Std B" panose="020B0700000000000000" pitchFamily="34" charset="-120"/>
                <a:ea typeface="Adobe 繁黑體 Std B" panose="020B0700000000000000" pitchFamily="34" charset="-120"/>
                <a:cs typeface="+mn-cs"/>
              </a:rPr>
              <a:t>公分側邊操作空間往後拉開門時腳尖會頂到門板，所以需要</a:t>
            </a:r>
            <a:r>
              <a:rPr kumimoji="1" lang="en-US" altLang="zh-TW" sz="2000" b="0" i="0" u="none" strike="noStrike" kern="1200" cap="none" spc="0" normalizeH="0" baseline="0" noProof="0" dirty="0">
                <a:ln>
                  <a:noFill/>
                </a:ln>
                <a:solidFill>
                  <a:srgbClr val="FFFFFF"/>
                </a:solidFill>
                <a:effectLst/>
                <a:uLnTx/>
                <a:uFillTx/>
                <a:latin typeface="Adobe 繁黑體 Std B" panose="020B0700000000000000" pitchFamily="34" charset="-120"/>
                <a:ea typeface="Adobe 繁黑體 Std B" panose="020B0700000000000000" pitchFamily="34" charset="-120"/>
                <a:cs typeface="+mn-cs"/>
              </a:rPr>
              <a:t>45</a:t>
            </a:r>
            <a:r>
              <a:rPr kumimoji="1" lang="zh-TW" altLang="en-US" sz="2000" b="0" i="0" u="none" strike="noStrike" kern="1200" cap="none" spc="0" normalizeH="0" baseline="0" noProof="0" dirty="0">
                <a:ln>
                  <a:noFill/>
                </a:ln>
                <a:solidFill>
                  <a:srgbClr val="FFFFFF"/>
                </a:solidFill>
                <a:effectLst/>
                <a:uLnTx/>
                <a:uFillTx/>
                <a:latin typeface="Adobe 繁黑體 Std B" panose="020B0700000000000000" pitchFamily="34" charset="-120"/>
                <a:ea typeface="Adobe 繁黑體 Std B" panose="020B0700000000000000" pitchFamily="34" charset="-120"/>
                <a:cs typeface="+mn-cs"/>
              </a:rPr>
              <a:t>公分側邊操作空間。</a:t>
            </a:r>
          </a:p>
        </p:txBody>
      </p:sp>
      <p:grpSp>
        <p:nvGrpSpPr>
          <p:cNvPr id="19" name="Google Shape;379;p22">
            <a:extLst>
              <a:ext uri="{FF2B5EF4-FFF2-40B4-BE49-F238E27FC236}">
                <a16:creationId xmlns:a16="http://schemas.microsoft.com/office/drawing/2014/main" id="{800B48DA-2DCF-4034-8D94-9FEEB7E6BC8C}"/>
              </a:ext>
            </a:extLst>
          </p:cNvPr>
          <p:cNvGrpSpPr/>
          <p:nvPr/>
        </p:nvGrpSpPr>
        <p:grpSpPr>
          <a:xfrm>
            <a:off x="16833869" y="352468"/>
            <a:ext cx="3895986" cy="536489"/>
            <a:chOff x="4138034" y="632943"/>
            <a:chExt cx="3895986" cy="536489"/>
          </a:xfrm>
        </p:grpSpPr>
        <p:sp>
          <p:nvSpPr>
            <p:cNvPr id="20" name="Google Shape;380;p22">
              <a:extLst>
                <a:ext uri="{FF2B5EF4-FFF2-40B4-BE49-F238E27FC236}">
                  <a16:creationId xmlns:a16="http://schemas.microsoft.com/office/drawing/2014/main" id="{D9A28166-B918-4066-8EBB-7F3FDC54F822}"/>
                </a:ext>
              </a:extLst>
            </p:cNvPr>
            <p:cNvSpPr txBox="1"/>
            <p:nvPr/>
          </p:nvSpPr>
          <p:spPr>
            <a:xfrm>
              <a:off x="4138034" y="637518"/>
              <a:ext cx="3726866" cy="523180"/>
            </a:xfrm>
            <a:prstGeom prst="rect">
              <a:avLst/>
            </a:prstGeom>
            <a:noFill/>
            <a:ln w="44450"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p:txBody>
        </p:sp>
        <p:sp>
          <p:nvSpPr>
            <p:cNvPr id="21" name="Google Shape;381;p22">
              <a:extLst>
                <a:ext uri="{FF2B5EF4-FFF2-40B4-BE49-F238E27FC236}">
                  <a16:creationId xmlns:a16="http://schemas.microsoft.com/office/drawing/2014/main" id="{643EABBF-A06A-4227-8F8D-317C6CC1A4A3}"/>
                </a:ext>
              </a:extLst>
            </p:cNvPr>
            <p:cNvSpPr txBox="1"/>
            <p:nvPr/>
          </p:nvSpPr>
          <p:spPr>
            <a:xfrm>
              <a:off x="4269025" y="632943"/>
              <a:ext cx="3764995" cy="53648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C00000"/>
                </a:buClr>
                <a:buSzPts val="3200"/>
                <a:buFont typeface="Arial"/>
                <a:buNone/>
              </a:pPr>
              <a:r>
                <a:rPr lang="zh-TW" sz="3200" b="1" dirty="0">
                  <a:solidFill>
                    <a:srgbClr val="C00000"/>
                  </a:solidFill>
                  <a:latin typeface="Adobe 繁黑體 Std B" panose="020B0700000000000000" pitchFamily="34" charset="-120"/>
                  <a:ea typeface="Adobe 繁黑體 Std B" panose="020B0700000000000000" pitchFamily="34" charset="-120"/>
                  <a:sym typeface="Arial"/>
                </a:rPr>
                <a:t>後拉</a:t>
              </a:r>
              <a:r>
                <a:rPr lang="zh-TW" sz="3200" dirty="0">
                  <a:solidFill>
                    <a:schemeClr val="dk1"/>
                  </a:solidFill>
                  <a:latin typeface="Adobe 繁黑體 Std B" panose="020B0700000000000000" pitchFamily="34" charset="-120"/>
                  <a:ea typeface="Adobe 繁黑體 Std B" panose="020B0700000000000000" pitchFamily="34" charset="-120"/>
                  <a:sym typeface="Arial"/>
                </a:rPr>
                <a:t>開門操作空間</a:t>
              </a:r>
              <a:endParaRPr dirty="0">
                <a:latin typeface="Adobe 繁黑體 Std B" panose="020B0700000000000000" pitchFamily="34" charset="-120"/>
                <a:ea typeface="Adobe 繁黑體 Std B" panose="020B0700000000000000" pitchFamily="34" charset="-120"/>
              </a:endParaRPr>
            </a:p>
          </p:txBody>
        </p:sp>
      </p:grpSp>
      <p:grpSp>
        <p:nvGrpSpPr>
          <p:cNvPr id="22" name="Google Shape;382;p22">
            <a:extLst>
              <a:ext uri="{FF2B5EF4-FFF2-40B4-BE49-F238E27FC236}">
                <a16:creationId xmlns:a16="http://schemas.microsoft.com/office/drawing/2014/main" id="{89F97954-B433-4EFE-A679-A140FAEF789A}"/>
              </a:ext>
            </a:extLst>
          </p:cNvPr>
          <p:cNvGrpSpPr/>
          <p:nvPr/>
        </p:nvGrpSpPr>
        <p:grpSpPr>
          <a:xfrm>
            <a:off x="14357232" y="1575173"/>
            <a:ext cx="8610047" cy="4445248"/>
            <a:chOff x="1790976" y="1504703"/>
            <a:chExt cx="8610047" cy="4445248"/>
          </a:xfrm>
        </p:grpSpPr>
        <p:pic>
          <p:nvPicPr>
            <p:cNvPr id="23" name="Google Shape;383;p22" descr="一張含有 文字, 差異 的圖片&#10;&#10;自動產生的描述">
              <a:extLst>
                <a:ext uri="{FF2B5EF4-FFF2-40B4-BE49-F238E27FC236}">
                  <a16:creationId xmlns:a16="http://schemas.microsoft.com/office/drawing/2014/main" id="{40805E0D-1B56-4BE0-8D25-6040835C56D5}"/>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340502" y="1505123"/>
              <a:ext cx="3060521" cy="4444828"/>
            </a:xfrm>
            <a:prstGeom prst="rect">
              <a:avLst/>
            </a:prstGeom>
            <a:noFill/>
            <a:ln w="9525" cap="flat" cmpd="sng">
              <a:solidFill>
                <a:schemeClr val="dk1"/>
              </a:solidFill>
              <a:prstDash val="solid"/>
              <a:round/>
              <a:headEnd type="none" w="sm" len="sm"/>
              <a:tailEnd type="none" w="sm" len="sm"/>
            </a:ln>
          </p:spPr>
        </p:pic>
        <p:pic>
          <p:nvPicPr>
            <p:cNvPr id="24" name="Google Shape;384;p22" descr="一張含有 文字, 差異 的圖片&#10;&#10;自動產生的描述">
              <a:extLst>
                <a:ext uri="{FF2B5EF4-FFF2-40B4-BE49-F238E27FC236}">
                  <a16:creationId xmlns:a16="http://schemas.microsoft.com/office/drawing/2014/main" id="{CCFEC21B-E9CE-4035-A45F-AA51085944C0}"/>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t="-1"/>
            <a:stretch/>
          </p:blipFill>
          <p:spPr>
            <a:xfrm>
              <a:off x="4540302" y="1505122"/>
              <a:ext cx="3077749" cy="4444828"/>
            </a:xfrm>
            <a:prstGeom prst="rect">
              <a:avLst/>
            </a:prstGeom>
            <a:noFill/>
            <a:ln w="9525" cap="flat" cmpd="sng">
              <a:solidFill>
                <a:schemeClr val="dk1"/>
              </a:solidFill>
              <a:prstDash val="solid"/>
              <a:round/>
              <a:headEnd type="none" w="sm" len="sm"/>
              <a:tailEnd type="none" w="sm" len="sm"/>
            </a:ln>
          </p:spPr>
        </p:pic>
        <p:pic>
          <p:nvPicPr>
            <p:cNvPr id="25" name="Google Shape;385;p22" descr="一張含有 文字 的圖片&#10;&#10;自動產生的描述">
              <a:extLst>
                <a:ext uri="{FF2B5EF4-FFF2-40B4-BE49-F238E27FC236}">
                  <a16:creationId xmlns:a16="http://schemas.microsoft.com/office/drawing/2014/main" id="{1E2A1537-DC91-4326-8F76-7FAC624A3C05}"/>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1790976" y="1504703"/>
              <a:ext cx="3065431" cy="4445248"/>
            </a:xfrm>
            <a:prstGeom prst="rect">
              <a:avLst/>
            </a:prstGeom>
            <a:noFill/>
            <a:ln w="9525" cap="flat" cmpd="sng">
              <a:solidFill>
                <a:schemeClr val="dk1"/>
              </a:solidFill>
              <a:prstDash val="solid"/>
              <a:round/>
              <a:headEnd type="none" w="sm" len="sm"/>
              <a:tailEnd type="none" w="sm" len="sm"/>
            </a:ln>
          </p:spPr>
        </p:pic>
        <p:sp>
          <p:nvSpPr>
            <p:cNvPr id="26" name="Google Shape;386;p22">
              <a:extLst>
                <a:ext uri="{FF2B5EF4-FFF2-40B4-BE49-F238E27FC236}">
                  <a16:creationId xmlns:a16="http://schemas.microsoft.com/office/drawing/2014/main" id="{67629C70-8DD4-4D28-882C-F1ACFF8142E2}"/>
                </a:ext>
              </a:extLst>
            </p:cNvPr>
            <p:cNvSpPr/>
            <p:nvPr/>
          </p:nvSpPr>
          <p:spPr>
            <a:xfrm>
              <a:off x="5770581" y="2469644"/>
              <a:ext cx="450197" cy="542443"/>
            </a:xfrm>
            <a:prstGeom prst="curvedLeftArrow">
              <a:avLst>
                <a:gd name="adj1" fmla="val 25000"/>
                <a:gd name="adj2" fmla="val 50000"/>
                <a:gd name="adj3" fmla="val 25000"/>
              </a:avLst>
            </a:prstGeom>
            <a:solidFill>
              <a:srgbClr val="00B0F0"/>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Arial"/>
                <a:buNone/>
              </a:pPr>
              <a:endParaRPr sz="1350" b="0" i="0" u="none" strike="noStrike" cap="none" dirty="0">
                <a:solidFill>
                  <a:srgbClr val="003366"/>
                </a:solidFill>
                <a:latin typeface="Adobe 繁黑體 Std B" panose="020B0700000000000000" pitchFamily="34" charset="-120"/>
                <a:ea typeface="Adobe 繁黑體 Std B" panose="020B0700000000000000" pitchFamily="34" charset="-120"/>
                <a:sym typeface="Arial"/>
              </a:endParaRPr>
            </a:p>
          </p:txBody>
        </p:sp>
        <p:sp>
          <p:nvSpPr>
            <p:cNvPr id="27" name="Google Shape;387;p22">
              <a:extLst>
                <a:ext uri="{FF2B5EF4-FFF2-40B4-BE49-F238E27FC236}">
                  <a16:creationId xmlns:a16="http://schemas.microsoft.com/office/drawing/2014/main" id="{22E31F13-8CAD-4F54-99E4-5A1E2E7C495B}"/>
                </a:ext>
              </a:extLst>
            </p:cNvPr>
            <p:cNvSpPr/>
            <p:nvPr/>
          </p:nvSpPr>
          <p:spPr>
            <a:xfrm rot="5400000">
              <a:off x="8373951" y="2880456"/>
              <a:ext cx="727646" cy="263263"/>
            </a:xfrm>
            <a:custGeom>
              <a:avLst/>
              <a:gdLst/>
              <a:ahLst/>
              <a:cxnLst/>
              <a:rect l="l" t="t" r="r" b="b"/>
              <a:pathLst>
                <a:path w="905274" h="288032" extrusionOk="0">
                  <a:moveTo>
                    <a:pt x="0" y="72008"/>
                  </a:moveTo>
                  <a:lnTo>
                    <a:pt x="521112" y="72008"/>
                  </a:lnTo>
                  <a:lnTo>
                    <a:pt x="521112" y="0"/>
                  </a:lnTo>
                  <a:lnTo>
                    <a:pt x="905274" y="144016"/>
                  </a:lnTo>
                  <a:lnTo>
                    <a:pt x="521112" y="288032"/>
                  </a:lnTo>
                  <a:lnTo>
                    <a:pt x="521112" y="216024"/>
                  </a:lnTo>
                  <a:lnTo>
                    <a:pt x="0" y="216024"/>
                  </a:lnTo>
                  <a:lnTo>
                    <a:pt x="72008" y="144016"/>
                  </a:lnTo>
                  <a:lnTo>
                    <a:pt x="0" y="72008"/>
                  </a:lnTo>
                  <a:close/>
                </a:path>
              </a:pathLst>
            </a:custGeom>
            <a:solidFill>
              <a:srgbClr val="00B0F0"/>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Arial"/>
                <a:buNone/>
              </a:pPr>
              <a:endParaRPr sz="1350" b="0" i="0" u="none" strike="noStrike" cap="none" dirty="0">
                <a:solidFill>
                  <a:srgbClr val="003366"/>
                </a:solidFill>
                <a:latin typeface="Adobe 繁黑體 Std B" panose="020B0700000000000000" pitchFamily="34" charset="-120"/>
                <a:ea typeface="Adobe 繁黑體 Std B" panose="020B0700000000000000" pitchFamily="34" charset="-120"/>
                <a:sym typeface="Arial"/>
              </a:endParaRPr>
            </a:p>
          </p:txBody>
        </p:sp>
        <p:sp>
          <p:nvSpPr>
            <p:cNvPr id="28" name="Google Shape;388;p22">
              <a:extLst>
                <a:ext uri="{FF2B5EF4-FFF2-40B4-BE49-F238E27FC236}">
                  <a16:creationId xmlns:a16="http://schemas.microsoft.com/office/drawing/2014/main" id="{43BAE8C1-9BF8-4AFD-BDEF-7253DF9451B0}"/>
                </a:ext>
              </a:extLst>
            </p:cNvPr>
            <p:cNvSpPr/>
            <p:nvPr/>
          </p:nvSpPr>
          <p:spPr>
            <a:xfrm rot="5400000">
              <a:off x="2916956" y="2061042"/>
              <a:ext cx="727646" cy="263263"/>
            </a:xfrm>
            <a:custGeom>
              <a:avLst/>
              <a:gdLst/>
              <a:ahLst/>
              <a:cxnLst/>
              <a:rect l="l" t="t" r="r" b="b"/>
              <a:pathLst>
                <a:path w="905274" h="288032" extrusionOk="0">
                  <a:moveTo>
                    <a:pt x="0" y="72008"/>
                  </a:moveTo>
                  <a:lnTo>
                    <a:pt x="521112" y="72008"/>
                  </a:lnTo>
                  <a:lnTo>
                    <a:pt x="521112" y="0"/>
                  </a:lnTo>
                  <a:lnTo>
                    <a:pt x="905274" y="144016"/>
                  </a:lnTo>
                  <a:lnTo>
                    <a:pt x="521112" y="288032"/>
                  </a:lnTo>
                  <a:lnTo>
                    <a:pt x="521112" y="216024"/>
                  </a:lnTo>
                  <a:lnTo>
                    <a:pt x="0" y="216024"/>
                  </a:lnTo>
                  <a:lnTo>
                    <a:pt x="72008" y="144016"/>
                  </a:lnTo>
                  <a:lnTo>
                    <a:pt x="0" y="72008"/>
                  </a:lnTo>
                  <a:close/>
                </a:path>
              </a:pathLst>
            </a:custGeom>
            <a:solidFill>
              <a:srgbClr val="00B0F0"/>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Arial"/>
                <a:buNone/>
              </a:pPr>
              <a:endParaRPr sz="1350" b="0" i="0" u="none" strike="noStrike" cap="none" dirty="0">
                <a:solidFill>
                  <a:srgbClr val="003366"/>
                </a:solidFill>
                <a:latin typeface="Adobe 繁黑體 Std B" panose="020B0700000000000000" pitchFamily="34" charset="-120"/>
                <a:ea typeface="Adobe 繁黑體 Std B" panose="020B0700000000000000" pitchFamily="34" charset="-120"/>
                <a:sym typeface="Arial"/>
              </a:endParaRPr>
            </a:p>
          </p:txBody>
        </p:sp>
      </p:grpSp>
      <p:sp>
        <p:nvSpPr>
          <p:cNvPr id="29" name="矩形 28">
            <a:extLst>
              <a:ext uri="{FF2B5EF4-FFF2-40B4-BE49-F238E27FC236}">
                <a16:creationId xmlns:a16="http://schemas.microsoft.com/office/drawing/2014/main" id="{086FDA88-3D7C-4761-B938-AED59840F5BC}"/>
              </a:ext>
            </a:extLst>
          </p:cNvPr>
          <p:cNvSpPr/>
          <p:nvPr/>
        </p:nvSpPr>
        <p:spPr>
          <a:xfrm>
            <a:off x="13495130" y="1055438"/>
            <a:ext cx="10219016" cy="525002"/>
          </a:xfrm>
          <a:prstGeom prst="rect">
            <a:avLst/>
          </a:prstGeom>
          <a:solidFill>
            <a:srgbClr val="343434"/>
          </a:solidFill>
          <a:ln>
            <a:noFill/>
          </a:ln>
        </p:spPr>
        <p:txBody>
          <a:bodyPr wrap="square" tIns="0" rIns="72000" bIns="108000">
            <a:spAutoFit/>
          </a:bodyPr>
          <a:lstStyle/>
          <a:p>
            <a:pPr marL="0" marR="0" lvl="0" indent="0" algn="l" defTabSz="685800" rtl="0" eaLnBrk="0" fontAlgn="base" latinLnBrk="0" hangingPunct="0">
              <a:lnSpc>
                <a:spcPct val="15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FFFFFF"/>
                </a:solidFill>
                <a:effectLst/>
                <a:uLnTx/>
                <a:uFillTx/>
                <a:latin typeface="Adobe 繁黑體 Std B" panose="020B0700000000000000" pitchFamily="34" charset="-120"/>
                <a:ea typeface="Adobe 繁黑體 Std B" panose="020B0700000000000000" pitchFamily="34" charset="-120"/>
                <a:cs typeface="+mn-cs"/>
              </a:rPr>
              <a:t>沒有</a:t>
            </a:r>
            <a:r>
              <a:rPr kumimoji="1" lang="en-US" altLang="zh-TW" sz="2000" b="0" i="0" u="none" strike="noStrike" kern="1200" cap="none" spc="0" normalizeH="0" baseline="0" noProof="0" dirty="0">
                <a:ln>
                  <a:noFill/>
                </a:ln>
                <a:solidFill>
                  <a:srgbClr val="FFFFFF"/>
                </a:solidFill>
                <a:effectLst/>
                <a:uLnTx/>
                <a:uFillTx/>
                <a:latin typeface="Adobe 繁黑體 Std B" panose="020B0700000000000000" pitchFamily="34" charset="-120"/>
                <a:ea typeface="Adobe 繁黑體 Std B" panose="020B0700000000000000" pitchFamily="34" charset="-120"/>
                <a:cs typeface="+mn-cs"/>
              </a:rPr>
              <a:t>45</a:t>
            </a:r>
            <a:r>
              <a:rPr kumimoji="1" lang="zh-TW" altLang="en-US" sz="2000" b="0" i="0" u="none" strike="noStrike" kern="1200" cap="none" spc="0" normalizeH="0" baseline="0" noProof="0" dirty="0">
                <a:ln>
                  <a:noFill/>
                </a:ln>
                <a:solidFill>
                  <a:srgbClr val="FFFFFF"/>
                </a:solidFill>
                <a:effectLst/>
                <a:uLnTx/>
                <a:uFillTx/>
                <a:latin typeface="Adobe 繁黑體 Std B" panose="020B0700000000000000" pitchFamily="34" charset="-120"/>
                <a:ea typeface="Adobe 繁黑體 Std B" panose="020B0700000000000000" pitchFamily="34" charset="-120"/>
                <a:cs typeface="+mn-cs"/>
              </a:rPr>
              <a:t>公分側邊操作空間往後拉開門時腳尖會頂到門板，所以需要</a:t>
            </a:r>
            <a:r>
              <a:rPr kumimoji="1" lang="en-US" altLang="zh-TW" sz="2000" b="0" i="0" u="none" strike="noStrike" kern="1200" cap="none" spc="0" normalizeH="0" baseline="0" noProof="0" dirty="0">
                <a:ln>
                  <a:noFill/>
                </a:ln>
                <a:solidFill>
                  <a:srgbClr val="FFFFFF"/>
                </a:solidFill>
                <a:effectLst/>
                <a:uLnTx/>
                <a:uFillTx/>
                <a:latin typeface="Adobe 繁黑體 Std B" panose="020B0700000000000000" pitchFamily="34" charset="-120"/>
                <a:ea typeface="Adobe 繁黑體 Std B" panose="020B0700000000000000" pitchFamily="34" charset="-120"/>
                <a:cs typeface="+mn-cs"/>
              </a:rPr>
              <a:t>45</a:t>
            </a:r>
            <a:r>
              <a:rPr kumimoji="1" lang="zh-TW" altLang="en-US" sz="2000" b="0" i="0" u="none" strike="noStrike" kern="1200" cap="none" spc="0" normalizeH="0" baseline="0" noProof="0" dirty="0">
                <a:ln>
                  <a:noFill/>
                </a:ln>
                <a:solidFill>
                  <a:srgbClr val="FFFFFF"/>
                </a:solidFill>
                <a:effectLst/>
                <a:uLnTx/>
                <a:uFillTx/>
                <a:latin typeface="Adobe 繁黑體 Std B" panose="020B0700000000000000" pitchFamily="34" charset="-120"/>
                <a:ea typeface="Adobe 繁黑體 Std B" panose="020B0700000000000000" pitchFamily="34" charset="-120"/>
                <a:cs typeface="+mn-cs"/>
              </a:rPr>
              <a:t>公分側邊操作空間。</a:t>
            </a:r>
          </a:p>
        </p:txBody>
      </p:sp>
      <p:grpSp>
        <p:nvGrpSpPr>
          <p:cNvPr id="30" name="群組 29">
            <a:extLst>
              <a:ext uri="{FF2B5EF4-FFF2-40B4-BE49-F238E27FC236}">
                <a16:creationId xmlns:a16="http://schemas.microsoft.com/office/drawing/2014/main" id="{66BC9153-5872-4410-AA47-83696E3A94DF}"/>
              </a:ext>
            </a:extLst>
          </p:cNvPr>
          <p:cNvGrpSpPr/>
          <p:nvPr/>
        </p:nvGrpSpPr>
        <p:grpSpPr>
          <a:xfrm>
            <a:off x="4258155" y="7347825"/>
            <a:ext cx="3764995" cy="627612"/>
            <a:chOff x="4538927" y="637518"/>
            <a:chExt cx="3764995" cy="627612"/>
          </a:xfrm>
        </p:grpSpPr>
        <p:sp>
          <p:nvSpPr>
            <p:cNvPr id="31" name="文字方塊 30">
              <a:extLst>
                <a:ext uri="{FF2B5EF4-FFF2-40B4-BE49-F238E27FC236}">
                  <a16:creationId xmlns:a16="http://schemas.microsoft.com/office/drawing/2014/main" id="{20057458-01E3-4B2C-853B-1D7419678B33}"/>
                </a:ext>
              </a:extLst>
            </p:cNvPr>
            <p:cNvSpPr txBox="1"/>
            <p:nvPr/>
          </p:nvSpPr>
          <p:spPr>
            <a:xfrm>
              <a:off x="4538927" y="637518"/>
              <a:ext cx="3089740" cy="627612"/>
            </a:xfrm>
            <a:prstGeom prst="rect">
              <a:avLst/>
            </a:prstGeom>
            <a:noFill/>
            <a:ln w="44450">
              <a:solidFill>
                <a:srgbClr val="FFC000"/>
              </a:solidFill>
            </a:ln>
          </p:spPr>
          <p:txBody>
            <a:bodyPr wrap="square">
              <a:spAutoFit/>
            </a:bodyPr>
            <a:lstStyle/>
            <a:p>
              <a:endParaRPr lang="zh-TW" altLang="en-US" sz="2800" b="1" dirty="0"/>
            </a:p>
          </p:txBody>
        </p:sp>
        <p:sp>
          <p:nvSpPr>
            <p:cNvPr id="32" name="標題 5">
              <a:extLst>
                <a:ext uri="{FF2B5EF4-FFF2-40B4-BE49-F238E27FC236}">
                  <a16:creationId xmlns:a16="http://schemas.microsoft.com/office/drawing/2014/main" id="{EFDCE15F-380C-43BF-BD9C-6283378FB93C}"/>
                </a:ext>
              </a:extLst>
            </p:cNvPr>
            <p:cNvSpPr txBox="1">
              <a:spLocks/>
            </p:cNvSpPr>
            <p:nvPr/>
          </p:nvSpPr>
          <p:spPr>
            <a:xfrm>
              <a:off x="4538927" y="693903"/>
              <a:ext cx="3764995" cy="53648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zh-TW" altLang="en-US" sz="3200" dirty="0">
                  <a:solidFill>
                    <a:srgbClr val="C00000"/>
                  </a:solidFill>
                  <a:latin typeface="Adobe 繁黑體 Std B" panose="020B0700000000000000" pitchFamily="34" charset="-120"/>
                  <a:ea typeface="Adobe 繁黑體 Std B" panose="020B0700000000000000" pitchFamily="34" charset="-120"/>
                </a:rPr>
                <a:t>推</a:t>
              </a:r>
              <a:r>
                <a:rPr kumimoji="1" lang="zh-TW" altLang="en-US" sz="3200" dirty="0">
                  <a:latin typeface="Adobe 繁黑體 Std B" panose="020B0700000000000000" pitchFamily="34" charset="-120"/>
                  <a:ea typeface="Adobe 繁黑體 Std B" panose="020B0700000000000000" pitchFamily="34" charset="-120"/>
                </a:rPr>
                <a:t>開門操作空間</a:t>
              </a:r>
            </a:p>
          </p:txBody>
        </p:sp>
      </p:grpSp>
      <p:pic>
        <p:nvPicPr>
          <p:cNvPr id="33" name="Google Shape;429;p24" descr="一張含有 牆, 個人, 男人, 室內 的圖片&#10;&#10;自動產生的描述">
            <a:extLst>
              <a:ext uri="{FF2B5EF4-FFF2-40B4-BE49-F238E27FC236}">
                <a16:creationId xmlns:a16="http://schemas.microsoft.com/office/drawing/2014/main" id="{BD7D89E6-08EB-43B3-B762-E88F3FF5487A}"/>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3611563" y="8677409"/>
            <a:ext cx="708076" cy="447593"/>
          </a:xfrm>
          <a:prstGeom prst="rect">
            <a:avLst/>
          </a:prstGeom>
          <a:noFill/>
          <a:ln w="19050" cap="flat" cmpd="sng">
            <a:solidFill>
              <a:srgbClr val="EF7E60"/>
            </a:solidFill>
            <a:prstDash val="lgDash"/>
            <a:round/>
            <a:headEnd type="none" w="sm" len="sm"/>
            <a:tailEnd type="none" w="sm" len="sm"/>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406"/>
                                        </p:tgtEl>
                                        <p:attrNameLst>
                                          <p:attrName>style.visibility</p:attrName>
                                        </p:attrNameLst>
                                      </p:cBhvr>
                                      <p:to>
                                        <p:strVal val="visible"/>
                                      </p:to>
                                    </p:set>
                                    <p:animEffect transition="in" filter="strips(downRight)">
                                      <p:cBhvr>
                                        <p:cTn id="7" dur="500"/>
                                        <p:tgtEl>
                                          <p:spTgt spid="406"/>
                                        </p:tgtEl>
                                      </p:cBhvr>
                                    </p:animEffect>
                                  </p:childTnLst>
                                </p:cTn>
                              </p:par>
                            </p:childTnLst>
                          </p:cTn>
                        </p:par>
                        <p:par>
                          <p:cTn id="8" fill="hold">
                            <p:stCondLst>
                              <p:cond delay="500"/>
                            </p:stCondLst>
                            <p:childTnLst>
                              <p:par>
                                <p:cTn id="9" presetID="22" presetClass="entr" presetSubtype="8" fill="hold" grpId="0" nodeType="afterEffect">
                                  <p:stCondLst>
                                    <p:cond delay="250"/>
                                  </p:stCondLst>
                                  <p:childTnLst>
                                    <p:set>
                                      <p:cBhvr>
                                        <p:cTn id="10" dur="1" fill="hold">
                                          <p:stCondLst>
                                            <p:cond delay="0"/>
                                          </p:stCondLst>
                                        </p:cTn>
                                        <p:tgtEl>
                                          <p:spTgt spid="403"/>
                                        </p:tgtEl>
                                        <p:attrNameLst>
                                          <p:attrName>style.visibility</p:attrName>
                                        </p:attrNameLst>
                                      </p:cBhvr>
                                      <p:to>
                                        <p:strVal val="visible"/>
                                      </p:to>
                                    </p:set>
                                    <p:animEffect transition="in" filter="wipe(left)">
                                      <p:cBhvr>
                                        <p:cTn id="11" dur="500"/>
                                        <p:tgtEl>
                                          <p:spTgt spid="403"/>
                                        </p:tgtEl>
                                      </p:cBhvr>
                                    </p:animEffect>
                                  </p:childTnLst>
                                </p:cTn>
                              </p:par>
                            </p:childTnLst>
                          </p:cTn>
                        </p:par>
                        <p:par>
                          <p:cTn id="12" fill="hold">
                            <p:stCondLst>
                              <p:cond delay="1250"/>
                            </p:stCondLst>
                            <p:childTnLst>
                              <p:par>
                                <p:cTn id="13" presetID="18" presetClass="entr" presetSubtype="6" fill="hold" nodeType="afterEffect">
                                  <p:stCondLst>
                                    <p:cond delay="250"/>
                                  </p:stCondLst>
                                  <p:childTnLst>
                                    <p:set>
                                      <p:cBhvr>
                                        <p:cTn id="14" dur="1" fill="hold">
                                          <p:stCondLst>
                                            <p:cond delay="0"/>
                                          </p:stCondLst>
                                        </p:cTn>
                                        <p:tgtEl>
                                          <p:spTgt spid="407"/>
                                        </p:tgtEl>
                                        <p:attrNameLst>
                                          <p:attrName>style.visibility</p:attrName>
                                        </p:attrNameLst>
                                      </p:cBhvr>
                                      <p:to>
                                        <p:strVal val="visible"/>
                                      </p:to>
                                    </p:set>
                                    <p:animEffect transition="in" filter="strips(downRight)">
                                      <p:cBhvr>
                                        <p:cTn id="15" dur="500"/>
                                        <p:tgtEl>
                                          <p:spTgt spid="407"/>
                                        </p:tgtEl>
                                      </p:cBhvr>
                                    </p:animEffect>
                                  </p:childTnLst>
                                </p:cTn>
                              </p:par>
                            </p:childTnLst>
                          </p:cTn>
                        </p:par>
                        <p:par>
                          <p:cTn id="16" fill="hold">
                            <p:stCondLst>
                              <p:cond delay="2000"/>
                            </p:stCondLst>
                            <p:childTnLst>
                              <p:par>
                                <p:cTn id="17" presetID="22" presetClass="entr" presetSubtype="1" fill="hold" grpId="0" nodeType="afterEffect">
                                  <p:stCondLst>
                                    <p:cond delay="250"/>
                                  </p:stCondLst>
                                  <p:childTnLst>
                                    <p:set>
                                      <p:cBhvr>
                                        <p:cTn id="18" dur="1" fill="hold">
                                          <p:stCondLst>
                                            <p:cond delay="0"/>
                                          </p:stCondLst>
                                        </p:cTn>
                                        <p:tgtEl>
                                          <p:spTgt spid="405"/>
                                        </p:tgtEl>
                                        <p:attrNameLst>
                                          <p:attrName>style.visibility</p:attrName>
                                        </p:attrNameLst>
                                      </p:cBhvr>
                                      <p:to>
                                        <p:strVal val="visible"/>
                                      </p:to>
                                    </p:set>
                                    <p:animEffect transition="in" filter="wipe(up)">
                                      <p:cBhvr>
                                        <p:cTn id="19" dur="500"/>
                                        <p:tgtEl>
                                          <p:spTgt spid="405"/>
                                        </p:tgtEl>
                                      </p:cBhvr>
                                    </p:animEffect>
                                  </p:childTnLst>
                                </p:cTn>
                              </p:par>
                            </p:childTnLst>
                          </p:cTn>
                        </p:par>
                        <p:par>
                          <p:cTn id="20" fill="hold">
                            <p:stCondLst>
                              <p:cond delay="2750"/>
                            </p:stCondLst>
                            <p:childTnLst>
                              <p:par>
                                <p:cTn id="21" presetID="18" presetClass="entr" presetSubtype="6" fill="hold" nodeType="afterEffect">
                                  <p:stCondLst>
                                    <p:cond delay="250"/>
                                  </p:stCondLst>
                                  <p:childTnLst>
                                    <p:set>
                                      <p:cBhvr>
                                        <p:cTn id="22" dur="1" fill="hold">
                                          <p:stCondLst>
                                            <p:cond delay="0"/>
                                          </p:stCondLst>
                                        </p:cTn>
                                        <p:tgtEl>
                                          <p:spTgt spid="408"/>
                                        </p:tgtEl>
                                        <p:attrNameLst>
                                          <p:attrName>style.visibility</p:attrName>
                                        </p:attrNameLst>
                                      </p:cBhvr>
                                      <p:to>
                                        <p:strVal val="visible"/>
                                      </p:to>
                                    </p:set>
                                    <p:animEffect transition="in" filter="strips(downRight)">
                                      <p:cBhvr>
                                        <p:cTn id="23" dur="500"/>
                                        <p:tgtEl>
                                          <p:spTgt spid="408"/>
                                        </p:tgtEl>
                                      </p:cBhvr>
                                    </p:animEffect>
                                  </p:childTnLst>
                                </p:cTn>
                              </p:par>
                            </p:childTnLst>
                          </p:cTn>
                        </p:par>
                        <p:par>
                          <p:cTn id="24" fill="hold">
                            <p:stCondLst>
                              <p:cond delay="3500"/>
                            </p:stCondLst>
                            <p:childTnLst>
                              <p:par>
                                <p:cTn id="25" presetID="22" presetClass="entr" presetSubtype="2" fill="hold" grpId="0" nodeType="afterEffect">
                                  <p:stCondLst>
                                    <p:cond delay="250"/>
                                  </p:stCondLst>
                                  <p:childTnLst>
                                    <p:set>
                                      <p:cBhvr>
                                        <p:cTn id="26" dur="1" fill="hold">
                                          <p:stCondLst>
                                            <p:cond delay="0"/>
                                          </p:stCondLst>
                                        </p:cTn>
                                        <p:tgtEl>
                                          <p:spTgt spid="404"/>
                                        </p:tgtEl>
                                        <p:attrNameLst>
                                          <p:attrName>style.visibility</p:attrName>
                                        </p:attrNameLst>
                                      </p:cBhvr>
                                      <p:to>
                                        <p:strVal val="visible"/>
                                      </p:to>
                                    </p:set>
                                    <p:animEffect transition="in" filter="wipe(right)">
                                      <p:cBhvr>
                                        <p:cTn id="27" dur="500"/>
                                        <p:tgtEl>
                                          <p:spTgt spid="404"/>
                                        </p:tgtEl>
                                      </p:cBhvr>
                                    </p:animEffect>
                                  </p:childTnLst>
                                </p:cTn>
                              </p:par>
                            </p:childTnLst>
                          </p:cTn>
                        </p:par>
                        <p:par>
                          <p:cTn id="28" fill="hold">
                            <p:stCondLst>
                              <p:cond delay="4250"/>
                            </p:stCondLst>
                            <p:childTnLst>
                              <p:par>
                                <p:cTn id="29" presetID="18" presetClass="entr" presetSubtype="6" fill="hold" nodeType="afterEffect">
                                  <p:stCondLst>
                                    <p:cond delay="250"/>
                                  </p:stCondLst>
                                  <p:childTnLst>
                                    <p:set>
                                      <p:cBhvr>
                                        <p:cTn id="30" dur="1" fill="hold">
                                          <p:stCondLst>
                                            <p:cond delay="0"/>
                                          </p:stCondLst>
                                        </p:cTn>
                                        <p:tgtEl>
                                          <p:spTgt spid="409"/>
                                        </p:tgtEl>
                                        <p:attrNameLst>
                                          <p:attrName>style.visibility</p:attrName>
                                        </p:attrNameLst>
                                      </p:cBhvr>
                                      <p:to>
                                        <p:strVal val="visible"/>
                                      </p:to>
                                    </p:set>
                                    <p:animEffect transition="in" filter="strips(downRight)">
                                      <p:cBhvr>
                                        <p:cTn id="31" dur="500"/>
                                        <p:tgtEl>
                                          <p:spTgt spid="409"/>
                                        </p:tgtEl>
                                      </p:cBhvr>
                                    </p:animEffect>
                                  </p:childTnLst>
                                </p:cTn>
                              </p:par>
                            </p:childTnLst>
                          </p:cTn>
                        </p:par>
                        <p:par>
                          <p:cTn id="32" fill="hold">
                            <p:stCondLst>
                              <p:cond delay="5000"/>
                            </p:stCondLst>
                            <p:childTnLst>
                              <p:par>
                                <p:cTn id="33" presetID="53" presetClass="entr" presetSubtype="16" fill="hold" grpId="0" nodeType="afterEffect">
                                  <p:stCondLst>
                                    <p:cond delay="25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 grpId="0" animBg="1"/>
      <p:bldP spid="404" grpId="0" animBg="1"/>
      <p:bldP spid="40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24"/>
          <p:cNvSpPr/>
          <p:nvPr/>
        </p:nvSpPr>
        <p:spPr>
          <a:xfrm>
            <a:off x="256239" y="139700"/>
            <a:ext cx="11748436"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416" name="Google Shape;416;p24"/>
          <p:cNvSpPr/>
          <p:nvPr/>
        </p:nvSpPr>
        <p:spPr>
          <a:xfrm rot="6300000">
            <a:off x="8759566" y="3323749"/>
            <a:ext cx="5080706" cy="4841997"/>
          </a:xfrm>
          <a:prstGeom prst="ellipse">
            <a:avLst/>
          </a:prstGeom>
          <a:solidFill>
            <a:srgbClr val="EF7E60">
              <a:alpha val="1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417" name="Google Shape;417;p24"/>
          <p:cNvSpPr/>
          <p:nvPr/>
        </p:nvSpPr>
        <p:spPr>
          <a:xfrm rot="-7322910">
            <a:off x="8675954" y="2976316"/>
            <a:ext cx="5536153" cy="5536861"/>
          </a:xfrm>
          <a:prstGeom prst="ellipse">
            <a:avLst/>
          </a:prstGeom>
          <a:noFill/>
          <a:ln w="127000" cap="flat" cmpd="sng">
            <a:solidFill>
              <a:srgbClr val="EF7E60">
                <a:alpha val="13725"/>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418" name="Google Shape;418;p24"/>
          <p:cNvSpPr/>
          <p:nvPr/>
        </p:nvSpPr>
        <p:spPr>
          <a:xfrm rot="6300000">
            <a:off x="-1839901" y="-1826132"/>
            <a:ext cx="5321127" cy="5071122"/>
          </a:xfrm>
          <a:prstGeom prst="ellipse">
            <a:avLst/>
          </a:prstGeom>
          <a:solidFill>
            <a:srgbClr val="EF7E60">
              <a:alpha val="1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419" name="Google Shape;419;p24"/>
          <p:cNvSpPr/>
          <p:nvPr/>
        </p:nvSpPr>
        <p:spPr>
          <a:xfrm rot="-7322910">
            <a:off x="-2127394" y="-2190003"/>
            <a:ext cx="5798125" cy="5798867"/>
          </a:xfrm>
          <a:prstGeom prst="ellipse">
            <a:avLst/>
          </a:prstGeom>
          <a:noFill/>
          <a:ln w="127000" cap="flat" cmpd="sng">
            <a:solidFill>
              <a:srgbClr val="EF7E60">
                <a:alpha val="13725"/>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420" name="Google Shape;420;p24"/>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25</a:t>
            </a:fld>
            <a:endParaRPr dirty="0"/>
          </a:p>
        </p:txBody>
      </p:sp>
      <p:sp>
        <p:nvSpPr>
          <p:cNvPr id="424" name="Google Shape;424;p24"/>
          <p:cNvSpPr/>
          <p:nvPr/>
        </p:nvSpPr>
        <p:spPr>
          <a:xfrm>
            <a:off x="5967601" y="2359118"/>
            <a:ext cx="582579" cy="300215"/>
          </a:xfrm>
          <a:prstGeom prst="rightArrow">
            <a:avLst>
              <a:gd name="adj1" fmla="val 50000"/>
              <a:gd name="adj2" fmla="val 50000"/>
            </a:avLst>
          </a:prstGeom>
          <a:solidFill>
            <a:srgbClr val="FFC000"/>
          </a:solidFill>
          <a:ln w="19050" cap="flat" cmpd="sng">
            <a:solidFill>
              <a:srgbClr val="9900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575"/>
              <a:buFont typeface="Arial"/>
              <a:buNone/>
            </a:pPr>
            <a:endParaRPr sz="1575" b="0" i="0" u="none" strike="noStrike" cap="none" dirty="0">
              <a:solidFill>
                <a:srgbClr val="FFFFFF"/>
              </a:solidFill>
              <a:latin typeface="Adobe 繁黑體 Std B" panose="020B0700000000000000" pitchFamily="34" charset="-120"/>
              <a:ea typeface="Adobe 繁黑體 Std B" panose="020B0700000000000000" pitchFamily="34" charset="-120"/>
              <a:sym typeface="Arial"/>
            </a:endParaRPr>
          </a:p>
        </p:txBody>
      </p:sp>
      <p:sp>
        <p:nvSpPr>
          <p:cNvPr id="425" name="Google Shape;425;p24"/>
          <p:cNvSpPr/>
          <p:nvPr/>
        </p:nvSpPr>
        <p:spPr>
          <a:xfrm flipH="1">
            <a:off x="5920606" y="4684820"/>
            <a:ext cx="582579" cy="300215"/>
          </a:xfrm>
          <a:prstGeom prst="rightArrow">
            <a:avLst>
              <a:gd name="adj1" fmla="val 50000"/>
              <a:gd name="adj2" fmla="val 50000"/>
            </a:avLst>
          </a:prstGeom>
          <a:solidFill>
            <a:srgbClr val="FFC000"/>
          </a:solidFill>
          <a:ln w="19050" cap="flat" cmpd="sng">
            <a:solidFill>
              <a:srgbClr val="9900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575"/>
              <a:buFont typeface="Arial"/>
              <a:buNone/>
            </a:pPr>
            <a:endParaRPr sz="1575" b="0" i="0" u="none" strike="noStrike" cap="none" dirty="0">
              <a:solidFill>
                <a:srgbClr val="FFFFFF"/>
              </a:solidFill>
              <a:latin typeface="Adobe 繁黑體 Std B" panose="020B0700000000000000" pitchFamily="34" charset="-120"/>
              <a:ea typeface="Adobe 繁黑體 Std B" panose="020B0700000000000000" pitchFamily="34" charset="-120"/>
              <a:sym typeface="Arial"/>
            </a:endParaRPr>
          </a:p>
        </p:txBody>
      </p:sp>
      <p:sp>
        <p:nvSpPr>
          <p:cNvPr id="426" name="Google Shape;426;p24"/>
          <p:cNvSpPr/>
          <p:nvPr/>
        </p:nvSpPr>
        <p:spPr>
          <a:xfrm>
            <a:off x="6218034" y="3385764"/>
            <a:ext cx="332146" cy="670558"/>
          </a:xfrm>
          <a:prstGeom prst="downArrow">
            <a:avLst>
              <a:gd name="adj1" fmla="val 50000"/>
              <a:gd name="adj2" fmla="val 50000"/>
            </a:avLst>
          </a:prstGeom>
          <a:solidFill>
            <a:srgbClr val="FFC000"/>
          </a:solidFill>
          <a:ln w="19050" cap="flat" cmpd="sng">
            <a:solidFill>
              <a:srgbClr val="9900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575"/>
              <a:buFont typeface="Arial"/>
              <a:buNone/>
            </a:pPr>
            <a:endParaRPr sz="1575" b="0" i="0" u="none" strike="noStrike" cap="none" dirty="0">
              <a:solidFill>
                <a:srgbClr val="FFFFFF"/>
              </a:solidFill>
              <a:latin typeface="Adobe 繁黑體 Std B" panose="020B0700000000000000" pitchFamily="34" charset="-120"/>
              <a:ea typeface="Adobe 繁黑體 Std B" panose="020B0700000000000000" pitchFamily="34" charset="-120"/>
              <a:sym typeface="Arial"/>
            </a:endParaRPr>
          </a:p>
        </p:txBody>
      </p:sp>
      <p:pic>
        <p:nvPicPr>
          <p:cNvPr id="427" name="Google Shape;427;p24" descr="一張含有 室內, 男人, 個人, 握住 的圖片&#10;&#10;自動產生的描述"/>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276474" y="3800937"/>
            <a:ext cx="3381480" cy="2149014"/>
          </a:xfrm>
          <a:prstGeom prst="rect">
            <a:avLst/>
          </a:prstGeom>
          <a:noFill/>
          <a:ln w="19050" cap="flat" cmpd="sng">
            <a:solidFill>
              <a:srgbClr val="EF7E60"/>
            </a:solidFill>
            <a:prstDash val="lgDash"/>
            <a:round/>
            <a:headEnd type="none" w="sm" len="sm"/>
            <a:tailEnd type="none" w="sm" len="sm"/>
          </a:ln>
        </p:spPr>
      </p:pic>
      <p:pic>
        <p:nvPicPr>
          <p:cNvPr id="428" name="Google Shape;428;p24" descr="一張含有 個人, 男人, 室內, 直立的 的圖片&#10;&#10;自動產生的描述"/>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733221" y="3800937"/>
            <a:ext cx="3182709" cy="2149014"/>
          </a:xfrm>
          <a:prstGeom prst="rect">
            <a:avLst/>
          </a:prstGeom>
          <a:noFill/>
          <a:ln w="19050" cap="flat" cmpd="sng">
            <a:solidFill>
              <a:srgbClr val="EF7E60"/>
            </a:solidFill>
            <a:prstDash val="lgDash"/>
            <a:round/>
            <a:headEnd type="none" w="sm" len="sm"/>
            <a:tailEnd type="none" w="sm" len="sm"/>
          </a:ln>
        </p:spPr>
      </p:pic>
      <p:pic>
        <p:nvPicPr>
          <p:cNvPr id="429" name="Google Shape;429;p24" descr="一張含有 牆, 個人, 男人, 室內 的圖片&#10;&#10;自動產生的描述"/>
          <p:cNvPicPr preferRelativeResize="0"/>
          <p:nvPr/>
        </p:nvPicPr>
        <p:blipFill rotWithShape="1">
          <a:blip r:embed="rId5">
            <a:alphaModFix/>
          </a:blip>
          <a:srcRect/>
          <a:stretch/>
        </p:blipFill>
        <p:spPr>
          <a:xfrm>
            <a:off x="2276475" y="1563106"/>
            <a:ext cx="3381478" cy="2137517"/>
          </a:xfrm>
          <a:prstGeom prst="rect">
            <a:avLst/>
          </a:prstGeom>
          <a:noFill/>
          <a:ln w="19050" cap="flat" cmpd="sng">
            <a:solidFill>
              <a:srgbClr val="EF7E60"/>
            </a:solidFill>
            <a:prstDash val="lgDash"/>
            <a:round/>
            <a:headEnd type="none" w="sm" len="sm"/>
            <a:tailEnd type="none" w="sm" len="sm"/>
          </a:ln>
        </p:spPr>
      </p:pic>
      <p:pic>
        <p:nvPicPr>
          <p:cNvPr id="430" name="Google Shape;430;p24" descr="一張含有 個人, 牆, 室內, 直立的 的圖片&#10;&#10;自動產生的描述"/>
          <p:cNvPicPr preferRelativeResize="0"/>
          <p:nvPr/>
        </p:nvPicPr>
        <p:blipFill rotWithShape="1">
          <a:blip r:embed="rId6">
            <a:alphaModFix/>
          </a:blip>
          <a:srcRect/>
          <a:stretch/>
        </p:blipFill>
        <p:spPr>
          <a:xfrm>
            <a:off x="6732309" y="1557682"/>
            <a:ext cx="3206274" cy="2137517"/>
          </a:xfrm>
          <a:prstGeom prst="rect">
            <a:avLst/>
          </a:prstGeom>
          <a:noFill/>
          <a:ln w="19050" cap="flat" cmpd="sng">
            <a:solidFill>
              <a:srgbClr val="EF7E60"/>
            </a:solidFill>
            <a:prstDash val="lgDash"/>
            <a:round/>
            <a:headEnd type="none" w="sm" len="sm"/>
            <a:tailEnd type="none" w="sm" len="sm"/>
          </a:ln>
        </p:spPr>
      </p:pic>
      <p:grpSp>
        <p:nvGrpSpPr>
          <p:cNvPr id="2" name="群組 1">
            <a:extLst>
              <a:ext uri="{FF2B5EF4-FFF2-40B4-BE49-F238E27FC236}">
                <a16:creationId xmlns:a16="http://schemas.microsoft.com/office/drawing/2014/main" id="{AB814545-5454-E950-38A6-BB3E34CC01D8}"/>
              </a:ext>
            </a:extLst>
          </p:cNvPr>
          <p:cNvGrpSpPr/>
          <p:nvPr/>
        </p:nvGrpSpPr>
        <p:grpSpPr>
          <a:xfrm>
            <a:off x="4538927" y="316646"/>
            <a:ext cx="3764995" cy="627612"/>
            <a:chOff x="4538927" y="637518"/>
            <a:chExt cx="3764995" cy="627612"/>
          </a:xfrm>
        </p:grpSpPr>
        <p:sp>
          <p:nvSpPr>
            <p:cNvPr id="3" name="文字方塊 2">
              <a:extLst>
                <a:ext uri="{FF2B5EF4-FFF2-40B4-BE49-F238E27FC236}">
                  <a16:creationId xmlns:a16="http://schemas.microsoft.com/office/drawing/2014/main" id="{CFE5B8B9-6639-E711-3F84-BDAA45056FE1}"/>
                </a:ext>
              </a:extLst>
            </p:cNvPr>
            <p:cNvSpPr txBox="1"/>
            <p:nvPr/>
          </p:nvSpPr>
          <p:spPr>
            <a:xfrm>
              <a:off x="4538927" y="637518"/>
              <a:ext cx="3089740" cy="627612"/>
            </a:xfrm>
            <a:prstGeom prst="rect">
              <a:avLst/>
            </a:prstGeom>
            <a:noFill/>
            <a:ln w="44450">
              <a:solidFill>
                <a:srgbClr val="FFC000"/>
              </a:solidFill>
            </a:ln>
          </p:spPr>
          <p:txBody>
            <a:bodyPr wrap="square">
              <a:spAutoFit/>
            </a:bodyPr>
            <a:lstStyle/>
            <a:p>
              <a:endParaRPr lang="zh-TW" altLang="en-US" sz="2800" b="1" dirty="0"/>
            </a:p>
          </p:txBody>
        </p:sp>
        <p:sp>
          <p:nvSpPr>
            <p:cNvPr id="4" name="標題 5">
              <a:extLst>
                <a:ext uri="{FF2B5EF4-FFF2-40B4-BE49-F238E27FC236}">
                  <a16:creationId xmlns:a16="http://schemas.microsoft.com/office/drawing/2014/main" id="{DAD922DF-0335-93BF-10E2-03CAAA066DDB}"/>
                </a:ext>
              </a:extLst>
            </p:cNvPr>
            <p:cNvSpPr txBox="1">
              <a:spLocks/>
            </p:cNvSpPr>
            <p:nvPr/>
          </p:nvSpPr>
          <p:spPr>
            <a:xfrm>
              <a:off x="4538927" y="693903"/>
              <a:ext cx="3764995" cy="53648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zh-TW" altLang="en-US" sz="3200" dirty="0">
                  <a:solidFill>
                    <a:srgbClr val="C00000"/>
                  </a:solidFill>
                  <a:latin typeface="Adobe 繁黑體 Std B" panose="020B0700000000000000" pitchFamily="34" charset="-120"/>
                  <a:ea typeface="Adobe 繁黑體 Std B" panose="020B0700000000000000" pitchFamily="34" charset="-120"/>
                </a:rPr>
                <a:t>推</a:t>
              </a:r>
              <a:r>
                <a:rPr kumimoji="1" lang="zh-TW" altLang="en-US" sz="3200" dirty="0">
                  <a:latin typeface="Adobe 繁黑體 Std B" panose="020B0700000000000000" pitchFamily="34" charset="-120"/>
                  <a:ea typeface="Adobe 繁黑體 Std B" panose="020B0700000000000000" pitchFamily="34" charset="-120"/>
                </a:rPr>
                <a:t>開門操作空間</a:t>
              </a:r>
            </a:p>
          </p:txBody>
        </p:sp>
      </p:grpSp>
      <p:sp>
        <p:nvSpPr>
          <p:cNvPr id="5" name="矩形 4">
            <a:extLst>
              <a:ext uri="{FF2B5EF4-FFF2-40B4-BE49-F238E27FC236}">
                <a16:creationId xmlns:a16="http://schemas.microsoft.com/office/drawing/2014/main" id="{92D62651-7D08-3A76-32DA-092DFA4CDC4C}"/>
              </a:ext>
            </a:extLst>
          </p:cNvPr>
          <p:cNvSpPr/>
          <p:nvPr/>
        </p:nvSpPr>
        <p:spPr>
          <a:xfrm>
            <a:off x="2148094" y="978795"/>
            <a:ext cx="7895812" cy="525002"/>
          </a:xfrm>
          <a:prstGeom prst="rect">
            <a:avLst/>
          </a:prstGeom>
          <a:solidFill>
            <a:srgbClr val="343434"/>
          </a:solidFill>
          <a:ln>
            <a:noFill/>
          </a:ln>
        </p:spPr>
        <p:txBody>
          <a:bodyPr wrap="square" tIns="0" rIns="72000" bIns="108000">
            <a:spAutoFit/>
          </a:bodyPr>
          <a:lstStyle/>
          <a:p>
            <a:pPr marL="0" marR="0" lvl="0" indent="0" algn="l" defTabSz="685800" rtl="0" eaLnBrk="0" fontAlgn="base" latinLnBrk="0" hangingPunct="0">
              <a:lnSpc>
                <a:spcPct val="15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FFFFFF"/>
                </a:solidFill>
                <a:effectLst/>
                <a:uLnTx/>
                <a:uFillTx/>
                <a:latin typeface="Adobe 繁黑體 Std B" panose="020B0700000000000000" pitchFamily="34" charset="-120"/>
                <a:ea typeface="Adobe 繁黑體 Std B" panose="020B0700000000000000" pitchFamily="34" charset="-120"/>
                <a:cs typeface="+mn-cs"/>
              </a:rPr>
              <a:t>往前推開門時腳尖不會頂到門板，所以不需要</a:t>
            </a:r>
            <a:r>
              <a:rPr kumimoji="1" lang="en-US" altLang="zh-TW" sz="2000" b="0" i="0" u="none" strike="noStrike" kern="1200" cap="none" spc="0" normalizeH="0" baseline="0" noProof="0" dirty="0">
                <a:ln>
                  <a:noFill/>
                </a:ln>
                <a:solidFill>
                  <a:srgbClr val="FFFFFF"/>
                </a:solidFill>
                <a:effectLst/>
                <a:uLnTx/>
                <a:uFillTx/>
                <a:latin typeface="Adobe 繁黑體 Std B" panose="020B0700000000000000" pitchFamily="34" charset="-120"/>
                <a:ea typeface="Adobe 繁黑體 Std B" panose="020B0700000000000000" pitchFamily="34" charset="-120"/>
                <a:cs typeface="+mn-cs"/>
              </a:rPr>
              <a:t>45</a:t>
            </a:r>
            <a:r>
              <a:rPr kumimoji="1" lang="zh-TW" altLang="en-US" sz="2000" b="0" i="0" u="none" strike="noStrike" kern="1200" cap="none" spc="0" normalizeH="0" baseline="0" noProof="0" dirty="0">
                <a:ln>
                  <a:noFill/>
                </a:ln>
                <a:solidFill>
                  <a:srgbClr val="FFFFFF"/>
                </a:solidFill>
                <a:effectLst/>
                <a:uLnTx/>
                <a:uFillTx/>
                <a:latin typeface="Adobe 繁黑體 Std B" panose="020B0700000000000000" pitchFamily="34" charset="-120"/>
                <a:ea typeface="Adobe 繁黑體 Std B" panose="020B0700000000000000" pitchFamily="34" charset="-120"/>
                <a:cs typeface="+mn-cs"/>
              </a:rPr>
              <a:t>公分側邊操作空間。</a:t>
            </a:r>
          </a:p>
        </p:txBody>
      </p:sp>
      <p:sp>
        <p:nvSpPr>
          <p:cNvPr id="20" name="Google Shape;403;p23">
            <a:extLst>
              <a:ext uri="{FF2B5EF4-FFF2-40B4-BE49-F238E27FC236}">
                <a16:creationId xmlns:a16="http://schemas.microsoft.com/office/drawing/2014/main" id="{D819EA49-973C-43D4-99D9-62C45B67E0E9}"/>
              </a:ext>
            </a:extLst>
          </p:cNvPr>
          <p:cNvSpPr/>
          <p:nvPr/>
        </p:nvSpPr>
        <p:spPr>
          <a:xfrm>
            <a:off x="5724367" y="-4863043"/>
            <a:ext cx="582579" cy="300215"/>
          </a:xfrm>
          <a:prstGeom prst="rightArrow">
            <a:avLst>
              <a:gd name="adj1" fmla="val 50000"/>
              <a:gd name="adj2" fmla="val 50000"/>
            </a:avLst>
          </a:prstGeom>
          <a:solidFill>
            <a:srgbClr val="FFC000"/>
          </a:solidFill>
          <a:ln w="19050" cap="flat" cmpd="sng">
            <a:solidFill>
              <a:srgbClr val="9900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575"/>
              <a:buFont typeface="Arial"/>
              <a:buNone/>
            </a:pPr>
            <a:endParaRPr sz="1575" b="0" i="0" u="none" strike="noStrike" cap="none" dirty="0">
              <a:solidFill>
                <a:srgbClr val="FFFFFF"/>
              </a:solidFill>
              <a:latin typeface="Adobe 繁黑體 Std B" panose="020B0700000000000000" pitchFamily="34" charset="-120"/>
              <a:ea typeface="Adobe 繁黑體 Std B" panose="020B0700000000000000" pitchFamily="34" charset="-120"/>
              <a:sym typeface="Arial"/>
            </a:endParaRPr>
          </a:p>
        </p:txBody>
      </p:sp>
      <p:sp>
        <p:nvSpPr>
          <p:cNvPr id="21" name="Google Shape;404;p23">
            <a:extLst>
              <a:ext uri="{FF2B5EF4-FFF2-40B4-BE49-F238E27FC236}">
                <a16:creationId xmlns:a16="http://schemas.microsoft.com/office/drawing/2014/main" id="{58D4A46F-8D48-443E-B3FF-CC07F0534488}"/>
              </a:ext>
            </a:extLst>
          </p:cNvPr>
          <p:cNvSpPr/>
          <p:nvPr/>
        </p:nvSpPr>
        <p:spPr>
          <a:xfrm flipH="1">
            <a:off x="5710255" y="-2537341"/>
            <a:ext cx="582579" cy="300215"/>
          </a:xfrm>
          <a:prstGeom prst="rightArrow">
            <a:avLst>
              <a:gd name="adj1" fmla="val 50000"/>
              <a:gd name="adj2" fmla="val 50000"/>
            </a:avLst>
          </a:prstGeom>
          <a:solidFill>
            <a:srgbClr val="FFC000"/>
          </a:solidFill>
          <a:ln w="19050" cap="flat" cmpd="sng">
            <a:solidFill>
              <a:srgbClr val="9900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575"/>
              <a:buFont typeface="Arial"/>
              <a:buNone/>
            </a:pPr>
            <a:endParaRPr sz="1575" b="0" i="0" u="none" strike="noStrike" cap="none" dirty="0">
              <a:solidFill>
                <a:srgbClr val="FFFFFF"/>
              </a:solidFill>
              <a:latin typeface="Adobe 繁黑體 Std B" panose="020B0700000000000000" pitchFamily="34" charset="-120"/>
              <a:ea typeface="Adobe 繁黑體 Std B" panose="020B0700000000000000" pitchFamily="34" charset="-120"/>
              <a:sym typeface="Arial"/>
            </a:endParaRPr>
          </a:p>
        </p:txBody>
      </p:sp>
      <p:sp>
        <p:nvSpPr>
          <p:cNvPr id="22" name="Google Shape;405;p23">
            <a:extLst>
              <a:ext uri="{FF2B5EF4-FFF2-40B4-BE49-F238E27FC236}">
                <a16:creationId xmlns:a16="http://schemas.microsoft.com/office/drawing/2014/main" id="{B743A92F-11A1-4895-9BF8-B01670C3FFDF}"/>
              </a:ext>
            </a:extLst>
          </p:cNvPr>
          <p:cNvSpPr/>
          <p:nvPr/>
        </p:nvSpPr>
        <p:spPr>
          <a:xfrm>
            <a:off x="6218034" y="-3836397"/>
            <a:ext cx="332146" cy="670558"/>
          </a:xfrm>
          <a:prstGeom prst="downArrow">
            <a:avLst>
              <a:gd name="adj1" fmla="val 50000"/>
              <a:gd name="adj2" fmla="val 50000"/>
            </a:avLst>
          </a:prstGeom>
          <a:solidFill>
            <a:srgbClr val="FFC000"/>
          </a:solidFill>
          <a:ln w="19050" cap="flat" cmpd="sng">
            <a:solidFill>
              <a:srgbClr val="9900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575"/>
              <a:buFont typeface="Arial"/>
              <a:buNone/>
            </a:pPr>
            <a:endParaRPr sz="1575" b="0" i="0" u="none" strike="noStrike" cap="none" dirty="0">
              <a:solidFill>
                <a:srgbClr val="FFFFFF"/>
              </a:solidFill>
              <a:latin typeface="Adobe 繁黑體 Std B" panose="020B0700000000000000" pitchFamily="34" charset="-120"/>
              <a:ea typeface="Adobe 繁黑體 Std B" panose="020B0700000000000000" pitchFamily="34" charset="-120"/>
              <a:sym typeface="Arial"/>
            </a:endParaRPr>
          </a:p>
        </p:txBody>
      </p:sp>
      <p:pic>
        <p:nvPicPr>
          <p:cNvPr id="23" name="Google Shape;406;p23" descr="一張含有 男人, 個人, 室內, 門 的圖片&#10;&#10;自動產生的描述">
            <a:extLst>
              <a:ext uri="{FF2B5EF4-FFF2-40B4-BE49-F238E27FC236}">
                <a16:creationId xmlns:a16="http://schemas.microsoft.com/office/drawing/2014/main" id="{69F06091-5B78-46AB-B91D-E27FEAE8EB96}"/>
              </a:ext>
            </a:extLst>
          </p:cNvPr>
          <p:cNvPicPr preferRelativeResize="0"/>
          <p:nvPr/>
        </p:nvPicPr>
        <p:blipFill rotWithShape="1">
          <a:blip r:embed="rId7">
            <a:alphaModFix/>
          </a:blip>
          <a:srcRect/>
          <a:stretch/>
        </p:blipFill>
        <p:spPr>
          <a:xfrm>
            <a:off x="2174425" y="-5666107"/>
            <a:ext cx="3327778" cy="2052375"/>
          </a:xfrm>
          <a:prstGeom prst="rect">
            <a:avLst/>
          </a:prstGeom>
          <a:noFill/>
          <a:ln w="15875" cap="flat" cmpd="sng">
            <a:solidFill>
              <a:srgbClr val="EF8164"/>
            </a:solidFill>
            <a:prstDash val="lgDash"/>
            <a:round/>
            <a:headEnd type="none" w="sm" len="sm"/>
            <a:tailEnd type="none" w="sm" len="sm"/>
          </a:ln>
        </p:spPr>
      </p:pic>
      <p:pic>
        <p:nvPicPr>
          <p:cNvPr id="24" name="Google Shape;407;p23" descr="一張含有 門, 男人, 建築物, 坐 的圖片&#10;&#10;自動產生的描述">
            <a:extLst>
              <a:ext uri="{FF2B5EF4-FFF2-40B4-BE49-F238E27FC236}">
                <a16:creationId xmlns:a16="http://schemas.microsoft.com/office/drawing/2014/main" id="{B13D460F-74CE-4006-9E63-DCA1BB13B344}"/>
              </a:ext>
            </a:extLst>
          </p:cNvPr>
          <p:cNvPicPr preferRelativeResize="0"/>
          <p:nvPr/>
        </p:nvPicPr>
        <p:blipFill rotWithShape="1">
          <a:blip r:embed="rId8">
            <a:alphaModFix/>
          </a:blip>
          <a:srcRect/>
          <a:stretch/>
        </p:blipFill>
        <p:spPr>
          <a:xfrm>
            <a:off x="6659060" y="-5666697"/>
            <a:ext cx="3375836" cy="2113841"/>
          </a:xfrm>
          <a:prstGeom prst="rect">
            <a:avLst/>
          </a:prstGeom>
          <a:noFill/>
          <a:ln w="15875" cap="flat" cmpd="sng">
            <a:solidFill>
              <a:srgbClr val="EF8164"/>
            </a:solidFill>
            <a:prstDash val="lgDash"/>
            <a:round/>
            <a:headEnd type="none" w="sm" len="sm"/>
            <a:tailEnd type="none" w="sm" len="sm"/>
          </a:ln>
        </p:spPr>
      </p:pic>
      <p:pic>
        <p:nvPicPr>
          <p:cNvPr id="25" name="Google Shape;408;p23" descr="一張含有 室內, 門, 男人, 建築物 的圖片&#10;&#10;自動產生的描述">
            <a:extLst>
              <a:ext uri="{FF2B5EF4-FFF2-40B4-BE49-F238E27FC236}">
                <a16:creationId xmlns:a16="http://schemas.microsoft.com/office/drawing/2014/main" id="{2A7C87F0-0496-4A1C-BF3B-1BBB1EBA2E8D}"/>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6657692" y="-3501118"/>
            <a:ext cx="3365108" cy="2228907"/>
          </a:xfrm>
          <a:prstGeom prst="rect">
            <a:avLst/>
          </a:prstGeom>
          <a:noFill/>
          <a:ln w="15875" cap="flat" cmpd="sng">
            <a:solidFill>
              <a:srgbClr val="EF8164"/>
            </a:solidFill>
            <a:prstDash val="lgDash"/>
            <a:round/>
            <a:headEnd type="none" w="sm" len="sm"/>
            <a:tailEnd type="none" w="sm" len="sm"/>
          </a:ln>
        </p:spPr>
      </p:pic>
      <p:pic>
        <p:nvPicPr>
          <p:cNvPr id="26" name="Google Shape;409;p23" descr="一張含有 個人, 男人, 室內, 窗戶 的圖片&#10;&#10;自動產生的描述">
            <a:extLst>
              <a:ext uri="{FF2B5EF4-FFF2-40B4-BE49-F238E27FC236}">
                <a16:creationId xmlns:a16="http://schemas.microsoft.com/office/drawing/2014/main" id="{E69BE108-8CF4-4D12-B171-30DA75394AE9}"/>
              </a:ext>
            </a:extLst>
          </p:cNvPr>
          <p:cNvPicPr preferRelativeResize="0"/>
          <p:nvPr/>
        </p:nvPicPr>
        <p:blipFill rotWithShape="1">
          <a:blip r:embed="rId10">
            <a:alphaModFix/>
          </a:blip>
          <a:srcRect/>
          <a:stretch/>
        </p:blipFill>
        <p:spPr>
          <a:xfrm>
            <a:off x="2169200" y="-3552855"/>
            <a:ext cx="3327778" cy="2263051"/>
          </a:xfrm>
          <a:prstGeom prst="rect">
            <a:avLst/>
          </a:prstGeom>
          <a:noFill/>
          <a:ln w="15875" cap="flat" cmpd="sng">
            <a:solidFill>
              <a:srgbClr val="EF8164"/>
            </a:solidFill>
            <a:prstDash val="lgDash"/>
            <a:round/>
            <a:headEnd type="none" w="sm" len="sm"/>
            <a:tailEnd type="none" w="sm" len="sm"/>
          </a:ln>
        </p:spPr>
      </p:pic>
      <p:grpSp>
        <p:nvGrpSpPr>
          <p:cNvPr id="27" name="群組 26">
            <a:extLst>
              <a:ext uri="{FF2B5EF4-FFF2-40B4-BE49-F238E27FC236}">
                <a16:creationId xmlns:a16="http://schemas.microsoft.com/office/drawing/2014/main" id="{E4896CD2-4789-4A5E-BA51-0D6460497EF1}"/>
              </a:ext>
            </a:extLst>
          </p:cNvPr>
          <p:cNvGrpSpPr/>
          <p:nvPr/>
        </p:nvGrpSpPr>
        <p:grpSpPr>
          <a:xfrm>
            <a:off x="4538927" y="-6901416"/>
            <a:ext cx="3764995" cy="627612"/>
            <a:chOff x="4538927" y="637518"/>
            <a:chExt cx="3764995" cy="627612"/>
          </a:xfrm>
        </p:grpSpPr>
        <p:sp>
          <p:nvSpPr>
            <p:cNvPr id="28" name="文字方塊 27">
              <a:extLst>
                <a:ext uri="{FF2B5EF4-FFF2-40B4-BE49-F238E27FC236}">
                  <a16:creationId xmlns:a16="http://schemas.microsoft.com/office/drawing/2014/main" id="{0F01EB29-6A07-4E04-8EF9-D264E5075DF1}"/>
                </a:ext>
              </a:extLst>
            </p:cNvPr>
            <p:cNvSpPr txBox="1"/>
            <p:nvPr/>
          </p:nvSpPr>
          <p:spPr>
            <a:xfrm>
              <a:off x="4538927" y="637518"/>
              <a:ext cx="3089740" cy="627612"/>
            </a:xfrm>
            <a:prstGeom prst="rect">
              <a:avLst/>
            </a:prstGeom>
            <a:noFill/>
            <a:ln w="44450">
              <a:solidFill>
                <a:srgbClr val="FFC000"/>
              </a:solidFill>
            </a:ln>
          </p:spPr>
          <p:txBody>
            <a:bodyPr wrap="square">
              <a:spAutoFit/>
            </a:bodyPr>
            <a:lstStyle/>
            <a:p>
              <a:endParaRPr lang="zh-TW" altLang="en-US" sz="2800" b="1" dirty="0"/>
            </a:p>
          </p:txBody>
        </p:sp>
        <p:sp>
          <p:nvSpPr>
            <p:cNvPr id="29" name="標題 5">
              <a:extLst>
                <a:ext uri="{FF2B5EF4-FFF2-40B4-BE49-F238E27FC236}">
                  <a16:creationId xmlns:a16="http://schemas.microsoft.com/office/drawing/2014/main" id="{EEFF97F3-0F08-440E-9503-E2D0C73C20BD}"/>
                </a:ext>
              </a:extLst>
            </p:cNvPr>
            <p:cNvSpPr txBox="1">
              <a:spLocks/>
            </p:cNvSpPr>
            <p:nvPr/>
          </p:nvSpPr>
          <p:spPr>
            <a:xfrm>
              <a:off x="4538927" y="693903"/>
              <a:ext cx="3764995" cy="53648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zh-TW" altLang="en-US" sz="3200" dirty="0">
                  <a:solidFill>
                    <a:srgbClr val="C00000"/>
                  </a:solidFill>
                  <a:latin typeface="Adobe 繁黑體 Std B" panose="020B0700000000000000" pitchFamily="34" charset="-120"/>
                  <a:ea typeface="Adobe 繁黑體 Std B" panose="020B0700000000000000" pitchFamily="34" charset="-120"/>
                </a:rPr>
                <a:t>拉</a:t>
              </a:r>
              <a:r>
                <a:rPr kumimoji="1" lang="zh-TW" altLang="en-US" sz="3200" dirty="0">
                  <a:latin typeface="Adobe 繁黑體 Std B" panose="020B0700000000000000" pitchFamily="34" charset="-120"/>
                  <a:ea typeface="Adobe 繁黑體 Std B" panose="020B0700000000000000" pitchFamily="34" charset="-120"/>
                </a:rPr>
                <a:t>開門操作空間</a:t>
              </a:r>
            </a:p>
          </p:txBody>
        </p:sp>
      </p:grpSp>
      <p:sp>
        <p:nvSpPr>
          <p:cNvPr id="30" name="矩形 29">
            <a:extLst>
              <a:ext uri="{FF2B5EF4-FFF2-40B4-BE49-F238E27FC236}">
                <a16:creationId xmlns:a16="http://schemas.microsoft.com/office/drawing/2014/main" id="{6BB6BF15-303E-4BF3-908E-9BA86F75971F}"/>
              </a:ext>
            </a:extLst>
          </p:cNvPr>
          <p:cNvSpPr/>
          <p:nvPr/>
        </p:nvSpPr>
        <p:spPr>
          <a:xfrm>
            <a:off x="928874" y="-6243366"/>
            <a:ext cx="10219016" cy="525002"/>
          </a:xfrm>
          <a:prstGeom prst="rect">
            <a:avLst/>
          </a:prstGeom>
          <a:solidFill>
            <a:srgbClr val="343434"/>
          </a:solidFill>
          <a:ln>
            <a:noFill/>
          </a:ln>
        </p:spPr>
        <p:txBody>
          <a:bodyPr wrap="square" tIns="0" rIns="72000" bIns="108000">
            <a:spAutoFit/>
          </a:bodyPr>
          <a:lstStyle/>
          <a:p>
            <a:pPr marL="0" marR="0" lvl="0" indent="0" algn="l" defTabSz="685800" rtl="0" eaLnBrk="0" fontAlgn="base" latinLnBrk="0" hangingPunct="0">
              <a:lnSpc>
                <a:spcPct val="15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FFFFFF"/>
                </a:solidFill>
                <a:effectLst/>
                <a:uLnTx/>
                <a:uFillTx/>
                <a:latin typeface="Adobe 繁黑體 Std B" panose="020B0700000000000000" pitchFamily="34" charset="-120"/>
                <a:ea typeface="Adobe 繁黑體 Std B" panose="020B0700000000000000" pitchFamily="34" charset="-120"/>
                <a:cs typeface="+mn-cs"/>
              </a:rPr>
              <a:t>沒有</a:t>
            </a:r>
            <a:r>
              <a:rPr kumimoji="1" lang="en-US" altLang="zh-TW" sz="2000" b="0" i="0" u="none" strike="noStrike" kern="1200" cap="none" spc="0" normalizeH="0" baseline="0" noProof="0" dirty="0">
                <a:ln>
                  <a:noFill/>
                </a:ln>
                <a:solidFill>
                  <a:srgbClr val="FFFFFF"/>
                </a:solidFill>
                <a:effectLst/>
                <a:uLnTx/>
                <a:uFillTx/>
                <a:latin typeface="Adobe 繁黑體 Std B" panose="020B0700000000000000" pitchFamily="34" charset="-120"/>
                <a:ea typeface="Adobe 繁黑體 Std B" panose="020B0700000000000000" pitchFamily="34" charset="-120"/>
                <a:cs typeface="+mn-cs"/>
              </a:rPr>
              <a:t>45</a:t>
            </a:r>
            <a:r>
              <a:rPr kumimoji="1" lang="zh-TW" altLang="en-US" sz="2000" b="0" i="0" u="none" strike="noStrike" kern="1200" cap="none" spc="0" normalizeH="0" baseline="0" noProof="0" dirty="0">
                <a:ln>
                  <a:noFill/>
                </a:ln>
                <a:solidFill>
                  <a:srgbClr val="FFFFFF"/>
                </a:solidFill>
                <a:effectLst/>
                <a:uLnTx/>
                <a:uFillTx/>
                <a:latin typeface="Adobe 繁黑體 Std B" panose="020B0700000000000000" pitchFamily="34" charset="-120"/>
                <a:ea typeface="Adobe 繁黑體 Std B" panose="020B0700000000000000" pitchFamily="34" charset="-120"/>
                <a:cs typeface="+mn-cs"/>
              </a:rPr>
              <a:t>公分側邊操作空間往後拉開門時腳尖會頂到門板，所以需要</a:t>
            </a:r>
            <a:r>
              <a:rPr kumimoji="1" lang="en-US" altLang="zh-TW" sz="2000" b="0" i="0" u="none" strike="noStrike" kern="1200" cap="none" spc="0" normalizeH="0" baseline="0" noProof="0" dirty="0">
                <a:ln>
                  <a:noFill/>
                </a:ln>
                <a:solidFill>
                  <a:srgbClr val="FFFFFF"/>
                </a:solidFill>
                <a:effectLst/>
                <a:uLnTx/>
                <a:uFillTx/>
                <a:latin typeface="Adobe 繁黑體 Std B" panose="020B0700000000000000" pitchFamily="34" charset="-120"/>
                <a:ea typeface="Adobe 繁黑體 Std B" panose="020B0700000000000000" pitchFamily="34" charset="-120"/>
                <a:cs typeface="+mn-cs"/>
              </a:rPr>
              <a:t>45</a:t>
            </a:r>
            <a:r>
              <a:rPr kumimoji="1" lang="zh-TW" altLang="en-US" sz="2000" b="0" i="0" u="none" strike="noStrike" kern="1200" cap="none" spc="0" normalizeH="0" baseline="0" noProof="0" dirty="0">
                <a:ln>
                  <a:noFill/>
                </a:ln>
                <a:solidFill>
                  <a:srgbClr val="FFFFFF"/>
                </a:solidFill>
                <a:effectLst/>
                <a:uLnTx/>
                <a:uFillTx/>
                <a:latin typeface="Adobe 繁黑體 Std B" panose="020B0700000000000000" pitchFamily="34" charset="-120"/>
                <a:ea typeface="Adobe 繁黑體 Std B" panose="020B0700000000000000" pitchFamily="34" charset="-120"/>
                <a:cs typeface="+mn-cs"/>
              </a:rPr>
              <a:t>公分側邊操作空間。</a:t>
            </a:r>
          </a:p>
        </p:txBody>
      </p:sp>
      <p:sp>
        <p:nvSpPr>
          <p:cNvPr id="31" name="矩形 30">
            <a:extLst>
              <a:ext uri="{FF2B5EF4-FFF2-40B4-BE49-F238E27FC236}">
                <a16:creationId xmlns:a16="http://schemas.microsoft.com/office/drawing/2014/main" id="{631EA02E-ADED-4654-9434-72BFB13D7FCC}"/>
              </a:ext>
            </a:extLst>
          </p:cNvPr>
          <p:cNvSpPr/>
          <p:nvPr/>
        </p:nvSpPr>
        <p:spPr>
          <a:xfrm flipH="1" flipV="1">
            <a:off x="-3435753" y="6228558"/>
            <a:ext cx="2237293" cy="898750"/>
          </a:xfrm>
          <a:prstGeom prst="rect">
            <a:avLst/>
          </a:prstGeom>
          <a:solidFill>
            <a:srgbClr val="FFF7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Adobe 繁黑體 Std B" panose="020B0700000000000000" pitchFamily="34" charset="-120"/>
              <a:ea typeface="Adobe 繁黑體 Std B" panose="020B0700000000000000" pitchFamily="34" charset="-120"/>
            </a:endParaRPr>
          </a:p>
        </p:txBody>
      </p:sp>
      <p:sp>
        <p:nvSpPr>
          <p:cNvPr id="32" name="Google Shape;437;p25">
            <a:extLst>
              <a:ext uri="{FF2B5EF4-FFF2-40B4-BE49-F238E27FC236}">
                <a16:creationId xmlns:a16="http://schemas.microsoft.com/office/drawing/2014/main" id="{555A84C6-4631-4CB4-AC09-6587976BF9DB}"/>
              </a:ext>
            </a:extLst>
          </p:cNvPr>
          <p:cNvSpPr txBox="1"/>
          <p:nvPr/>
        </p:nvSpPr>
        <p:spPr>
          <a:xfrm flipH="1">
            <a:off x="-961683" y="900891"/>
            <a:ext cx="542667" cy="523180"/>
          </a:xfrm>
          <a:prstGeom prst="rect">
            <a:avLst/>
          </a:prstGeom>
          <a:solidFill>
            <a:srgbClr val="FFC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p:txBody>
      </p:sp>
      <p:sp>
        <p:nvSpPr>
          <p:cNvPr id="33" name="Google Shape;438;p25">
            <a:extLst>
              <a:ext uri="{FF2B5EF4-FFF2-40B4-BE49-F238E27FC236}">
                <a16:creationId xmlns:a16="http://schemas.microsoft.com/office/drawing/2014/main" id="{8DD489F3-32D0-45F4-92D0-3AA7AABA9D7B}"/>
              </a:ext>
            </a:extLst>
          </p:cNvPr>
          <p:cNvSpPr txBox="1"/>
          <p:nvPr/>
        </p:nvSpPr>
        <p:spPr>
          <a:xfrm>
            <a:off x="-3339570" y="937171"/>
            <a:ext cx="2253790" cy="53648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新建及增建</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pic>
        <p:nvPicPr>
          <p:cNvPr id="34" name="圖片 33">
            <a:extLst>
              <a:ext uri="{FF2B5EF4-FFF2-40B4-BE49-F238E27FC236}">
                <a16:creationId xmlns:a16="http://schemas.microsoft.com/office/drawing/2014/main" id="{92EBA46A-DA6F-4BDE-B251-756DE30F07B9}"/>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flipH="1">
            <a:off x="13262963" y="1330571"/>
            <a:ext cx="771477" cy="96635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4"/>
                                        </p:tgtEl>
                                        <p:attrNameLst>
                                          <p:attrName>style.visibility</p:attrName>
                                        </p:attrNameLst>
                                      </p:cBhvr>
                                      <p:to>
                                        <p:strVal val="visible"/>
                                      </p:to>
                                    </p:set>
                                    <p:animEffect transition="in" filter="wipe(left)">
                                      <p:cBhvr>
                                        <p:cTn id="7" dur="500"/>
                                        <p:tgtEl>
                                          <p:spTgt spid="424"/>
                                        </p:tgtEl>
                                      </p:cBhvr>
                                    </p:animEffect>
                                  </p:childTnLst>
                                </p:cTn>
                              </p:par>
                            </p:childTnLst>
                          </p:cTn>
                        </p:par>
                        <p:par>
                          <p:cTn id="8" fill="hold">
                            <p:stCondLst>
                              <p:cond delay="500"/>
                            </p:stCondLst>
                            <p:childTnLst>
                              <p:par>
                                <p:cTn id="9" presetID="53" presetClass="entr" presetSubtype="16" fill="hold" nodeType="afterEffect">
                                  <p:stCondLst>
                                    <p:cond delay="250"/>
                                  </p:stCondLst>
                                  <p:childTnLst>
                                    <p:set>
                                      <p:cBhvr>
                                        <p:cTn id="10" dur="1" fill="hold">
                                          <p:stCondLst>
                                            <p:cond delay="0"/>
                                          </p:stCondLst>
                                        </p:cTn>
                                        <p:tgtEl>
                                          <p:spTgt spid="430"/>
                                        </p:tgtEl>
                                        <p:attrNameLst>
                                          <p:attrName>style.visibility</p:attrName>
                                        </p:attrNameLst>
                                      </p:cBhvr>
                                      <p:to>
                                        <p:strVal val="visible"/>
                                      </p:to>
                                    </p:set>
                                    <p:anim calcmode="lin" valueType="num">
                                      <p:cBhvr>
                                        <p:cTn id="11" dur="500" fill="hold"/>
                                        <p:tgtEl>
                                          <p:spTgt spid="430"/>
                                        </p:tgtEl>
                                        <p:attrNameLst>
                                          <p:attrName>ppt_w</p:attrName>
                                        </p:attrNameLst>
                                      </p:cBhvr>
                                      <p:tavLst>
                                        <p:tav tm="0">
                                          <p:val>
                                            <p:fltVal val="0"/>
                                          </p:val>
                                        </p:tav>
                                        <p:tav tm="100000">
                                          <p:val>
                                            <p:strVal val="#ppt_w"/>
                                          </p:val>
                                        </p:tav>
                                      </p:tavLst>
                                    </p:anim>
                                    <p:anim calcmode="lin" valueType="num">
                                      <p:cBhvr>
                                        <p:cTn id="12" dur="500" fill="hold"/>
                                        <p:tgtEl>
                                          <p:spTgt spid="430"/>
                                        </p:tgtEl>
                                        <p:attrNameLst>
                                          <p:attrName>ppt_h</p:attrName>
                                        </p:attrNameLst>
                                      </p:cBhvr>
                                      <p:tavLst>
                                        <p:tav tm="0">
                                          <p:val>
                                            <p:fltVal val="0"/>
                                          </p:val>
                                        </p:tav>
                                        <p:tav tm="100000">
                                          <p:val>
                                            <p:strVal val="#ppt_h"/>
                                          </p:val>
                                        </p:tav>
                                      </p:tavLst>
                                    </p:anim>
                                    <p:animEffect transition="in" filter="fade">
                                      <p:cBhvr>
                                        <p:cTn id="13" dur="500"/>
                                        <p:tgtEl>
                                          <p:spTgt spid="430"/>
                                        </p:tgtEl>
                                      </p:cBhvr>
                                    </p:animEffect>
                                  </p:childTnLst>
                                </p:cTn>
                              </p:par>
                            </p:childTnLst>
                          </p:cTn>
                        </p:par>
                        <p:par>
                          <p:cTn id="14" fill="hold">
                            <p:stCondLst>
                              <p:cond delay="1250"/>
                            </p:stCondLst>
                            <p:childTnLst>
                              <p:par>
                                <p:cTn id="15" presetID="22" presetClass="entr" presetSubtype="1" fill="hold" grpId="0" nodeType="afterEffect">
                                  <p:stCondLst>
                                    <p:cond delay="250"/>
                                  </p:stCondLst>
                                  <p:childTnLst>
                                    <p:set>
                                      <p:cBhvr>
                                        <p:cTn id="16" dur="1" fill="hold">
                                          <p:stCondLst>
                                            <p:cond delay="0"/>
                                          </p:stCondLst>
                                        </p:cTn>
                                        <p:tgtEl>
                                          <p:spTgt spid="426"/>
                                        </p:tgtEl>
                                        <p:attrNameLst>
                                          <p:attrName>style.visibility</p:attrName>
                                        </p:attrNameLst>
                                      </p:cBhvr>
                                      <p:to>
                                        <p:strVal val="visible"/>
                                      </p:to>
                                    </p:set>
                                    <p:animEffect transition="in" filter="wipe(up)">
                                      <p:cBhvr>
                                        <p:cTn id="17" dur="500"/>
                                        <p:tgtEl>
                                          <p:spTgt spid="426"/>
                                        </p:tgtEl>
                                      </p:cBhvr>
                                    </p:animEffect>
                                  </p:childTnLst>
                                </p:cTn>
                              </p:par>
                            </p:childTnLst>
                          </p:cTn>
                        </p:par>
                        <p:par>
                          <p:cTn id="18" fill="hold">
                            <p:stCondLst>
                              <p:cond delay="2000"/>
                            </p:stCondLst>
                            <p:childTnLst>
                              <p:par>
                                <p:cTn id="19" presetID="53" presetClass="entr" presetSubtype="16" fill="hold" nodeType="afterEffect">
                                  <p:stCondLst>
                                    <p:cond delay="250"/>
                                  </p:stCondLst>
                                  <p:childTnLst>
                                    <p:set>
                                      <p:cBhvr>
                                        <p:cTn id="20" dur="1" fill="hold">
                                          <p:stCondLst>
                                            <p:cond delay="0"/>
                                          </p:stCondLst>
                                        </p:cTn>
                                        <p:tgtEl>
                                          <p:spTgt spid="428"/>
                                        </p:tgtEl>
                                        <p:attrNameLst>
                                          <p:attrName>style.visibility</p:attrName>
                                        </p:attrNameLst>
                                      </p:cBhvr>
                                      <p:to>
                                        <p:strVal val="visible"/>
                                      </p:to>
                                    </p:set>
                                    <p:anim calcmode="lin" valueType="num">
                                      <p:cBhvr>
                                        <p:cTn id="21" dur="500" fill="hold"/>
                                        <p:tgtEl>
                                          <p:spTgt spid="428"/>
                                        </p:tgtEl>
                                        <p:attrNameLst>
                                          <p:attrName>ppt_w</p:attrName>
                                        </p:attrNameLst>
                                      </p:cBhvr>
                                      <p:tavLst>
                                        <p:tav tm="0">
                                          <p:val>
                                            <p:fltVal val="0"/>
                                          </p:val>
                                        </p:tav>
                                        <p:tav tm="100000">
                                          <p:val>
                                            <p:strVal val="#ppt_w"/>
                                          </p:val>
                                        </p:tav>
                                      </p:tavLst>
                                    </p:anim>
                                    <p:anim calcmode="lin" valueType="num">
                                      <p:cBhvr>
                                        <p:cTn id="22" dur="500" fill="hold"/>
                                        <p:tgtEl>
                                          <p:spTgt spid="428"/>
                                        </p:tgtEl>
                                        <p:attrNameLst>
                                          <p:attrName>ppt_h</p:attrName>
                                        </p:attrNameLst>
                                      </p:cBhvr>
                                      <p:tavLst>
                                        <p:tav tm="0">
                                          <p:val>
                                            <p:fltVal val="0"/>
                                          </p:val>
                                        </p:tav>
                                        <p:tav tm="100000">
                                          <p:val>
                                            <p:strVal val="#ppt_h"/>
                                          </p:val>
                                        </p:tav>
                                      </p:tavLst>
                                    </p:anim>
                                    <p:animEffect transition="in" filter="fade">
                                      <p:cBhvr>
                                        <p:cTn id="23" dur="500"/>
                                        <p:tgtEl>
                                          <p:spTgt spid="428"/>
                                        </p:tgtEl>
                                      </p:cBhvr>
                                    </p:animEffect>
                                  </p:childTnLst>
                                </p:cTn>
                              </p:par>
                            </p:childTnLst>
                          </p:cTn>
                        </p:par>
                        <p:par>
                          <p:cTn id="24" fill="hold">
                            <p:stCondLst>
                              <p:cond delay="2750"/>
                            </p:stCondLst>
                            <p:childTnLst>
                              <p:par>
                                <p:cTn id="25" presetID="22" presetClass="entr" presetSubtype="2" fill="hold" grpId="0" nodeType="afterEffect">
                                  <p:stCondLst>
                                    <p:cond delay="250"/>
                                  </p:stCondLst>
                                  <p:childTnLst>
                                    <p:set>
                                      <p:cBhvr>
                                        <p:cTn id="26" dur="1" fill="hold">
                                          <p:stCondLst>
                                            <p:cond delay="0"/>
                                          </p:stCondLst>
                                        </p:cTn>
                                        <p:tgtEl>
                                          <p:spTgt spid="425"/>
                                        </p:tgtEl>
                                        <p:attrNameLst>
                                          <p:attrName>style.visibility</p:attrName>
                                        </p:attrNameLst>
                                      </p:cBhvr>
                                      <p:to>
                                        <p:strVal val="visible"/>
                                      </p:to>
                                    </p:set>
                                    <p:animEffect transition="in" filter="wipe(right)">
                                      <p:cBhvr>
                                        <p:cTn id="27" dur="500"/>
                                        <p:tgtEl>
                                          <p:spTgt spid="425"/>
                                        </p:tgtEl>
                                      </p:cBhvr>
                                    </p:animEffect>
                                  </p:childTnLst>
                                </p:cTn>
                              </p:par>
                            </p:childTnLst>
                          </p:cTn>
                        </p:par>
                        <p:par>
                          <p:cTn id="28" fill="hold">
                            <p:stCondLst>
                              <p:cond delay="3500"/>
                            </p:stCondLst>
                            <p:childTnLst>
                              <p:par>
                                <p:cTn id="29" presetID="53" presetClass="entr" presetSubtype="16" fill="hold" nodeType="afterEffect">
                                  <p:stCondLst>
                                    <p:cond delay="250"/>
                                  </p:stCondLst>
                                  <p:childTnLst>
                                    <p:set>
                                      <p:cBhvr>
                                        <p:cTn id="30" dur="1" fill="hold">
                                          <p:stCondLst>
                                            <p:cond delay="0"/>
                                          </p:stCondLst>
                                        </p:cTn>
                                        <p:tgtEl>
                                          <p:spTgt spid="427"/>
                                        </p:tgtEl>
                                        <p:attrNameLst>
                                          <p:attrName>style.visibility</p:attrName>
                                        </p:attrNameLst>
                                      </p:cBhvr>
                                      <p:to>
                                        <p:strVal val="visible"/>
                                      </p:to>
                                    </p:set>
                                    <p:anim calcmode="lin" valueType="num">
                                      <p:cBhvr>
                                        <p:cTn id="31" dur="500" fill="hold"/>
                                        <p:tgtEl>
                                          <p:spTgt spid="427"/>
                                        </p:tgtEl>
                                        <p:attrNameLst>
                                          <p:attrName>ppt_w</p:attrName>
                                        </p:attrNameLst>
                                      </p:cBhvr>
                                      <p:tavLst>
                                        <p:tav tm="0">
                                          <p:val>
                                            <p:fltVal val="0"/>
                                          </p:val>
                                        </p:tav>
                                        <p:tav tm="100000">
                                          <p:val>
                                            <p:strVal val="#ppt_w"/>
                                          </p:val>
                                        </p:tav>
                                      </p:tavLst>
                                    </p:anim>
                                    <p:anim calcmode="lin" valueType="num">
                                      <p:cBhvr>
                                        <p:cTn id="32" dur="500" fill="hold"/>
                                        <p:tgtEl>
                                          <p:spTgt spid="427"/>
                                        </p:tgtEl>
                                        <p:attrNameLst>
                                          <p:attrName>ppt_h</p:attrName>
                                        </p:attrNameLst>
                                      </p:cBhvr>
                                      <p:tavLst>
                                        <p:tav tm="0">
                                          <p:val>
                                            <p:fltVal val="0"/>
                                          </p:val>
                                        </p:tav>
                                        <p:tav tm="100000">
                                          <p:val>
                                            <p:strVal val="#ppt_h"/>
                                          </p:val>
                                        </p:tav>
                                      </p:tavLst>
                                    </p:anim>
                                    <p:animEffect transition="in" filter="fade">
                                      <p:cBhvr>
                                        <p:cTn id="33" dur="500"/>
                                        <p:tgtEl>
                                          <p:spTgt spid="427"/>
                                        </p:tgtEl>
                                      </p:cBhvr>
                                    </p:animEffect>
                                  </p:childTnLst>
                                </p:cTn>
                              </p:par>
                            </p:childTnLst>
                          </p:cTn>
                        </p:par>
                        <p:par>
                          <p:cTn id="34" fill="hold">
                            <p:stCondLst>
                              <p:cond delay="4250"/>
                            </p:stCondLst>
                            <p:childTnLst>
                              <p:par>
                                <p:cTn id="35" presetID="37" presetClass="entr" presetSubtype="0" fill="hold" grpId="0" nodeType="afterEffect">
                                  <p:stCondLst>
                                    <p:cond delay="25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900" decel="100000" fill="hold"/>
                                        <p:tgtEl>
                                          <p:spTgt spid="5"/>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 grpId="0" animBg="1"/>
      <p:bldP spid="425" grpId="0" animBg="1"/>
      <p:bldP spid="426"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3" name="矩形 2">
            <a:extLst>
              <a:ext uri="{FF2B5EF4-FFF2-40B4-BE49-F238E27FC236}">
                <a16:creationId xmlns:a16="http://schemas.microsoft.com/office/drawing/2014/main" id="{04A8A966-3260-868E-A29D-AE14AAC0B8F4}"/>
              </a:ext>
            </a:extLst>
          </p:cNvPr>
          <p:cNvSpPr/>
          <p:nvPr/>
        </p:nvSpPr>
        <p:spPr>
          <a:xfrm>
            <a:off x="675193" y="1486966"/>
            <a:ext cx="10941843" cy="4472284"/>
          </a:xfrm>
          <a:prstGeom prst="rect">
            <a:avLst/>
          </a:prstGeom>
          <a:solidFill>
            <a:srgbClr val="FFF7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Adobe 繁黑體 Std B" panose="020B0700000000000000" pitchFamily="34" charset="-120"/>
              <a:ea typeface="Adobe 繁黑體 Std B" panose="020B0700000000000000" pitchFamily="34" charset="-120"/>
            </a:endParaRPr>
          </a:p>
        </p:txBody>
      </p:sp>
      <p:sp>
        <p:nvSpPr>
          <p:cNvPr id="13" name="Google Shape;442;p25">
            <a:extLst>
              <a:ext uri="{FF2B5EF4-FFF2-40B4-BE49-F238E27FC236}">
                <a16:creationId xmlns:a16="http://schemas.microsoft.com/office/drawing/2014/main" id="{09E26CC7-0D19-45BA-9A36-604B4150904D}"/>
              </a:ext>
            </a:extLst>
          </p:cNvPr>
          <p:cNvSpPr txBox="1"/>
          <p:nvPr/>
        </p:nvSpPr>
        <p:spPr>
          <a:xfrm>
            <a:off x="980133" y="1526594"/>
            <a:ext cx="10231734" cy="3121606"/>
          </a:xfrm>
          <a:prstGeom prst="rect">
            <a:avLst/>
          </a:prstGeom>
          <a:noFill/>
          <a:ln>
            <a:noFill/>
          </a:ln>
        </p:spPr>
        <p:txBody>
          <a:bodyPr spcFirstLastPara="1" wrap="square" lIns="91425" tIns="45700" rIns="91425" bIns="45700" anchor="t" anchorCtr="0">
            <a:noAutofit/>
          </a:bodyPr>
          <a:lstStyle/>
          <a:p>
            <a:pPr marL="0" marR="0" lvl="0" indent="0" algn="l" rtl="0">
              <a:lnSpc>
                <a:spcPct val="145833"/>
              </a:lnSpc>
              <a:spcBef>
                <a:spcPts val="0"/>
              </a:spcBef>
              <a:spcAft>
                <a:spcPts val="0"/>
              </a:spcAft>
              <a:buClr>
                <a:schemeClr val="dk1"/>
              </a:buClr>
              <a:buSzPts val="2400"/>
              <a:buFont typeface="Arial"/>
              <a:buNone/>
            </a:pP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新建及增建</a:t>
            </a:r>
            <a:r>
              <a:rPr lang="zh-TW" altLang="en-US"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a:p>
            <a:pPr marL="0" marR="0" lvl="0" indent="0" algn="l" rtl="0">
              <a:lnSpc>
                <a:spcPct val="125000"/>
              </a:lnSpc>
              <a:spcBef>
                <a:spcPts val="1000"/>
              </a:spcBef>
              <a:spcAft>
                <a:spcPts val="0"/>
              </a:spcAft>
              <a:buClr>
                <a:schemeClr val="dk1"/>
              </a:buClr>
              <a:buSzPts val="2400"/>
              <a:buFont typeface="Arial"/>
              <a:buNone/>
            </a:pP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         供行動不便教職員工、學生居住之</a:t>
            </a:r>
            <a:r>
              <a:rPr lang="zh-TW" sz="2800" dirty="0">
                <a:solidFill>
                  <a:schemeClr val="bg1">
                    <a:lumMod val="75000"/>
                  </a:schemeClr>
                </a:solidFill>
                <a:latin typeface="Adobe 繁黑體 Std B" panose="020B0700000000000000" pitchFamily="34" charset="-120"/>
                <a:ea typeface="Adobe 繁黑體 Std B" panose="020B0700000000000000" pitchFamily="34" charset="-120"/>
                <a:sym typeface="Arial"/>
              </a:rPr>
              <a:t>宿舍</a:t>
            </a: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，其無障礙設施設備，</a:t>
            </a:r>
            <a:br>
              <a:rPr lang="en-US" alt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br>
            <a:r>
              <a:rPr lang="en-US" alt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      </a:t>
            </a:r>
            <a:r>
              <a:rPr lang="zh-TW" altLang="en-US"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 </a:t>
            </a:r>
            <a:r>
              <a:rPr lang="en-US" alt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  </a:t>
            </a: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應依本要點規定設置。</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a:p>
            <a:pPr marL="0" marR="0" lvl="0" indent="0" algn="l" rtl="0">
              <a:lnSpc>
                <a:spcPct val="145833"/>
              </a:lnSpc>
              <a:spcBef>
                <a:spcPts val="1000"/>
              </a:spcBef>
              <a:spcAft>
                <a:spcPts val="0"/>
              </a:spcAft>
              <a:buClr>
                <a:schemeClr val="dk1"/>
              </a:buClr>
              <a:buSzPts val="2400"/>
              <a:buFont typeface="Arial"/>
              <a:buNone/>
            </a:pP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既有</a:t>
            </a:r>
            <a:r>
              <a:rPr lang="zh-TW" altLang="en-US"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a:p>
            <a:pPr marL="0" marR="0" lvl="0" indent="0" algn="l" rtl="0">
              <a:lnSpc>
                <a:spcPct val="145833"/>
              </a:lnSpc>
              <a:spcBef>
                <a:spcPts val="1000"/>
              </a:spcBef>
              <a:spcAft>
                <a:spcPts val="0"/>
              </a:spcAft>
              <a:buClr>
                <a:schemeClr val="dk1"/>
              </a:buClr>
              <a:buSzPts val="2400"/>
              <a:buFont typeface="Arial"/>
              <a:buNone/>
            </a:pP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          得視行動不便者之使用需求設置或改善</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p:txBody>
      </p:sp>
      <p:sp>
        <p:nvSpPr>
          <p:cNvPr id="437" name="Google Shape;437;p25"/>
          <p:cNvSpPr txBox="1"/>
          <p:nvPr/>
        </p:nvSpPr>
        <p:spPr>
          <a:xfrm>
            <a:off x="675193" y="862470"/>
            <a:ext cx="2532463" cy="523180"/>
          </a:xfrm>
          <a:prstGeom prst="rect">
            <a:avLst/>
          </a:prstGeom>
          <a:solidFill>
            <a:srgbClr val="FFC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p:txBody>
      </p:sp>
      <p:sp>
        <p:nvSpPr>
          <p:cNvPr id="438" name="Google Shape;438;p25"/>
          <p:cNvSpPr txBox="1"/>
          <p:nvPr/>
        </p:nvSpPr>
        <p:spPr>
          <a:xfrm>
            <a:off x="829769" y="898750"/>
            <a:ext cx="2253790" cy="53648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新建及增建</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sp>
        <p:nvSpPr>
          <p:cNvPr id="439" name="Google Shape;439;p25"/>
          <p:cNvSpPr/>
          <p:nvPr/>
        </p:nvSpPr>
        <p:spPr>
          <a:xfrm>
            <a:off x="185314" y="142130"/>
            <a:ext cx="731097" cy="731097"/>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440" name="Google Shape;440;p25"/>
          <p:cNvSpPr/>
          <p:nvPr/>
        </p:nvSpPr>
        <p:spPr>
          <a:xfrm>
            <a:off x="-3688236" y="-5015190"/>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441" name="Google Shape;441;p25"/>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26</a:t>
            </a:fld>
            <a:endParaRPr dirty="0"/>
          </a:p>
        </p:txBody>
      </p:sp>
      <p:sp>
        <p:nvSpPr>
          <p:cNvPr id="442" name="Google Shape;442;p25"/>
          <p:cNvSpPr txBox="1"/>
          <p:nvPr/>
        </p:nvSpPr>
        <p:spPr>
          <a:xfrm>
            <a:off x="980133" y="1526594"/>
            <a:ext cx="10231734" cy="3121606"/>
          </a:xfrm>
          <a:prstGeom prst="rect">
            <a:avLst/>
          </a:prstGeom>
          <a:noFill/>
          <a:ln>
            <a:noFill/>
          </a:ln>
        </p:spPr>
        <p:txBody>
          <a:bodyPr spcFirstLastPara="1" wrap="square" lIns="91425" tIns="45700" rIns="91425" bIns="45700" anchor="t" anchorCtr="0">
            <a:noAutofit/>
          </a:bodyPr>
          <a:lstStyle/>
          <a:p>
            <a:pPr marL="0" marR="0" lvl="0" indent="0" algn="l" rtl="0">
              <a:lnSpc>
                <a:spcPct val="145833"/>
              </a:lnSpc>
              <a:spcBef>
                <a:spcPts val="0"/>
              </a:spcBef>
              <a:spcAft>
                <a:spcPts val="0"/>
              </a:spcAft>
              <a:buClr>
                <a:schemeClr val="dk1"/>
              </a:buClr>
              <a:buSzPts val="2400"/>
              <a:buFont typeface="Arial"/>
              <a:buNone/>
            </a:pPr>
            <a:r>
              <a:rPr lang="zh-TW" sz="2400" dirty="0">
                <a:solidFill>
                  <a:schemeClr val="dk1"/>
                </a:solidFill>
                <a:latin typeface="Adobe 繁黑體 Std B" panose="020B0700000000000000" pitchFamily="34" charset="-120"/>
                <a:ea typeface="Adobe 繁黑體 Std B" panose="020B0700000000000000" pitchFamily="34" charset="-120"/>
                <a:sym typeface="Arial"/>
              </a:rPr>
              <a:t>新建及增建</a:t>
            </a:r>
            <a:r>
              <a:rPr lang="zh-TW" altLang="en-US" sz="2400" dirty="0">
                <a:solidFill>
                  <a:schemeClr val="dk1"/>
                </a:solidFill>
                <a:latin typeface="Adobe 繁黑體 Std B" panose="020B0700000000000000" pitchFamily="34" charset="-120"/>
                <a:ea typeface="Adobe 繁黑體 Std B" panose="020B0700000000000000" pitchFamily="34" charset="-120"/>
                <a:sym typeface="Arial"/>
              </a:rPr>
              <a:t>：</a:t>
            </a:r>
            <a:endParaRPr dirty="0">
              <a:latin typeface="Adobe 繁黑體 Std B" panose="020B0700000000000000" pitchFamily="34" charset="-120"/>
              <a:ea typeface="Adobe 繁黑體 Std B" panose="020B0700000000000000" pitchFamily="34" charset="-120"/>
            </a:endParaRPr>
          </a:p>
          <a:p>
            <a:pPr marL="0" marR="0" lvl="0" indent="0" algn="l" rtl="0">
              <a:lnSpc>
                <a:spcPct val="125000"/>
              </a:lnSpc>
              <a:spcBef>
                <a:spcPts val="1000"/>
              </a:spcBef>
              <a:spcAft>
                <a:spcPts val="0"/>
              </a:spcAft>
              <a:buClr>
                <a:schemeClr val="dk1"/>
              </a:buClr>
              <a:buSzPts val="2400"/>
              <a:buFont typeface="Arial"/>
              <a:buNone/>
            </a:pPr>
            <a:r>
              <a:rPr lang="zh-TW" sz="2400" dirty="0">
                <a:solidFill>
                  <a:schemeClr val="dk1"/>
                </a:solidFill>
                <a:latin typeface="Adobe 繁黑體 Std B" panose="020B0700000000000000" pitchFamily="34" charset="-120"/>
                <a:ea typeface="Adobe 繁黑體 Std B" panose="020B0700000000000000" pitchFamily="34" charset="-120"/>
                <a:sym typeface="Arial"/>
              </a:rPr>
              <a:t>         供行動不便教職員工、學生居住之</a:t>
            </a:r>
            <a:r>
              <a:rPr lang="zh-TW" sz="2800" dirty="0">
                <a:solidFill>
                  <a:srgbClr val="C00000"/>
                </a:solidFill>
                <a:latin typeface="Adobe 繁黑體 Std B" panose="020B0700000000000000" pitchFamily="34" charset="-120"/>
                <a:ea typeface="Adobe 繁黑體 Std B" panose="020B0700000000000000" pitchFamily="34" charset="-120"/>
                <a:sym typeface="Arial"/>
              </a:rPr>
              <a:t>宿舍</a:t>
            </a:r>
            <a:r>
              <a:rPr lang="zh-TW" sz="2400" dirty="0">
                <a:solidFill>
                  <a:schemeClr val="dk1"/>
                </a:solidFill>
                <a:latin typeface="Adobe 繁黑體 Std B" panose="020B0700000000000000" pitchFamily="34" charset="-120"/>
                <a:ea typeface="Adobe 繁黑體 Std B" panose="020B0700000000000000" pitchFamily="34" charset="-120"/>
                <a:sym typeface="Arial"/>
              </a:rPr>
              <a:t>，其無障礙設施設備，</a:t>
            </a:r>
            <a:br>
              <a:rPr lang="en-US" altLang="zh-TW" sz="2400" dirty="0">
                <a:solidFill>
                  <a:schemeClr val="dk1"/>
                </a:solidFill>
                <a:latin typeface="Adobe 繁黑體 Std B" panose="020B0700000000000000" pitchFamily="34" charset="-120"/>
                <a:ea typeface="Adobe 繁黑體 Std B" panose="020B0700000000000000" pitchFamily="34" charset="-120"/>
                <a:sym typeface="Arial"/>
              </a:rPr>
            </a:br>
            <a:r>
              <a:rPr lang="en-US" altLang="zh-TW" sz="2400" dirty="0">
                <a:solidFill>
                  <a:schemeClr val="dk1"/>
                </a:solidFill>
                <a:latin typeface="Adobe 繁黑體 Std B" panose="020B0700000000000000" pitchFamily="34" charset="-120"/>
                <a:ea typeface="Adobe 繁黑體 Std B" panose="020B0700000000000000" pitchFamily="34" charset="-120"/>
                <a:sym typeface="Arial"/>
              </a:rPr>
              <a:t>      </a:t>
            </a:r>
            <a:r>
              <a:rPr lang="zh-TW" altLang="en-US" sz="2400" dirty="0">
                <a:solidFill>
                  <a:schemeClr val="dk1"/>
                </a:solidFill>
                <a:latin typeface="Adobe 繁黑體 Std B" panose="020B0700000000000000" pitchFamily="34" charset="-120"/>
                <a:ea typeface="Adobe 繁黑體 Std B" panose="020B0700000000000000" pitchFamily="34" charset="-120"/>
                <a:sym typeface="Arial"/>
              </a:rPr>
              <a:t> </a:t>
            </a:r>
            <a:r>
              <a:rPr lang="en-US" altLang="zh-TW" sz="2400" dirty="0">
                <a:solidFill>
                  <a:schemeClr val="dk1"/>
                </a:solidFill>
                <a:latin typeface="Adobe 繁黑體 Std B" panose="020B0700000000000000" pitchFamily="34" charset="-120"/>
                <a:ea typeface="Adobe 繁黑體 Std B" panose="020B0700000000000000" pitchFamily="34" charset="-120"/>
                <a:sym typeface="Arial"/>
              </a:rPr>
              <a:t>  </a:t>
            </a:r>
            <a:r>
              <a:rPr lang="zh-TW" sz="2400" dirty="0">
                <a:solidFill>
                  <a:schemeClr val="dk1"/>
                </a:solidFill>
                <a:latin typeface="Adobe 繁黑體 Std B" panose="020B0700000000000000" pitchFamily="34" charset="-120"/>
                <a:ea typeface="Adobe 繁黑體 Std B" panose="020B0700000000000000" pitchFamily="34" charset="-120"/>
                <a:sym typeface="Arial"/>
              </a:rPr>
              <a:t>應依本要點規定設置。</a:t>
            </a:r>
            <a:endParaRPr dirty="0">
              <a:latin typeface="Adobe 繁黑體 Std B" panose="020B0700000000000000" pitchFamily="34" charset="-120"/>
              <a:ea typeface="Adobe 繁黑體 Std B" panose="020B0700000000000000" pitchFamily="34" charset="-120"/>
            </a:endParaRPr>
          </a:p>
          <a:p>
            <a:pPr marL="0" marR="0" lvl="0" indent="0" algn="l" rtl="0">
              <a:lnSpc>
                <a:spcPct val="145833"/>
              </a:lnSpc>
              <a:spcBef>
                <a:spcPts val="1000"/>
              </a:spcBef>
              <a:spcAft>
                <a:spcPts val="0"/>
              </a:spcAft>
              <a:buClr>
                <a:schemeClr val="dk1"/>
              </a:buClr>
              <a:buSzPts val="2400"/>
              <a:buFont typeface="Arial"/>
              <a:buNone/>
            </a:pPr>
            <a:r>
              <a:rPr lang="zh-TW" sz="2400" dirty="0">
                <a:solidFill>
                  <a:schemeClr val="dk1"/>
                </a:solidFill>
                <a:latin typeface="Adobe 繁黑體 Std B" panose="020B0700000000000000" pitchFamily="34" charset="-120"/>
                <a:ea typeface="Adobe 繁黑體 Std B" panose="020B0700000000000000" pitchFamily="34" charset="-120"/>
                <a:sym typeface="Arial"/>
              </a:rPr>
              <a:t>既有</a:t>
            </a:r>
            <a:r>
              <a:rPr lang="zh-TW" altLang="en-US" sz="2400" dirty="0">
                <a:solidFill>
                  <a:schemeClr val="dk1"/>
                </a:solidFill>
                <a:latin typeface="Adobe 繁黑體 Std B" panose="020B0700000000000000" pitchFamily="34" charset="-120"/>
                <a:ea typeface="Adobe 繁黑體 Std B" panose="020B0700000000000000" pitchFamily="34" charset="-120"/>
                <a:sym typeface="Arial"/>
              </a:rPr>
              <a:t>：</a:t>
            </a:r>
            <a:endParaRPr dirty="0">
              <a:latin typeface="Adobe 繁黑體 Std B" panose="020B0700000000000000" pitchFamily="34" charset="-120"/>
              <a:ea typeface="Adobe 繁黑體 Std B" panose="020B0700000000000000" pitchFamily="34" charset="-120"/>
            </a:endParaRPr>
          </a:p>
          <a:p>
            <a:pPr marL="0" marR="0" lvl="0" indent="0" algn="l" rtl="0">
              <a:lnSpc>
                <a:spcPct val="145833"/>
              </a:lnSpc>
              <a:spcBef>
                <a:spcPts val="1000"/>
              </a:spcBef>
              <a:spcAft>
                <a:spcPts val="0"/>
              </a:spcAft>
              <a:buClr>
                <a:schemeClr val="dk1"/>
              </a:buClr>
              <a:buSzPts val="2400"/>
              <a:buFont typeface="Arial"/>
              <a:buNone/>
            </a:pPr>
            <a:r>
              <a:rPr lang="zh-TW" sz="2400" dirty="0">
                <a:solidFill>
                  <a:schemeClr val="dk1"/>
                </a:solidFill>
                <a:latin typeface="Adobe 繁黑體 Std B" panose="020B0700000000000000" pitchFamily="34" charset="-120"/>
                <a:ea typeface="Adobe 繁黑體 Std B" panose="020B0700000000000000" pitchFamily="34" charset="-120"/>
                <a:sym typeface="Arial"/>
              </a:rPr>
              <a:t>          得視行動不便者之使用需求設置或改善</a:t>
            </a:r>
            <a:endParaRPr dirty="0">
              <a:latin typeface="Adobe 繁黑體 Std B" panose="020B0700000000000000" pitchFamily="34" charset="-120"/>
              <a:ea typeface="Adobe 繁黑體 Std B" panose="020B0700000000000000" pitchFamily="34" charset="-120"/>
            </a:endParaRPr>
          </a:p>
        </p:txBody>
      </p:sp>
      <p:pic>
        <p:nvPicPr>
          <p:cNvPr id="2" name="圖片 1">
            <a:extLst>
              <a:ext uri="{FF2B5EF4-FFF2-40B4-BE49-F238E27FC236}">
                <a16:creationId xmlns:a16="http://schemas.microsoft.com/office/drawing/2014/main" id="{DE458655-088E-746C-63E7-8322B2C5007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383578" y="3248891"/>
            <a:ext cx="4030874" cy="2556163"/>
          </a:xfrm>
          <a:prstGeom prst="rect">
            <a:avLst/>
          </a:prstGeom>
        </p:spPr>
      </p:pic>
      <p:sp>
        <p:nvSpPr>
          <p:cNvPr id="17" name="Google Shape;456;p26">
            <a:extLst>
              <a:ext uri="{FF2B5EF4-FFF2-40B4-BE49-F238E27FC236}">
                <a16:creationId xmlns:a16="http://schemas.microsoft.com/office/drawing/2014/main" id="{3A7BE6A5-5E2E-4C3F-9862-13AE2F719190}"/>
              </a:ext>
            </a:extLst>
          </p:cNvPr>
          <p:cNvSpPr txBox="1"/>
          <p:nvPr/>
        </p:nvSpPr>
        <p:spPr>
          <a:xfrm>
            <a:off x="-10851210" y="1677841"/>
            <a:ext cx="11036524" cy="3633190"/>
          </a:xfrm>
          <a:prstGeom prst="rect">
            <a:avLst/>
          </a:prstGeom>
          <a:noFill/>
          <a:ln>
            <a:noFill/>
          </a:ln>
        </p:spPr>
        <p:txBody>
          <a:bodyPr spcFirstLastPara="1" wrap="square" lIns="91425" tIns="45700" rIns="91425" bIns="45700" anchor="t" anchorCtr="0">
            <a:noAutofit/>
          </a:bodyPr>
          <a:lstStyle/>
          <a:p>
            <a:pPr marL="0" marR="0" lvl="0" indent="0" algn="l" rtl="0">
              <a:lnSpc>
                <a:spcPts val="3500"/>
              </a:lnSpc>
              <a:spcBef>
                <a:spcPts val="0"/>
              </a:spcBef>
              <a:spcAft>
                <a:spcPts val="0"/>
              </a:spcAft>
              <a:buClr>
                <a:schemeClr val="dk1"/>
              </a:buClr>
              <a:buSzPts val="2400"/>
              <a:buFont typeface="Arial"/>
              <a:buNone/>
            </a:pPr>
            <a:r>
              <a:rPr lang="zh-TW" sz="2400" dirty="0">
                <a:solidFill>
                  <a:schemeClr val="dk1"/>
                </a:solidFill>
                <a:latin typeface="Adobe 繁黑體 Std B" panose="020B0700000000000000" pitchFamily="34" charset="-120"/>
                <a:ea typeface="Adobe 繁黑體 Std B" panose="020B0700000000000000" pitchFamily="34" charset="-120"/>
                <a:sym typeface="Arial"/>
              </a:rPr>
              <a:t>(四) 設有</a:t>
            </a:r>
            <a:r>
              <a:rPr lang="zh-TW" sz="2800" dirty="0">
                <a:solidFill>
                  <a:srgbClr val="C00000"/>
                </a:solidFill>
                <a:latin typeface="Adobe 繁黑體 Std B" panose="020B0700000000000000" pitchFamily="34" charset="-120"/>
                <a:ea typeface="Adobe 繁黑體 Std B" panose="020B0700000000000000" pitchFamily="34" charset="-120"/>
                <a:sym typeface="Arial"/>
              </a:rPr>
              <a:t>教職員職務宿舍、學生宿舍</a:t>
            </a:r>
            <a:r>
              <a:rPr lang="zh-TW" sz="2400" dirty="0">
                <a:solidFill>
                  <a:schemeClr val="dk1"/>
                </a:solidFill>
                <a:latin typeface="Adobe 繁黑體 Std B" panose="020B0700000000000000" pitchFamily="34" charset="-120"/>
                <a:ea typeface="Adobe 繁黑體 Std B" panose="020B0700000000000000" pitchFamily="34" charset="-120"/>
                <a:sym typeface="Arial"/>
              </a:rPr>
              <a:t>，需設置無障礙設施設備者，</a:t>
            </a:r>
            <a:br>
              <a:rPr lang="zh-TW" sz="2400" dirty="0">
                <a:solidFill>
                  <a:schemeClr val="dk1"/>
                </a:solidFill>
                <a:latin typeface="Adobe 繁黑體 Std B" panose="020B0700000000000000" pitchFamily="34" charset="-120"/>
                <a:ea typeface="Adobe 繁黑體 Std B" panose="020B0700000000000000" pitchFamily="34" charset="-120"/>
                <a:sym typeface="Arial"/>
              </a:rPr>
            </a:br>
            <a:r>
              <a:rPr lang="zh-TW" sz="2400" dirty="0">
                <a:solidFill>
                  <a:schemeClr val="dk1"/>
                </a:solidFill>
                <a:latin typeface="Adobe 繁黑體 Std B" panose="020B0700000000000000" pitchFamily="34" charset="-120"/>
                <a:ea typeface="Adobe 繁黑體 Std B" panose="020B0700000000000000" pitchFamily="34" charset="-120"/>
                <a:sym typeface="Arial"/>
              </a:rPr>
              <a:t>         依下列規定辦理</a:t>
            </a:r>
            <a:r>
              <a:rPr lang="zh-TW" altLang="en-US" sz="2400" dirty="0">
                <a:solidFill>
                  <a:schemeClr val="dk1"/>
                </a:solidFill>
                <a:latin typeface="Adobe 繁黑體 Std B" panose="020B0700000000000000" pitchFamily="34" charset="-120"/>
                <a:ea typeface="Adobe 繁黑體 Std B" panose="020B0700000000000000" pitchFamily="34" charset="-120"/>
                <a:sym typeface="Arial"/>
              </a:rPr>
              <a:t>：</a:t>
            </a:r>
            <a:endParaRPr dirty="0">
              <a:latin typeface="Adobe 繁黑體 Std B" panose="020B0700000000000000" pitchFamily="34" charset="-120"/>
              <a:ea typeface="Adobe 繁黑體 Std B" panose="020B0700000000000000" pitchFamily="34" charset="-120"/>
            </a:endParaRPr>
          </a:p>
          <a:p>
            <a:pPr marL="1080000" marR="0" lvl="0" indent="0" algn="l" rtl="0">
              <a:lnSpc>
                <a:spcPts val="3500"/>
              </a:lnSpc>
              <a:spcBef>
                <a:spcPts val="1000"/>
              </a:spcBef>
              <a:spcAft>
                <a:spcPts val="0"/>
              </a:spcAft>
              <a:buClr>
                <a:schemeClr val="dk1"/>
              </a:buClr>
              <a:buSzPts val="2400"/>
              <a:buFont typeface="Arial"/>
              <a:buNone/>
            </a:pPr>
            <a:r>
              <a:rPr lang="zh-TW" sz="2400" dirty="0">
                <a:solidFill>
                  <a:schemeClr val="dk1"/>
                </a:solidFill>
                <a:latin typeface="Adobe 繁黑體 Std B" panose="020B0700000000000000" pitchFamily="34" charset="-120"/>
                <a:ea typeface="Adobe 繁黑體 Std B" panose="020B0700000000000000" pitchFamily="34" charset="-120"/>
                <a:sym typeface="Arial"/>
              </a:rPr>
              <a:t>1. </a:t>
            </a:r>
            <a:r>
              <a:rPr lang="zh-TW" sz="2800" dirty="0">
                <a:solidFill>
                  <a:srgbClr val="C00000"/>
                </a:solidFill>
                <a:latin typeface="Adobe 繁黑體 Std B" panose="020B0700000000000000" pitchFamily="34" charset="-120"/>
                <a:ea typeface="Adobe 繁黑體 Std B" panose="020B0700000000000000" pitchFamily="34" charset="-120"/>
                <a:sym typeface="Arial"/>
              </a:rPr>
              <a:t>單房間</a:t>
            </a:r>
            <a:r>
              <a:rPr lang="zh-TW" sz="2400" dirty="0">
                <a:solidFill>
                  <a:schemeClr val="dk1"/>
                </a:solidFill>
                <a:latin typeface="Adobe 繁黑體 Std B" panose="020B0700000000000000" pitchFamily="34" charset="-120"/>
                <a:ea typeface="Adobe 繁黑體 Std B" panose="020B0700000000000000" pitchFamily="34" charset="-120"/>
                <a:sym typeface="Arial"/>
              </a:rPr>
              <a:t>之教職員職務宿舍、學生宿舍</a:t>
            </a:r>
            <a:r>
              <a:rPr lang="zh-TW" altLang="en-US" sz="2400" dirty="0">
                <a:solidFill>
                  <a:schemeClr val="dk1"/>
                </a:solidFill>
                <a:latin typeface="Adobe 繁黑體 Std B" panose="020B0700000000000000" pitchFamily="34" charset="-120"/>
                <a:ea typeface="Adobe 繁黑體 Std B" panose="020B0700000000000000" pitchFamily="34" charset="-120"/>
                <a:sym typeface="Arial"/>
              </a:rPr>
              <a:t>：</a:t>
            </a:r>
            <a:r>
              <a:rPr lang="zh-TW" sz="2400" dirty="0">
                <a:solidFill>
                  <a:schemeClr val="dk1"/>
                </a:solidFill>
                <a:latin typeface="Adobe 繁黑體 Std B" panose="020B0700000000000000" pitchFamily="34" charset="-120"/>
                <a:ea typeface="Adobe 繁黑體 Std B" panose="020B0700000000000000" pitchFamily="34" charset="-120"/>
                <a:sym typeface="Arial"/>
              </a:rPr>
              <a:t> 參照無障礙規範第十章</a:t>
            </a:r>
            <a:br>
              <a:rPr lang="zh-TW" sz="2400" dirty="0">
                <a:solidFill>
                  <a:schemeClr val="dk1"/>
                </a:solidFill>
                <a:latin typeface="Adobe 繁黑體 Std B" panose="020B0700000000000000" pitchFamily="34" charset="-120"/>
                <a:ea typeface="Adobe 繁黑體 Std B" panose="020B0700000000000000" pitchFamily="34" charset="-120"/>
                <a:sym typeface="Arial"/>
              </a:rPr>
            </a:br>
            <a:r>
              <a:rPr lang="zh-TW" sz="2400" dirty="0">
                <a:solidFill>
                  <a:schemeClr val="dk1"/>
                </a:solidFill>
                <a:latin typeface="Adobe 繁黑體 Std B" panose="020B0700000000000000" pitchFamily="34" charset="-120"/>
                <a:ea typeface="Adobe 繁黑體 Std B" panose="020B0700000000000000" pitchFamily="34" charset="-120"/>
                <a:sym typeface="Arial"/>
              </a:rPr>
              <a:t>         無障礙客房之通則、衛浴設備、設置尺寸、客房內求助鈴之規定。</a:t>
            </a:r>
            <a:endParaRPr dirty="0">
              <a:latin typeface="Adobe 繁黑體 Std B" panose="020B0700000000000000" pitchFamily="34" charset="-120"/>
              <a:ea typeface="Adobe 繁黑體 Std B" panose="020B0700000000000000" pitchFamily="34" charset="-120"/>
            </a:endParaRPr>
          </a:p>
          <a:p>
            <a:pPr marL="1080000" marR="0" lvl="0" indent="0" algn="l" rtl="0">
              <a:lnSpc>
                <a:spcPts val="3500"/>
              </a:lnSpc>
              <a:spcBef>
                <a:spcPts val="1000"/>
              </a:spcBef>
              <a:spcAft>
                <a:spcPts val="0"/>
              </a:spcAft>
              <a:buClr>
                <a:schemeClr val="dk1"/>
              </a:buClr>
              <a:buSzPts val="2400"/>
              <a:buFont typeface="Arial"/>
              <a:buNone/>
            </a:pPr>
            <a:r>
              <a:rPr lang="zh-TW" sz="2400" dirty="0">
                <a:solidFill>
                  <a:schemeClr val="dk1"/>
                </a:solidFill>
                <a:latin typeface="Adobe 繁黑體 Std B" panose="020B0700000000000000" pitchFamily="34" charset="-120"/>
                <a:ea typeface="Adobe 繁黑體 Std B" panose="020B0700000000000000" pitchFamily="34" charset="-120"/>
                <a:sym typeface="Arial"/>
              </a:rPr>
              <a:t>2. </a:t>
            </a:r>
            <a:r>
              <a:rPr lang="zh-TW" sz="2800" dirty="0">
                <a:solidFill>
                  <a:srgbClr val="C00000"/>
                </a:solidFill>
                <a:latin typeface="Adobe 繁黑體 Std B" panose="020B0700000000000000" pitchFamily="34" charset="-120"/>
                <a:ea typeface="Adobe 繁黑體 Std B" panose="020B0700000000000000" pitchFamily="34" charset="-120"/>
                <a:sym typeface="Arial"/>
              </a:rPr>
              <a:t>多房間</a:t>
            </a:r>
            <a:r>
              <a:rPr lang="zh-TW" sz="2400" dirty="0">
                <a:solidFill>
                  <a:schemeClr val="dk1"/>
                </a:solidFill>
                <a:latin typeface="Adobe 繁黑體 Std B" panose="020B0700000000000000" pitchFamily="34" charset="-120"/>
                <a:ea typeface="Adobe 繁黑體 Std B" panose="020B0700000000000000" pitchFamily="34" charset="-120"/>
                <a:sym typeface="Arial"/>
              </a:rPr>
              <a:t>之教職員職務宿舍、學生宿舍</a:t>
            </a:r>
            <a:r>
              <a:rPr lang="zh-TW" altLang="en-US" sz="2400" dirty="0">
                <a:solidFill>
                  <a:schemeClr val="dk1"/>
                </a:solidFill>
                <a:latin typeface="Adobe 繁黑體 Std B" panose="020B0700000000000000" pitchFamily="34" charset="-120"/>
                <a:ea typeface="Adobe 繁黑體 Std B" panose="020B0700000000000000" pitchFamily="34" charset="-120"/>
                <a:sym typeface="Arial"/>
              </a:rPr>
              <a:t>：</a:t>
            </a:r>
            <a:r>
              <a:rPr lang="zh-TW" sz="2400" dirty="0">
                <a:solidFill>
                  <a:schemeClr val="dk1"/>
                </a:solidFill>
                <a:latin typeface="Adobe 繁黑體 Std B" panose="020B0700000000000000" pitchFamily="34" charset="-120"/>
                <a:ea typeface="Adobe 繁黑體 Std B" panose="020B0700000000000000" pitchFamily="34" charset="-120"/>
                <a:sym typeface="Arial"/>
              </a:rPr>
              <a:t> 參照無障礙住宅設計基準</a:t>
            </a:r>
            <a:br>
              <a:rPr lang="zh-TW" sz="2400" dirty="0">
                <a:solidFill>
                  <a:schemeClr val="dk1"/>
                </a:solidFill>
                <a:latin typeface="Adobe 繁黑體 Std B" panose="020B0700000000000000" pitchFamily="34" charset="-120"/>
                <a:ea typeface="Adobe 繁黑體 Std B" panose="020B0700000000000000" pitchFamily="34" charset="-120"/>
                <a:sym typeface="Arial"/>
              </a:rPr>
            </a:br>
            <a:r>
              <a:rPr lang="zh-TW" sz="2400" dirty="0">
                <a:solidFill>
                  <a:schemeClr val="dk1"/>
                </a:solidFill>
                <a:latin typeface="Adobe 繁黑體 Std B" panose="020B0700000000000000" pitchFamily="34" charset="-120"/>
                <a:ea typeface="Adobe 繁黑體 Std B" panose="020B0700000000000000" pitchFamily="34" charset="-120"/>
                <a:sym typeface="Arial"/>
              </a:rPr>
              <a:t>          及獎勵辦法之特定房間、浴室及廁所規定。</a:t>
            </a:r>
            <a:endParaRPr dirty="0">
              <a:latin typeface="Adobe 繁黑體 Std B" panose="020B0700000000000000" pitchFamily="34" charset="-120"/>
              <a:ea typeface="Adobe 繁黑體 Std B" panose="020B0700000000000000" pitchFamily="34" charset="-120"/>
            </a:endParaRPr>
          </a:p>
        </p:txBody>
      </p:sp>
      <p:pic>
        <p:nvPicPr>
          <p:cNvPr id="18" name="圖片 17">
            <a:extLst>
              <a:ext uri="{FF2B5EF4-FFF2-40B4-BE49-F238E27FC236}">
                <a16:creationId xmlns:a16="http://schemas.microsoft.com/office/drawing/2014/main" id="{375DBAFC-CD34-4716-B09E-E4C3C498A1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410748" y="4760685"/>
            <a:ext cx="1100838" cy="73501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42">
                                            <p:txEl>
                                              <p:pRg st="0" end="0"/>
                                            </p:txEl>
                                          </p:spTgt>
                                        </p:tgtEl>
                                        <p:attrNameLst>
                                          <p:attrName>style.visibility</p:attrName>
                                        </p:attrNameLst>
                                      </p:cBhvr>
                                      <p:to>
                                        <p:strVal val="visible"/>
                                      </p:to>
                                    </p:set>
                                    <p:animEffect transition="in" filter="randombar(horizontal)">
                                      <p:cBhvr>
                                        <p:cTn id="7" dur="500"/>
                                        <p:tgtEl>
                                          <p:spTgt spid="442">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42">
                                            <p:txEl>
                                              <p:pRg st="1" end="1"/>
                                            </p:txEl>
                                          </p:spTgt>
                                        </p:tgtEl>
                                        <p:attrNameLst>
                                          <p:attrName>style.visibility</p:attrName>
                                        </p:attrNameLst>
                                      </p:cBhvr>
                                      <p:to>
                                        <p:strVal val="visible"/>
                                      </p:to>
                                    </p:set>
                                    <p:animEffect transition="in" filter="randombar(horizontal)">
                                      <p:cBhvr>
                                        <p:cTn id="10" dur="500"/>
                                        <p:tgtEl>
                                          <p:spTgt spid="442">
                                            <p:txEl>
                                              <p:pRg st="1" end="1"/>
                                            </p:txEl>
                                          </p:spTgt>
                                        </p:tgtEl>
                                      </p:cBhvr>
                                    </p:animEffect>
                                  </p:childTnLst>
                                </p:cTn>
                              </p:par>
                            </p:childTnLst>
                          </p:cTn>
                        </p:par>
                        <p:par>
                          <p:cTn id="11" fill="hold">
                            <p:stCondLst>
                              <p:cond delay="500"/>
                            </p:stCondLst>
                            <p:childTnLst>
                              <p:par>
                                <p:cTn id="12" presetID="14" presetClass="entr" presetSubtype="10" fill="hold" grpId="0" nodeType="afterEffect">
                                  <p:stCondLst>
                                    <p:cond delay="500"/>
                                  </p:stCondLst>
                                  <p:childTnLst>
                                    <p:set>
                                      <p:cBhvr>
                                        <p:cTn id="13" dur="1" fill="hold">
                                          <p:stCondLst>
                                            <p:cond delay="0"/>
                                          </p:stCondLst>
                                        </p:cTn>
                                        <p:tgtEl>
                                          <p:spTgt spid="442">
                                            <p:txEl>
                                              <p:pRg st="2" end="2"/>
                                            </p:txEl>
                                          </p:spTgt>
                                        </p:tgtEl>
                                        <p:attrNameLst>
                                          <p:attrName>style.visibility</p:attrName>
                                        </p:attrNameLst>
                                      </p:cBhvr>
                                      <p:to>
                                        <p:strVal val="visible"/>
                                      </p:to>
                                    </p:set>
                                    <p:animEffect transition="in" filter="randombar(horizontal)">
                                      <p:cBhvr>
                                        <p:cTn id="14" dur="500"/>
                                        <p:tgtEl>
                                          <p:spTgt spid="442">
                                            <p:txEl>
                                              <p:pRg st="2" end="2"/>
                                            </p:txEl>
                                          </p:spTgt>
                                        </p:tgtEl>
                                      </p:cBhvr>
                                    </p:animEffect>
                                  </p:childTnLst>
                                </p:cTn>
                              </p:par>
                              <p:par>
                                <p:cTn id="15" presetID="14" presetClass="entr" presetSubtype="10" fill="hold" grpId="0" nodeType="withEffect">
                                  <p:stCondLst>
                                    <p:cond delay="500"/>
                                  </p:stCondLst>
                                  <p:childTnLst>
                                    <p:set>
                                      <p:cBhvr>
                                        <p:cTn id="16" dur="1" fill="hold">
                                          <p:stCondLst>
                                            <p:cond delay="0"/>
                                          </p:stCondLst>
                                        </p:cTn>
                                        <p:tgtEl>
                                          <p:spTgt spid="442">
                                            <p:txEl>
                                              <p:pRg st="3" end="3"/>
                                            </p:txEl>
                                          </p:spTgt>
                                        </p:tgtEl>
                                        <p:attrNameLst>
                                          <p:attrName>style.visibility</p:attrName>
                                        </p:attrNameLst>
                                      </p:cBhvr>
                                      <p:to>
                                        <p:strVal val="visible"/>
                                      </p:to>
                                    </p:set>
                                    <p:animEffect transition="in" filter="randombar(horizontal)">
                                      <p:cBhvr>
                                        <p:cTn id="17" dur="500"/>
                                        <p:tgtEl>
                                          <p:spTgt spid="44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3" name="Google Shape;453;p26"/>
          <p:cNvSpPr/>
          <p:nvPr/>
        </p:nvSpPr>
        <p:spPr>
          <a:xfrm>
            <a:off x="185314" y="142130"/>
            <a:ext cx="731097" cy="731097"/>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454" name="Google Shape;454;p26"/>
          <p:cNvSpPr/>
          <p:nvPr/>
        </p:nvSpPr>
        <p:spPr>
          <a:xfrm>
            <a:off x="-3688236" y="-5015190"/>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455" name="Google Shape;455;p26"/>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27</a:t>
            </a:fld>
            <a:endParaRPr dirty="0"/>
          </a:p>
        </p:txBody>
      </p:sp>
      <p:sp>
        <p:nvSpPr>
          <p:cNvPr id="456" name="Google Shape;456;p26"/>
          <p:cNvSpPr txBox="1"/>
          <p:nvPr/>
        </p:nvSpPr>
        <p:spPr>
          <a:xfrm>
            <a:off x="675193" y="1566422"/>
            <a:ext cx="11036524" cy="3633190"/>
          </a:xfrm>
          <a:prstGeom prst="rect">
            <a:avLst/>
          </a:prstGeom>
          <a:noFill/>
          <a:ln>
            <a:noFill/>
          </a:ln>
        </p:spPr>
        <p:txBody>
          <a:bodyPr spcFirstLastPara="1" wrap="square" lIns="91425" tIns="45700" rIns="91425" bIns="45700" anchor="t" anchorCtr="0">
            <a:noAutofit/>
          </a:bodyPr>
          <a:lstStyle/>
          <a:p>
            <a:pPr marL="0" marR="0" lvl="0" indent="0" algn="l" rtl="0">
              <a:lnSpc>
                <a:spcPts val="3500"/>
              </a:lnSpc>
              <a:spcBef>
                <a:spcPts val="0"/>
              </a:spcBef>
              <a:spcAft>
                <a:spcPts val="0"/>
              </a:spcAft>
              <a:buClr>
                <a:schemeClr val="dk1"/>
              </a:buClr>
              <a:buSzPts val="2400"/>
              <a:buFont typeface="Arial"/>
              <a:buNone/>
            </a:pPr>
            <a:r>
              <a:rPr lang="zh-TW" sz="2400" dirty="0">
                <a:solidFill>
                  <a:schemeClr val="dk1"/>
                </a:solidFill>
                <a:latin typeface="Adobe 繁黑體 Std B" panose="020B0700000000000000" pitchFamily="34" charset="-120"/>
                <a:ea typeface="Adobe 繁黑體 Std B" panose="020B0700000000000000" pitchFamily="34" charset="-120"/>
                <a:sym typeface="Arial"/>
              </a:rPr>
              <a:t>(四) 設有</a:t>
            </a:r>
            <a:r>
              <a:rPr lang="zh-TW" sz="2800" dirty="0">
                <a:solidFill>
                  <a:srgbClr val="C00000"/>
                </a:solidFill>
                <a:latin typeface="Adobe 繁黑體 Std B" panose="020B0700000000000000" pitchFamily="34" charset="-120"/>
                <a:ea typeface="Adobe 繁黑體 Std B" panose="020B0700000000000000" pitchFamily="34" charset="-120"/>
                <a:sym typeface="Arial"/>
              </a:rPr>
              <a:t>教職員職務宿舍、學生宿舍</a:t>
            </a:r>
            <a:r>
              <a:rPr lang="zh-TW" sz="2400" dirty="0">
                <a:solidFill>
                  <a:schemeClr val="dk1"/>
                </a:solidFill>
                <a:latin typeface="Adobe 繁黑體 Std B" panose="020B0700000000000000" pitchFamily="34" charset="-120"/>
                <a:ea typeface="Adobe 繁黑體 Std B" panose="020B0700000000000000" pitchFamily="34" charset="-120"/>
                <a:sym typeface="Arial"/>
              </a:rPr>
              <a:t>，需設置無障礙設施設備者，</a:t>
            </a:r>
            <a:br>
              <a:rPr lang="zh-TW" sz="2400" dirty="0">
                <a:solidFill>
                  <a:schemeClr val="dk1"/>
                </a:solidFill>
                <a:latin typeface="Adobe 繁黑體 Std B" panose="020B0700000000000000" pitchFamily="34" charset="-120"/>
                <a:ea typeface="Adobe 繁黑體 Std B" panose="020B0700000000000000" pitchFamily="34" charset="-120"/>
                <a:sym typeface="Arial"/>
              </a:rPr>
            </a:br>
            <a:r>
              <a:rPr lang="zh-TW" sz="2400" dirty="0">
                <a:solidFill>
                  <a:schemeClr val="dk1"/>
                </a:solidFill>
                <a:latin typeface="Adobe 繁黑體 Std B" panose="020B0700000000000000" pitchFamily="34" charset="-120"/>
                <a:ea typeface="Adobe 繁黑體 Std B" panose="020B0700000000000000" pitchFamily="34" charset="-120"/>
                <a:sym typeface="Arial"/>
              </a:rPr>
              <a:t>         依下列規定辦理</a:t>
            </a:r>
            <a:r>
              <a:rPr lang="zh-TW" altLang="en-US" sz="2400" dirty="0">
                <a:solidFill>
                  <a:schemeClr val="dk1"/>
                </a:solidFill>
                <a:latin typeface="Adobe 繁黑體 Std B" panose="020B0700000000000000" pitchFamily="34" charset="-120"/>
                <a:ea typeface="Adobe 繁黑體 Std B" panose="020B0700000000000000" pitchFamily="34" charset="-120"/>
                <a:sym typeface="Arial"/>
              </a:rPr>
              <a:t>：</a:t>
            </a:r>
            <a:endParaRPr dirty="0">
              <a:latin typeface="Adobe 繁黑體 Std B" panose="020B0700000000000000" pitchFamily="34" charset="-120"/>
              <a:ea typeface="Adobe 繁黑體 Std B" panose="020B0700000000000000" pitchFamily="34" charset="-120"/>
            </a:endParaRPr>
          </a:p>
          <a:p>
            <a:pPr marL="1080000" marR="0" lvl="0" indent="0" algn="l" rtl="0">
              <a:lnSpc>
                <a:spcPts val="3500"/>
              </a:lnSpc>
              <a:spcBef>
                <a:spcPts val="1000"/>
              </a:spcBef>
              <a:spcAft>
                <a:spcPts val="0"/>
              </a:spcAft>
              <a:buClr>
                <a:schemeClr val="dk1"/>
              </a:buClr>
              <a:buSzPts val="2400"/>
              <a:buFont typeface="Arial"/>
              <a:buNone/>
            </a:pPr>
            <a:r>
              <a:rPr lang="zh-TW" sz="2400" dirty="0">
                <a:solidFill>
                  <a:schemeClr val="dk1"/>
                </a:solidFill>
                <a:latin typeface="Adobe 繁黑體 Std B" panose="020B0700000000000000" pitchFamily="34" charset="-120"/>
                <a:ea typeface="Adobe 繁黑體 Std B" panose="020B0700000000000000" pitchFamily="34" charset="-120"/>
                <a:sym typeface="Arial"/>
              </a:rPr>
              <a:t>1. </a:t>
            </a:r>
            <a:r>
              <a:rPr lang="zh-TW" sz="2800" dirty="0">
                <a:solidFill>
                  <a:srgbClr val="C00000"/>
                </a:solidFill>
                <a:latin typeface="Adobe 繁黑體 Std B" panose="020B0700000000000000" pitchFamily="34" charset="-120"/>
                <a:ea typeface="Adobe 繁黑體 Std B" panose="020B0700000000000000" pitchFamily="34" charset="-120"/>
                <a:sym typeface="Arial"/>
              </a:rPr>
              <a:t>單房間</a:t>
            </a:r>
            <a:r>
              <a:rPr lang="zh-TW" sz="2400" dirty="0">
                <a:solidFill>
                  <a:schemeClr val="dk1"/>
                </a:solidFill>
                <a:latin typeface="Adobe 繁黑體 Std B" panose="020B0700000000000000" pitchFamily="34" charset="-120"/>
                <a:ea typeface="Adobe 繁黑體 Std B" panose="020B0700000000000000" pitchFamily="34" charset="-120"/>
                <a:sym typeface="Arial"/>
              </a:rPr>
              <a:t>之教職員職務宿舍、學生宿舍</a:t>
            </a:r>
            <a:r>
              <a:rPr lang="zh-TW" altLang="en-US" sz="2400" dirty="0">
                <a:solidFill>
                  <a:schemeClr val="dk1"/>
                </a:solidFill>
                <a:latin typeface="Adobe 繁黑體 Std B" panose="020B0700000000000000" pitchFamily="34" charset="-120"/>
                <a:ea typeface="Adobe 繁黑體 Std B" panose="020B0700000000000000" pitchFamily="34" charset="-120"/>
                <a:sym typeface="Arial"/>
              </a:rPr>
              <a:t>：</a:t>
            </a:r>
            <a:r>
              <a:rPr lang="zh-TW" sz="2400" dirty="0">
                <a:solidFill>
                  <a:schemeClr val="dk1"/>
                </a:solidFill>
                <a:latin typeface="Adobe 繁黑體 Std B" panose="020B0700000000000000" pitchFamily="34" charset="-120"/>
                <a:ea typeface="Adobe 繁黑體 Std B" panose="020B0700000000000000" pitchFamily="34" charset="-120"/>
                <a:sym typeface="Arial"/>
              </a:rPr>
              <a:t> 參照無障礙規範第十章</a:t>
            </a:r>
            <a:br>
              <a:rPr lang="zh-TW" sz="2400" dirty="0">
                <a:solidFill>
                  <a:schemeClr val="dk1"/>
                </a:solidFill>
                <a:latin typeface="Adobe 繁黑體 Std B" panose="020B0700000000000000" pitchFamily="34" charset="-120"/>
                <a:ea typeface="Adobe 繁黑體 Std B" panose="020B0700000000000000" pitchFamily="34" charset="-120"/>
                <a:sym typeface="Arial"/>
              </a:rPr>
            </a:br>
            <a:r>
              <a:rPr lang="zh-TW" sz="2400" dirty="0">
                <a:solidFill>
                  <a:schemeClr val="dk1"/>
                </a:solidFill>
                <a:latin typeface="Adobe 繁黑體 Std B" panose="020B0700000000000000" pitchFamily="34" charset="-120"/>
                <a:ea typeface="Adobe 繁黑體 Std B" panose="020B0700000000000000" pitchFamily="34" charset="-120"/>
                <a:sym typeface="Arial"/>
              </a:rPr>
              <a:t>         無障礙客房之通則、衛浴設備、設置尺寸、客房內求助鈴之規定。</a:t>
            </a:r>
            <a:endParaRPr dirty="0">
              <a:latin typeface="Adobe 繁黑體 Std B" panose="020B0700000000000000" pitchFamily="34" charset="-120"/>
              <a:ea typeface="Adobe 繁黑體 Std B" panose="020B0700000000000000" pitchFamily="34" charset="-120"/>
            </a:endParaRPr>
          </a:p>
          <a:p>
            <a:pPr marL="1080000" marR="0" lvl="0" indent="0" algn="l" rtl="0">
              <a:lnSpc>
                <a:spcPts val="3500"/>
              </a:lnSpc>
              <a:spcBef>
                <a:spcPts val="1000"/>
              </a:spcBef>
              <a:spcAft>
                <a:spcPts val="0"/>
              </a:spcAft>
              <a:buClr>
                <a:schemeClr val="dk1"/>
              </a:buClr>
              <a:buSzPts val="2400"/>
              <a:buFont typeface="Arial"/>
              <a:buNone/>
            </a:pPr>
            <a:r>
              <a:rPr lang="zh-TW" sz="2400" dirty="0">
                <a:solidFill>
                  <a:schemeClr val="dk1"/>
                </a:solidFill>
                <a:latin typeface="Adobe 繁黑體 Std B" panose="020B0700000000000000" pitchFamily="34" charset="-120"/>
                <a:ea typeface="Adobe 繁黑體 Std B" panose="020B0700000000000000" pitchFamily="34" charset="-120"/>
                <a:sym typeface="Arial"/>
              </a:rPr>
              <a:t>2. </a:t>
            </a:r>
            <a:r>
              <a:rPr lang="zh-TW" sz="2800" dirty="0">
                <a:solidFill>
                  <a:srgbClr val="C00000"/>
                </a:solidFill>
                <a:latin typeface="Adobe 繁黑體 Std B" panose="020B0700000000000000" pitchFamily="34" charset="-120"/>
                <a:ea typeface="Adobe 繁黑體 Std B" panose="020B0700000000000000" pitchFamily="34" charset="-120"/>
                <a:sym typeface="Arial"/>
              </a:rPr>
              <a:t>多房間</a:t>
            </a:r>
            <a:r>
              <a:rPr lang="zh-TW" sz="2400" dirty="0">
                <a:solidFill>
                  <a:schemeClr val="dk1"/>
                </a:solidFill>
                <a:latin typeface="Adobe 繁黑體 Std B" panose="020B0700000000000000" pitchFamily="34" charset="-120"/>
                <a:ea typeface="Adobe 繁黑體 Std B" panose="020B0700000000000000" pitchFamily="34" charset="-120"/>
                <a:sym typeface="Arial"/>
              </a:rPr>
              <a:t>之教職員職務宿舍、學生宿舍</a:t>
            </a:r>
            <a:r>
              <a:rPr lang="zh-TW" altLang="en-US" sz="2400" dirty="0">
                <a:solidFill>
                  <a:schemeClr val="dk1"/>
                </a:solidFill>
                <a:latin typeface="Adobe 繁黑體 Std B" panose="020B0700000000000000" pitchFamily="34" charset="-120"/>
                <a:ea typeface="Adobe 繁黑體 Std B" panose="020B0700000000000000" pitchFamily="34" charset="-120"/>
                <a:sym typeface="Arial"/>
              </a:rPr>
              <a:t>：</a:t>
            </a:r>
            <a:r>
              <a:rPr lang="zh-TW" sz="2400" dirty="0">
                <a:solidFill>
                  <a:schemeClr val="dk1"/>
                </a:solidFill>
                <a:latin typeface="Adobe 繁黑體 Std B" panose="020B0700000000000000" pitchFamily="34" charset="-120"/>
                <a:ea typeface="Adobe 繁黑體 Std B" panose="020B0700000000000000" pitchFamily="34" charset="-120"/>
                <a:sym typeface="Arial"/>
              </a:rPr>
              <a:t> 參照無障礙住宅設計基準</a:t>
            </a:r>
            <a:br>
              <a:rPr lang="zh-TW" sz="2400" dirty="0">
                <a:solidFill>
                  <a:schemeClr val="dk1"/>
                </a:solidFill>
                <a:latin typeface="Adobe 繁黑體 Std B" panose="020B0700000000000000" pitchFamily="34" charset="-120"/>
                <a:ea typeface="Adobe 繁黑體 Std B" panose="020B0700000000000000" pitchFamily="34" charset="-120"/>
                <a:sym typeface="Arial"/>
              </a:rPr>
            </a:br>
            <a:r>
              <a:rPr lang="zh-TW" sz="2400" dirty="0">
                <a:solidFill>
                  <a:schemeClr val="dk1"/>
                </a:solidFill>
                <a:latin typeface="Adobe 繁黑體 Std B" panose="020B0700000000000000" pitchFamily="34" charset="-120"/>
                <a:ea typeface="Adobe 繁黑體 Std B" panose="020B0700000000000000" pitchFamily="34" charset="-120"/>
                <a:sym typeface="Arial"/>
              </a:rPr>
              <a:t>          及獎勵辦法之特定房間、浴室及廁所規定。</a:t>
            </a:r>
            <a:endParaRPr dirty="0">
              <a:latin typeface="Adobe 繁黑體 Std B" panose="020B0700000000000000" pitchFamily="34" charset="-120"/>
              <a:ea typeface="Adobe 繁黑體 Std B" panose="020B0700000000000000" pitchFamily="34" charset="-120"/>
            </a:endParaRPr>
          </a:p>
        </p:txBody>
      </p:sp>
      <p:sp>
        <p:nvSpPr>
          <p:cNvPr id="2" name="Google Shape;437;p25">
            <a:extLst>
              <a:ext uri="{FF2B5EF4-FFF2-40B4-BE49-F238E27FC236}">
                <a16:creationId xmlns:a16="http://schemas.microsoft.com/office/drawing/2014/main" id="{44A1494F-1D3E-4933-3990-CD29CA7F9E40}"/>
              </a:ext>
            </a:extLst>
          </p:cNvPr>
          <p:cNvSpPr txBox="1"/>
          <p:nvPr/>
        </p:nvSpPr>
        <p:spPr>
          <a:xfrm>
            <a:off x="675193" y="862470"/>
            <a:ext cx="2532463" cy="523180"/>
          </a:xfrm>
          <a:prstGeom prst="rect">
            <a:avLst/>
          </a:prstGeom>
          <a:solidFill>
            <a:srgbClr val="FFC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p:txBody>
      </p:sp>
      <p:sp>
        <p:nvSpPr>
          <p:cNvPr id="3" name="Google Shape;438;p25">
            <a:extLst>
              <a:ext uri="{FF2B5EF4-FFF2-40B4-BE49-F238E27FC236}">
                <a16:creationId xmlns:a16="http://schemas.microsoft.com/office/drawing/2014/main" id="{64EEB609-E113-0E67-8484-2ADB2DE627F5}"/>
              </a:ext>
            </a:extLst>
          </p:cNvPr>
          <p:cNvSpPr txBox="1"/>
          <p:nvPr/>
        </p:nvSpPr>
        <p:spPr>
          <a:xfrm>
            <a:off x="829769" y="898750"/>
            <a:ext cx="2253790" cy="53648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新建及增建</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pic>
        <p:nvPicPr>
          <p:cNvPr id="4" name="圖片 3">
            <a:extLst>
              <a:ext uri="{FF2B5EF4-FFF2-40B4-BE49-F238E27FC236}">
                <a16:creationId xmlns:a16="http://schemas.microsoft.com/office/drawing/2014/main" id="{AE7E4098-2E4D-A720-515B-0A29124F36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31367" y="4239492"/>
            <a:ext cx="2676836" cy="1787278"/>
          </a:xfrm>
          <a:prstGeom prst="rect">
            <a:avLst/>
          </a:prstGeom>
        </p:spPr>
      </p:pic>
      <p:sp>
        <p:nvSpPr>
          <p:cNvPr id="9" name="矩形 8">
            <a:extLst>
              <a:ext uri="{FF2B5EF4-FFF2-40B4-BE49-F238E27FC236}">
                <a16:creationId xmlns:a16="http://schemas.microsoft.com/office/drawing/2014/main" id="{E29A714E-3364-47FD-8698-23478FB7605C}"/>
              </a:ext>
            </a:extLst>
          </p:cNvPr>
          <p:cNvSpPr/>
          <p:nvPr/>
        </p:nvSpPr>
        <p:spPr>
          <a:xfrm>
            <a:off x="1941424" y="7391540"/>
            <a:ext cx="7819044" cy="365126"/>
          </a:xfrm>
          <a:prstGeom prst="rect">
            <a:avLst/>
          </a:prstGeom>
          <a:solidFill>
            <a:srgbClr val="FFF7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Adobe 繁黑體 Std B" panose="020B0700000000000000" pitchFamily="34" charset="-120"/>
              <a:ea typeface="Adobe 繁黑體 Std B" panose="020B0700000000000000" pitchFamily="34" charset="-120"/>
            </a:endParaRPr>
          </a:p>
        </p:txBody>
      </p:sp>
      <p:sp>
        <p:nvSpPr>
          <p:cNvPr id="10" name="Google Shape;442;p25">
            <a:extLst>
              <a:ext uri="{FF2B5EF4-FFF2-40B4-BE49-F238E27FC236}">
                <a16:creationId xmlns:a16="http://schemas.microsoft.com/office/drawing/2014/main" id="{30DFADFD-3CBF-4776-9E38-3751F56E7B11}"/>
              </a:ext>
            </a:extLst>
          </p:cNvPr>
          <p:cNvSpPr txBox="1"/>
          <p:nvPr/>
        </p:nvSpPr>
        <p:spPr>
          <a:xfrm>
            <a:off x="13201161" y="1594114"/>
            <a:ext cx="10231734" cy="3121606"/>
          </a:xfrm>
          <a:prstGeom prst="rect">
            <a:avLst/>
          </a:prstGeom>
          <a:noFill/>
          <a:ln>
            <a:noFill/>
          </a:ln>
        </p:spPr>
        <p:txBody>
          <a:bodyPr spcFirstLastPara="1" wrap="square" lIns="91425" tIns="45700" rIns="91425" bIns="45700" anchor="t" anchorCtr="0">
            <a:noAutofit/>
          </a:bodyPr>
          <a:lstStyle/>
          <a:p>
            <a:pPr marL="0" marR="0" lvl="0" indent="0" algn="l" rtl="0">
              <a:lnSpc>
                <a:spcPct val="145833"/>
              </a:lnSpc>
              <a:spcBef>
                <a:spcPts val="0"/>
              </a:spcBef>
              <a:spcAft>
                <a:spcPts val="0"/>
              </a:spcAft>
              <a:buClr>
                <a:schemeClr val="dk1"/>
              </a:buClr>
              <a:buSzPts val="2400"/>
              <a:buFont typeface="Arial"/>
              <a:buNone/>
            </a:pPr>
            <a:r>
              <a:rPr lang="zh-TW" sz="2400" dirty="0">
                <a:solidFill>
                  <a:schemeClr val="dk1"/>
                </a:solidFill>
                <a:latin typeface="Adobe 繁黑體 Std B" panose="020B0700000000000000" pitchFamily="34" charset="-120"/>
                <a:ea typeface="Adobe 繁黑體 Std B" panose="020B0700000000000000" pitchFamily="34" charset="-120"/>
                <a:sym typeface="Arial"/>
              </a:rPr>
              <a:t>新建及增建</a:t>
            </a:r>
            <a:r>
              <a:rPr lang="zh-TW" altLang="en-US" sz="2400" dirty="0">
                <a:solidFill>
                  <a:schemeClr val="dk1"/>
                </a:solidFill>
                <a:latin typeface="Adobe 繁黑體 Std B" panose="020B0700000000000000" pitchFamily="34" charset="-120"/>
                <a:ea typeface="Adobe 繁黑體 Std B" panose="020B0700000000000000" pitchFamily="34" charset="-120"/>
                <a:sym typeface="Arial"/>
              </a:rPr>
              <a:t>：</a:t>
            </a:r>
            <a:endParaRPr dirty="0">
              <a:latin typeface="Adobe 繁黑體 Std B" panose="020B0700000000000000" pitchFamily="34" charset="-120"/>
              <a:ea typeface="Adobe 繁黑體 Std B" panose="020B0700000000000000" pitchFamily="34" charset="-120"/>
            </a:endParaRPr>
          </a:p>
          <a:p>
            <a:pPr marL="0" marR="0" lvl="0" indent="0" algn="l" rtl="0">
              <a:lnSpc>
                <a:spcPct val="125000"/>
              </a:lnSpc>
              <a:spcBef>
                <a:spcPts val="1000"/>
              </a:spcBef>
              <a:spcAft>
                <a:spcPts val="0"/>
              </a:spcAft>
              <a:buClr>
                <a:schemeClr val="dk1"/>
              </a:buClr>
              <a:buSzPts val="2400"/>
              <a:buFont typeface="Arial"/>
              <a:buNone/>
            </a:pPr>
            <a:r>
              <a:rPr lang="zh-TW" sz="2400" dirty="0">
                <a:solidFill>
                  <a:schemeClr val="dk1"/>
                </a:solidFill>
                <a:latin typeface="Adobe 繁黑體 Std B" panose="020B0700000000000000" pitchFamily="34" charset="-120"/>
                <a:ea typeface="Adobe 繁黑體 Std B" panose="020B0700000000000000" pitchFamily="34" charset="-120"/>
                <a:sym typeface="Arial"/>
              </a:rPr>
              <a:t>         供行動不便教職員工、學生居住之</a:t>
            </a:r>
            <a:r>
              <a:rPr lang="zh-TW" sz="2800" dirty="0">
                <a:solidFill>
                  <a:srgbClr val="C00000"/>
                </a:solidFill>
                <a:latin typeface="Adobe 繁黑體 Std B" panose="020B0700000000000000" pitchFamily="34" charset="-120"/>
                <a:ea typeface="Adobe 繁黑體 Std B" panose="020B0700000000000000" pitchFamily="34" charset="-120"/>
                <a:sym typeface="Arial"/>
              </a:rPr>
              <a:t>宿舍</a:t>
            </a:r>
            <a:r>
              <a:rPr lang="zh-TW" sz="2400" dirty="0">
                <a:solidFill>
                  <a:schemeClr val="dk1"/>
                </a:solidFill>
                <a:latin typeface="Adobe 繁黑體 Std B" panose="020B0700000000000000" pitchFamily="34" charset="-120"/>
                <a:ea typeface="Adobe 繁黑體 Std B" panose="020B0700000000000000" pitchFamily="34" charset="-120"/>
                <a:sym typeface="Arial"/>
              </a:rPr>
              <a:t>，其無障礙設施設備，</a:t>
            </a:r>
            <a:br>
              <a:rPr lang="en-US" altLang="zh-TW" sz="2400" dirty="0">
                <a:solidFill>
                  <a:schemeClr val="dk1"/>
                </a:solidFill>
                <a:latin typeface="Adobe 繁黑體 Std B" panose="020B0700000000000000" pitchFamily="34" charset="-120"/>
                <a:ea typeface="Adobe 繁黑體 Std B" panose="020B0700000000000000" pitchFamily="34" charset="-120"/>
                <a:sym typeface="Arial"/>
              </a:rPr>
            </a:br>
            <a:r>
              <a:rPr lang="en-US" altLang="zh-TW" sz="2400" dirty="0">
                <a:solidFill>
                  <a:schemeClr val="dk1"/>
                </a:solidFill>
                <a:latin typeface="Adobe 繁黑體 Std B" panose="020B0700000000000000" pitchFamily="34" charset="-120"/>
                <a:ea typeface="Adobe 繁黑體 Std B" panose="020B0700000000000000" pitchFamily="34" charset="-120"/>
                <a:sym typeface="Arial"/>
              </a:rPr>
              <a:t>      </a:t>
            </a:r>
            <a:r>
              <a:rPr lang="zh-TW" altLang="en-US" sz="2400" dirty="0">
                <a:solidFill>
                  <a:schemeClr val="dk1"/>
                </a:solidFill>
                <a:latin typeface="Adobe 繁黑體 Std B" panose="020B0700000000000000" pitchFamily="34" charset="-120"/>
                <a:ea typeface="Adobe 繁黑體 Std B" panose="020B0700000000000000" pitchFamily="34" charset="-120"/>
                <a:sym typeface="Arial"/>
              </a:rPr>
              <a:t> </a:t>
            </a:r>
            <a:r>
              <a:rPr lang="en-US" altLang="zh-TW" sz="2400" dirty="0">
                <a:solidFill>
                  <a:schemeClr val="dk1"/>
                </a:solidFill>
                <a:latin typeface="Adobe 繁黑體 Std B" panose="020B0700000000000000" pitchFamily="34" charset="-120"/>
                <a:ea typeface="Adobe 繁黑體 Std B" panose="020B0700000000000000" pitchFamily="34" charset="-120"/>
                <a:sym typeface="Arial"/>
              </a:rPr>
              <a:t>  </a:t>
            </a:r>
            <a:r>
              <a:rPr lang="zh-TW" sz="2400" dirty="0">
                <a:solidFill>
                  <a:schemeClr val="dk1"/>
                </a:solidFill>
                <a:latin typeface="Adobe 繁黑體 Std B" panose="020B0700000000000000" pitchFamily="34" charset="-120"/>
                <a:ea typeface="Adobe 繁黑體 Std B" panose="020B0700000000000000" pitchFamily="34" charset="-120"/>
                <a:sym typeface="Arial"/>
              </a:rPr>
              <a:t>應依本要點規定設置。</a:t>
            </a:r>
            <a:endParaRPr dirty="0">
              <a:latin typeface="Adobe 繁黑體 Std B" panose="020B0700000000000000" pitchFamily="34" charset="-120"/>
              <a:ea typeface="Adobe 繁黑體 Std B" panose="020B0700000000000000" pitchFamily="34" charset="-120"/>
            </a:endParaRPr>
          </a:p>
          <a:p>
            <a:pPr marL="0" marR="0" lvl="0" indent="0" algn="l" rtl="0">
              <a:lnSpc>
                <a:spcPct val="145833"/>
              </a:lnSpc>
              <a:spcBef>
                <a:spcPts val="1000"/>
              </a:spcBef>
              <a:spcAft>
                <a:spcPts val="0"/>
              </a:spcAft>
              <a:buClr>
                <a:schemeClr val="dk1"/>
              </a:buClr>
              <a:buSzPts val="2400"/>
              <a:buFont typeface="Arial"/>
              <a:buNone/>
            </a:pPr>
            <a:r>
              <a:rPr lang="zh-TW" sz="2400" dirty="0">
                <a:solidFill>
                  <a:schemeClr val="dk1"/>
                </a:solidFill>
                <a:latin typeface="Adobe 繁黑體 Std B" panose="020B0700000000000000" pitchFamily="34" charset="-120"/>
                <a:ea typeface="Adobe 繁黑體 Std B" panose="020B0700000000000000" pitchFamily="34" charset="-120"/>
                <a:sym typeface="Arial"/>
              </a:rPr>
              <a:t>既有</a:t>
            </a:r>
            <a:r>
              <a:rPr lang="zh-TW" altLang="en-US" sz="2400" dirty="0">
                <a:solidFill>
                  <a:schemeClr val="dk1"/>
                </a:solidFill>
                <a:latin typeface="Adobe 繁黑體 Std B" panose="020B0700000000000000" pitchFamily="34" charset="-120"/>
                <a:ea typeface="Adobe 繁黑體 Std B" panose="020B0700000000000000" pitchFamily="34" charset="-120"/>
                <a:sym typeface="Arial"/>
              </a:rPr>
              <a:t>：</a:t>
            </a:r>
            <a:endParaRPr dirty="0">
              <a:latin typeface="Adobe 繁黑體 Std B" panose="020B0700000000000000" pitchFamily="34" charset="-120"/>
              <a:ea typeface="Adobe 繁黑體 Std B" panose="020B0700000000000000" pitchFamily="34" charset="-120"/>
            </a:endParaRPr>
          </a:p>
          <a:p>
            <a:pPr marL="0" marR="0" lvl="0" indent="0" algn="l" rtl="0">
              <a:lnSpc>
                <a:spcPct val="145833"/>
              </a:lnSpc>
              <a:spcBef>
                <a:spcPts val="1000"/>
              </a:spcBef>
              <a:spcAft>
                <a:spcPts val="0"/>
              </a:spcAft>
              <a:buClr>
                <a:schemeClr val="dk1"/>
              </a:buClr>
              <a:buSzPts val="2400"/>
              <a:buFont typeface="Arial"/>
              <a:buNone/>
            </a:pPr>
            <a:r>
              <a:rPr lang="zh-TW" sz="2400" dirty="0">
                <a:solidFill>
                  <a:schemeClr val="dk1"/>
                </a:solidFill>
                <a:latin typeface="Adobe 繁黑體 Std B" panose="020B0700000000000000" pitchFamily="34" charset="-120"/>
                <a:ea typeface="Adobe 繁黑體 Std B" panose="020B0700000000000000" pitchFamily="34" charset="-120"/>
                <a:sym typeface="Arial"/>
              </a:rPr>
              <a:t>          得視行動不便者之使用需求設置或改善</a:t>
            </a:r>
            <a:endParaRPr dirty="0">
              <a:latin typeface="Adobe 繁黑體 Std B" panose="020B0700000000000000" pitchFamily="34" charset="-120"/>
              <a:ea typeface="Adobe 繁黑體 Std B" panose="020B0700000000000000" pitchFamily="34" charset="-12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8" name="Google Shape;467;p27">
            <a:extLst>
              <a:ext uri="{FF2B5EF4-FFF2-40B4-BE49-F238E27FC236}">
                <a16:creationId xmlns:a16="http://schemas.microsoft.com/office/drawing/2014/main" id="{9505B8D5-A535-4821-8949-824D995D032E}"/>
              </a:ext>
            </a:extLst>
          </p:cNvPr>
          <p:cNvSpPr txBox="1"/>
          <p:nvPr/>
        </p:nvSpPr>
        <p:spPr>
          <a:xfrm>
            <a:off x="1155475" y="2108200"/>
            <a:ext cx="10303275" cy="3633190"/>
          </a:xfrm>
          <a:prstGeom prst="rect">
            <a:avLst/>
          </a:prstGeom>
          <a:noFill/>
          <a:ln>
            <a:noFill/>
          </a:ln>
        </p:spPr>
        <p:txBody>
          <a:bodyPr spcFirstLastPara="1" wrap="square" lIns="91425" tIns="45700" rIns="91425" bIns="45700" anchor="t" anchorCtr="0">
            <a:noAutofit/>
          </a:bodyPr>
          <a:lstStyle/>
          <a:p>
            <a:pPr marL="0" marR="0" lvl="0" indent="0" algn="l" rtl="0">
              <a:lnSpc>
                <a:spcPts val="3500"/>
              </a:lnSpc>
              <a:spcBef>
                <a:spcPts val="0"/>
              </a:spcBef>
              <a:spcAft>
                <a:spcPts val="0"/>
              </a:spcAft>
              <a:buClr>
                <a:schemeClr val="dk1"/>
              </a:buClr>
              <a:buSzPts val="2400"/>
              <a:buFont typeface="Arial"/>
              <a:buNone/>
            </a:pP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（1）通達無障礙客房之通路淨寬大於一百</a:t>
            </a:r>
            <a:r>
              <a:rPr lang="zh-TW" altLang="en-US"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二</a:t>
            </a: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十公分者 ，門開啟後實際可供</a:t>
            </a:r>
            <a:r>
              <a:rPr lang="zh-TW" altLang="en-US"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    </a:t>
            </a:r>
            <a:endParaRPr lang="en-US" alt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endParaRPr>
          </a:p>
          <a:p>
            <a:pPr marL="0" marR="0" lvl="0" indent="0" algn="l" rtl="0">
              <a:lnSpc>
                <a:spcPts val="3500"/>
              </a:lnSpc>
              <a:spcBef>
                <a:spcPts val="0"/>
              </a:spcBef>
              <a:spcAft>
                <a:spcPts val="0"/>
              </a:spcAft>
              <a:buClr>
                <a:schemeClr val="dk1"/>
              </a:buClr>
              <a:buSzPts val="2400"/>
              <a:buFont typeface="Arial"/>
              <a:buNone/>
            </a:pPr>
            <a:r>
              <a:rPr lang="zh-TW" altLang="en-US" sz="2400" dirty="0">
                <a:solidFill>
                  <a:schemeClr val="bg1">
                    <a:lumMod val="75000"/>
                  </a:schemeClr>
                </a:solidFill>
                <a:latin typeface="Adobe 繁黑體 Std B" panose="020B0700000000000000" pitchFamily="34" charset="-120"/>
                <a:ea typeface="Adobe 繁黑體 Std B" panose="020B0700000000000000" pitchFamily="34" charset="-120"/>
              </a:rPr>
              <a:t>           </a:t>
            </a: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進出之淨寬不得小於八十公分。</a:t>
            </a:r>
            <a:r>
              <a:rPr lang="en-US" alt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a:t>
            </a:r>
            <a:r>
              <a:rPr lang="zh-TW" altLang="en-US"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門前轉彎空間不得小於</a:t>
            </a:r>
            <a:r>
              <a:rPr lang="en-US" alt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0.9</a:t>
            </a:r>
            <a:r>
              <a:rPr lang="zh-TW" altLang="en-US"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平方公尺</a:t>
            </a:r>
            <a:r>
              <a:rPr lang="en-US" alt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a:p>
            <a:pPr marL="0" marR="0" lvl="0" indent="0" algn="l" rtl="0">
              <a:lnSpc>
                <a:spcPts val="3500"/>
              </a:lnSpc>
              <a:spcBef>
                <a:spcPts val="1000"/>
              </a:spcBef>
              <a:spcAft>
                <a:spcPts val="0"/>
              </a:spcAft>
              <a:buClr>
                <a:schemeClr val="dk1"/>
              </a:buClr>
              <a:buSzPts val="2400"/>
              <a:buFont typeface="Arial"/>
              <a:buNone/>
            </a:pP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（2）通達無障礙客房之通路淨寬大於九十公分未達一百十公分者，門開啟 </a:t>
            </a:r>
            <a:b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b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            後實際可供進出之淨寬不得小於</a:t>
            </a:r>
            <a:r>
              <a:rPr lang="zh-TW" altLang="en-US"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一百</a:t>
            </a: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公分。</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a:p>
            <a:pPr marL="0" marR="0" lvl="0" indent="0" algn="l" rtl="0">
              <a:lnSpc>
                <a:spcPts val="3500"/>
              </a:lnSpc>
              <a:spcBef>
                <a:spcPts val="1000"/>
              </a:spcBef>
              <a:spcAft>
                <a:spcPts val="0"/>
              </a:spcAft>
              <a:buClr>
                <a:schemeClr val="dk1"/>
              </a:buClr>
              <a:buSzPts val="2400"/>
              <a:buFont typeface="Arial"/>
              <a:buNone/>
            </a:pP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 *(3)   通達無障礙客房之無障礙通路行進方向與客房門開啟方向一致，或客</a:t>
            </a:r>
            <a:b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b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            房門前方已可提供直徑一百五十公分</a:t>
            </a:r>
            <a:r>
              <a:rPr lang="en-US" altLang="zh-TW" sz="2400" dirty="0">
                <a:solidFill>
                  <a:schemeClr val="dk1"/>
                </a:solidFill>
                <a:latin typeface="Adobe 繁黑體 Std B" panose="020B0700000000000000" pitchFamily="34" charset="-120"/>
                <a:ea typeface="Adobe 繁黑體 Std B" panose="020B0700000000000000" pitchFamily="34" charset="-120"/>
              </a:rPr>
              <a:t>(</a:t>
            </a:r>
            <a:r>
              <a:rPr lang="zh-TW" altLang="en-US" sz="2400" dirty="0">
                <a:solidFill>
                  <a:srgbClr val="FF0000"/>
                </a:solidFill>
                <a:latin typeface="Adobe 繁黑體 Std B" panose="020B0700000000000000" pitchFamily="34" charset="-120"/>
                <a:ea typeface="Adobe 繁黑體 Std B" panose="020B0700000000000000" pitchFamily="34" charset="-120"/>
              </a:rPr>
              <a:t>既有建物可為</a:t>
            </a:r>
            <a:r>
              <a:rPr lang="en-US" altLang="zh-TW" sz="2400" dirty="0">
                <a:solidFill>
                  <a:srgbClr val="FF0000"/>
                </a:solidFill>
                <a:latin typeface="Adobe 繁黑體 Std B" panose="020B0700000000000000" pitchFamily="34" charset="-120"/>
                <a:ea typeface="Adobe 繁黑體 Std B" panose="020B0700000000000000" pitchFamily="34" charset="-120"/>
              </a:rPr>
              <a:t>120</a:t>
            </a:r>
            <a:r>
              <a:rPr lang="zh-TW" altLang="en-US" sz="2400" dirty="0">
                <a:solidFill>
                  <a:srgbClr val="FF0000"/>
                </a:solidFill>
                <a:latin typeface="Adobe 繁黑體 Std B" panose="020B0700000000000000" pitchFamily="34" charset="-120"/>
                <a:ea typeface="Adobe 繁黑體 Std B" panose="020B0700000000000000" pitchFamily="34" charset="-120"/>
              </a:rPr>
              <a:t>公分</a:t>
            </a:r>
            <a:r>
              <a:rPr lang="en-US" altLang="zh-TW" sz="2400" dirty="0">
                <a:solidFill>
                  <a:schemeClr val="dk1"/>
                </a:solidFill>
                <a:latin typeface="Adobe 繁黑體 Std B" panose="020B0700000000000000" pitchFamily="34" charset="-120"/>
                <a:ea typeface="Adobe 繁黑體 Std B" panose="020B0700000000000000" pitchFamily="34" charset="-120"/>
              </a:rPr>
              <a:t>)</a:t>
            </a: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之迴轉空</a:t>
            </a:r>
            <a:r>
              <a:rPr lang="en-US" alt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	</a:t>
            </a: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間者，門開啟後實際可供進出之淨寬不得小於七十五公分。</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p:txBody>
      </p:sp>
      <p:sp>
        <p:nvSpPr>
          <p:cNvPr id="462" name="Google Shape;462;p27"/>
          <p:cNvSpPr txBox="1"/>
          <p:nvPr/>
        </p:nvSpPr>
        <p:spPr>
          <a:xfrm>
            <a:off x="675193" y="857454"/>
            <a:ext cx="2322007" cy="523180"/>
          </a:xfrm>
          <a:prstGeom prst="rect">
            <a:avLst/>
          </a:prstGeom>
          <a:solidFill>
            <a:srgbClr val="FFC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p:txBody>
      </p:sp>
      <p:sp>
        <p:nvSpPr>
          <p:cNvPr id="463" name="Google Shape;463;p27"/>
          <p:cNvSpPr txBox="1"/>
          <p:nvPr/>
        </p:nvSpPr>
        <p:spPr>
          <a:xfrm>
            <a:off x="631649" y="883892"/>
            <a:ext cx="5464351" cy="1278245"/>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109375"/>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無障礙客房</a:t>
            </a:r>
            <a:endParaRPr sz="3200" b="1" dirty="0">
              <a:solidFill>
                <a:schemeClr val="dk1"/>
              </a:solidFill>
              <a:latin typeface="Adobe 繁黑體 Std B" panose="020B0700000000000000" pitchFamily="34" charset="-120"/>
              <a:ea typeface="Adobe 繁黑體 Std B" panose="020B0700000000000000" pitchFamily="34" charset="-120"/>
              <a:sym typeface="Arial"/>
            </a:endParaRPr>
          </a:p>
          <a:p>
            <a:pPr marL="0" marR="0" lvl="0" indent="0" algn="l" rtl="0">
              <a:lnSpc>
                <a:spcPct val="125000"/>
              </a:lnSpc>
              <a:spcBef>
                <a:spcPts val="1000"/>
              </a:spcBef>
              <a:spcAft>
                <a:spcPts val="0"/>
              </a:spcAft>
              <a:buClr>
                <a:srgbClr val="C00000"/>
              </a:buClr>
              <a:buSzPts val="2800"/>
              <a:buFont typeface="Arial"/>
              <a:buNone/>
            </a:pPr>
            <a:r>
              <a:rPr lang="zh-TW" sz="2800" b="1" dirty="0">
                <a:solidFill>
                  <a:srgbClr val="C00000"/>
                </a:solidFill>
                <a:latin typeface="Adobe 繁黑體 Std B" panose="020B0700000000000000" pitchFamily="34" charset="-120"/>
                <a:ea typeface="Adobe 繁黑體 Std B" panose="020B0700000000000000" pitchFamily="34" charset="-120"/>
                <a:sym typeface="Arial"/>
              </a:rPr>
              <a:t>(學校宿舍比照辦理)</a:t>
            </a:r>
            <a:endParaRPr sz="3200" dirty="0">
              <a:solidFill>
                <a:srgbClr val="C00000"/>
              </a:solidFill>
              <a:latin typeface="Adobe 繁黑體 Std B" panose="020B0700000000000000" pitchFamily="34" charset="-120"/>
              <a:ea typeface="Adobe 繁黑體 Std B" panose="020B0700000000000000" pitchFamily="34" charset="-120"/>
              <a:cs typeface="Play"/>
              <a:sym typeface="Play"/>
            </a:endParaRPr>
          </a:p>
        </p:txBody>
      </p:sp>
      <p:sp>
        <p:nvSpPr>
          <p:cNvPr id="464" name="Google Shape;464;p27"/>
          <p:cNvSpPr/>
          <p:nvPr/>
        </p:nvSpPr>
        <p:spPr>
          <a:xfrm>
            <a:off x="185314" y="142130"/>
            <a:ext cx="731097" cy="731097"/>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465" name="Google Shape;465;p27"/>
          <p:cNvSpPr/>
          <p:nvPr/>
        </p:nvSpPr>
        <p:spPr>
          <a:xfrm>
            <a:off x="-3688236" y="-5015190"/>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466" name="Google Shape;466;p27"/>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28</a:t>
            </a:fld>
            <a:endParaRPr dirty="0"/>
          </a:p>
        </p:txBody>
      </p:sp>
      <p:sp>
        <p:nvSpPr>
          <p:cNvPr id="467" name="Google Shape;467;p27"/>
          <p:cNvSpPr txBox="1"/>
          <p:nvPr/>
        </p:nvSpPr>
        <p:spPr>
          <a:xfrm>
            <a:off x="1155474" y="2108200"/>
            <a:ext cx="10303275" cy="3633190"/>
          </a:xfrm>
          <a:prstGeom prst="rect">
            <a:avLst/>
          </a:prstGeom>
          <a:noFill/>
          <a:ln>
            <a:noFill/>
          </a:ln>
        </p:spPr>
        <p:txBody>
          <a:bodyPr spcFirstLastPara="1" wrap="square" lIns="91425" tIns="45700" rIns="91425" bIns="45700" anchor="t" anchorCtr="0">
            <a:noAutofit/>
          </a:bodyPr>
          <a:lstStyle/>
          <a:p>
            <a:pPr marL="0" marR="0" lvl="0" indent="0" algn="l" rtl="0">
              <a:lnSpc>
                <a:spcPts val="3500"/>
              </a:lnSpc>
              <a:spcBef>
                <a:spcPts val="0"/>
              </a:spcBef>
              <a:spcAft>
                <a:spcPts val="0"/>
              </a:spcAft>
              <a:buClr>
                <a:schemeClr val="dk1"/>
              </a:buClr>
              <a:buSzPts val="2400"/>
              <a:buFont typeface="Arial"/>
              <a:buNone/>
            </a:pPr>
            <a:r>
              <a:rPr lang="zh-TW" sz="2400" dirty="0">
                <a:solidFill>
                  <a:schemeClr val="dk1"/>
                </a:solidFill>
                <a:latin typeface="Adobe 繁黑體 Std B" panose="020B0700000000000000" pitchFamily="34" charset="-120"/>
                <a:ea typeface="Adobe 繁黑體 Std B" panose="020B0700000000000000" pitchFamily="34" charset="-120"/>
                <a:sym typeface="Arial"/>
              </a:rPr>
              <a:t>（1）通達無障礙客房之通路淨寬大於一百</a:t>
            </a:r>
            <a:r>
              <a:rPr lang="zh-TW" altLang="en-US" sz="2400" dirty="0">
                <a:solidFill>
                  <a:schemeClr val="dk1"/>
                </a:solidFill>
                <a:latin typeface="Adobe 繁黑體 Std B" panose="020B0700000000000000" pitchFamily="34" charset="-120"/>
                <a:ea typeface="Adobe 繁黑體 Std B" panose="020B0700000000000000" pitchFamily="34" charset="-120"/>
                <a:sym typeface="Arial"/>
              </a:rPr>
              <a:t>二</a:t>
            </a:r>
            <a:r>
              <a:rPr lang="zh-TW" sz="2400" dirty="0">
                <a:solidFill>
                  <a:schemeClr val="dk1"/>
                </a:solidFill>
                <a:latin typeface="Adobe 繁黑體 Std B" panose="020B0700000000000000" pitchFamily="34" charset="-120"/>
                <a:ea typeface="Adobe 繁黑體 Std B" panose="020B0700000000000000" pitchFamily="34" charset="-120"/>
                <a:sym typeface="Arial"/>
              </a:rPr>
              <a:t>十公分者 ，門開啟後實際可供</a:t>
            </a:r>
            <a:r>
              <a:rPr lang="zh-TW" altLang="en-US" sz="2400" dirty="0">
                <a:solidFill>
                  <a:schemeClr val="dk1"/>
                </a:solidFill>
                <a:latin typeface="Adobe 繁黑體 Std B" panose="020B0700000000000000" pitchFamily="34" charset="-120"/>
                <a:ea typeface="Adobe 繁黑體 Std B" panose="020B0700000000000000" pitchFamily="34" charset="-120"/>
                <a:sym typeface="Arial"/>
              </a:rPr>
              <a:t>    </a:t>
            </a:r>
            <a:endParaRPr lang="en-US" altLang="zh-TW" sz="2400" dirty="0">
              <a:solidFill>
                <a:schemeClr val="dk1"/>
              </a:solidFill>
              <a:latin typeface="Adobe 繁黑體 Std B" panose="020B0700000000000000" pitchFamily="34" charset="-120"/>
              <a:ea typeface="Adobe 繁黑體 Std B" panose="020B0700000000000000" pitchFamily="34" charset="-120"/>
              <a:sym typeface="Arial"/>
            </a:endParaRPr>
          </a:p>
          <a:p>
            <a:pPr marL="0" marR="0" lvl="0" indent="0" algn="l" rtl="0">
              <a:lnSpc>
                <a:spcPts val="3500"/>
              </a:lnSpc>
              <a:spcBef>
                <a:spcPts val="0"/>
              </a:spcBef>
              <a:spcAft>
                <a:spcPts val="0"/>
              </a:spcAft>
              <a:buClr>
                <a:schemeClr val="dk1"/>
              </a:buClr>
              <a:buSzPts val="2400"/>
              <a:buFont typeface="Arial"/>
              <a:buNone/>
            </a:pPr>
            <a:r>
              <a:rPr lang="zh-TW" altLang="en-US" sz="2400" dirty="0">
                <a:solidFill>
                  <a:schemeClr val="dk1"/>
                </a:solidFill>
                <a:latin typeface="Adobe 繁黑體 Std B" panose="020B0700000000000000" pitchFamily="34" charset="-120"/>
                <a:ea typeface="Adobe 繁黑體 Std B" panose="020B0700000000000000" pitchFamily="34" charset="-120"/>
              </a:rPr>
              <a:t>           </a:t>
            </a:r>
            <a:r>
              <a:rPr lang="zh-TW" sz="2400" dirty="0">
                <a:solidFill>
                  <a:schemeClr val="dk1"/>
                </a:solidFill>
                <a:latin typeface="Adobe 繁黑體 Std B" panose="020B0700000000000000" pitchFamily="34" charset="-120"/>
                <a:ea typeface="Adobe 繁黑體 Std B" panose="020B0700000000000000" pitchFamily="34" charset="-120"/>
                <a:sym typeface="Arial"/>
              </a:rPr>
              <a:t>進出之淨寬不得小於八十公分。</a:t>
            </a:r>
            <a:r>
              <a:rPr lang="en-US" altLang="zh-TW" sz="2400" dirty="0">
                <a:solidFill>
                  <a:schemeClr val="dk1"/>
                </a:solidFill>
                <a:latin typeface="Adobe 繁黑體 Std B" panose="020B0700000000000000" pitchFamily="34" charset="-120"/>
                <a:ea typeface="Adobe 繁黑體 Std B" panose="020B0700000000000000" pitchFamily="34" charset="-120"/>
                <a:sym typeface="Arial"/>
              </a:rPr>
              <a:t>(</a:t>
            </a:r>
            <a:r>
              <a:rPr lang="zh-TW" altLang="en-US" sz="2400" u="sng" dirty="0">
                <a:solidFill>
                  <a:schemeClr val="dk1"/>
                </a:solidFill>
                <a:latin typeface="Adobe 繁黑體 Std B" panose="020B0700000000000000" pitchFamily="34" charset="-120"/>
                <a:ea typeface="Adobe 繁黑體 Std B" panose="020B0700000000000000" pitchFamily="34" charset="-120"/>
                <a:sym typeface="Arial"/>
              </a:rPr>
              <a:t>門前轉彎空間不得小於</a:t>
            </a:r>
            <a:r>
              <a:rPr lang="en-US" altLang="zh-TW" sz="2400" u="sng" dirty="0">
                <a:solidFill>
                  <a:srgbClr val="FF0000"/>
                </a:solidFill>
                <a:latin typeface="Adobe 繁黑體 Std B" panose="020B0700000000000000" pitchFamily="34" charset="-120"/>
                <a:ea typeface="Adobe 繁黑體 Std B" panose="020B0700000000000000" pitchFamily="34" charset="-120"/>
                <a:sym typeface="Arial"/>
              </a:rPr>
              <a:t>0.9</a:t>
            </a:r>
            <a:r>
              <a:rPr lang="zh-TW" altLang="en-US" sz="2400" u="sng" dirty="0">
                <a:solidFill>
                  <a:srgbClr val="FF0000"/>
                </a:solidFill>
                <a:latin typeface="Adobe 繁黑體 Std B" panose="020B0700000000000000" pitchFamily="34" charset="-120"/>
                <a:ea typeface="Adobe 繁黑體 Std B" panose="020B0700000000000000" pitchFamily="34" charset="-120"/>
                <a:sym typeface="Arial"/>
              </a:rPr>
              <a:t>平方公尺</a:t>
            </a:r>
            <a:r>
              <a:rPr lang="en-US" altLang="zh-TW" sz="2400" dirty="0">
                <a:solidFill>
                  <a:schemeClr val="dk1"/>
                </a:solidFill>
                <a:latin typeface="Adobe 繁黑體 Std B" panose="020B0700000000000000" pitchFamily="34" charset="-120"/>
                <a:ea typeface="Adobe 繁黑體 Std B" panose="020B0700000000000000" pitchFamily="34" charset="-120"/>
                <a:sym typeface="Arial"/>
              </a:rPr>
              <a:t>)</a:t>
            </a:r>
            <a:endParaRPr dirty="0">
              <a:latin typeface="Adobe 繁黑體 Std B" panose="020B0700000000000000" pitchFamily="34" charset="-120"/>
              <a:ea typeface="Adobe 繁黑體 Std B" panose="020B0700000000000000" pitchFamily="34" charset="-120"/>
            </a:endParaRPr>
          </a:p>
          <a:p>
            <a:pPr marL="0" marR="0" lvl="0" indent="0" algn="l" rtl="0">
              <a:lnSpc>
                <a:spcPts val="3500"/>
              </a:lnSpc>
              <a:spcBef>
                <a:spcPts val="1000"/>
              </a:spcBef>
              <a:spcAft>
                <a:spcPts val="0"/>
              </a:spcAft>
              <a:buClr>
                <a:schemeClr val="dk1"/>
              </a:buClr>
              <a:buSzPts val="2400"/>
              <a:buFont typeface="Arial"/>
              <a:buNone/>
            </a:pPr>
            <a:r>
              <a:rPr lang="zh-TW" sz="2400" dirty="0">
                <a:solidFill>
                  <a:schemeClr val="dk1"/>
                </a:solidFill>
                <a:latin typeface="Adobe 繁黑體 Std B" panose="020B0700000000000000" pitchFamily="34" charset="-120"/>
                <a:ea typeface="Adobe 繁黑體 Std B" panose="020B0700000000000000" pitchFamily="34" charset="-120"/>
                <a:sym typeface="Arial"/>
              </a:rPr>
              <a:t>（2）通達無障礙客房之通路淨寬大於九十公分未達一百十公分者，</a:t>
            </a:r>
            <a:r>
              <a:rPr lang="zh-TW" sz="2400" dirty="0">
                <a:solidFill>
                  <a:srgbClr val="FF0000"/>
                </a:solidFill>
                <a:latin typeface="Adobe 繁黑體 Std B" panose="020B0700000000000000" pitchFamily="34" charset="-120"/>
                <a:ea typeface="Adobe 繁黑體 Std B" panose="020B0700000000000000" pitchFamily="34" charset="-120"/>
                <a:sym typeface="Arial"/>
              </a:rPr>
              <a:t>門開啟 </a:t>
            </a:r>
            <a:br>
              <a:rPr lang="zh-TW" sz="2400" dirty="0">
                <a:solidFill>
                  <a:srgbClr val="FF0000"/>
                </a:solidFill>
                <a:latin typeface="Adobe 繁黑體 Std B" panose="020B0700000000000000" pitchFamily="34" charset="-120"/>
                <a:ea typeface="Adobe 繁黑體 Std B" panose="020B0700000000000000" pitchFamily="34" charset="-120"/>
                <a:sym typeface="Arial"/>
              </a:rPr>
            </a:br>
            <a:r>
              <a:rPr lang="zh-TW" sz="2400" dirty="0">
                <a:solidFill>
                  <a:srgbClr val="FF0000"/>
                </a:solidFill>
                <a:latin typeface="Adobe 繁黑體 Std B" panose="020B0700000000000000" pitchFamily="34" charset="-120"/>
                <a:ea typeface="Adobe 繁黑體 Std B" panose="020B0700000000000000" pitchFamily="34" charset="-120"/>
                <a:sym typeface="Arial"/>
              </a:rPr>
              <a:t>            後</a:t>
            </a:r>
            <a:r>
              <a:rPr lang="zh-TW" sz="2400" dirty="0">
                <a:solidFill>
                  <a:schemeClr val="dk1"/>
                </a:solidFill>
                <a:latin typeface="Adobe 繁黑體 Std B" panose="020B0700000000000000" pitchFamily="34" charset="-120"/>
                <a:ea typeface="Adobe 繁黑體 Std B" panose="020B0700000000000000" pitchFamily="34" charset="-120"/>
                <a:sym typeface="Arial"/>
              </a:rPr>
              <a:t>實際可供進出之淨寬不得小於</a:t>
            </a:r>
            <a:r>
              <a:rPr lang="zh-TW" altLang="en-US" sz="2400" dirty="0">
                <a:solidFill>
                  <a:schemeClr val="dk1"/>
                </a:solidFill>
                <a:latin typeface="Adobe 繁黑體 Std B" panose="020B0700000000000000" pitchFamily="34" charset="-120"/>
                <a:ea typeface="Adobe 繁黑體 Std B" panose="020B0700000000000000" pitchFamily="34" charset="-120"/>
                <a:sym typeface="Arial"/>
              </a:rPr>
              <a:t>一百</a:t>
            </a:r>
            <a:r>
              <a:rPr lang="zh-TW" sz="2400" dirty="0">
                <a:solidFill>
                  <a:schemeClr val="dk1"/>
                </a:solidFill>
                <a:latin typeface="Adobe 繁黑體 Std B" panose="020B0700000000000000" pitchFamily="34" charset="-120"/>
                <a:ea typeface="Adobe 繁黑體 Std B" panose="020B0700000000000000" pitchFamily="34" charset="-120"/>
                <a:sym typeface="Arial"/>
              </a:rPr>
              <a:t>公分。</a:t>
            </a:r>
            <a:endParaRPr dirty="0">
              <a:latin typeface="Adobe 繁黑體 Std B" panose="020B0700000000000000" pitchFamily="34" charset="-120"/>
              <a:ea typeface="Adobe 繁黑體 Std B" panose="020B0700000000000000" pitchFamily="34" charset="-120"/>
            </a:endParaRPr>
          </a:p>
          <a:p>
            <a:pPr lvl="0">
              <a:lnSpc>
                <a:spcPts val="3500"/>
              </a:lnSpc>
              <a:spcBef>
                <a:spcPts val="1000"/>
              </a:spcBef>
              <a:buClr>
                <a:schemeClr val="dk1"/>
              </a:buClr>
              <a:buSzPts val="2400"/>
            </a:pPr>
            <a:r>
              <a:rPr lang="zh-TW" sz="2400" dirty="0">
                <a:solidFill>
                  <a:schemeClr val="dk1"/>
                </a:solidFill>
                <a:latin typeface="Adobe 繁黑體 Std B" panose="020B0700000000000000" pitchFamily="34" charset="-120"/>
                <a:ea typeface="Adobe 繁黑體 Std B" panose="020B0700000000000000" pitchFamily="34" charset="-120"/>
                <a:sym typeface="Arial"/>
              </a:rPr>
              <a:t> *(3)   通達無障礙客房之無障礙通路行進方向與客房門開啟方向一致，或客</a:t>
            </a:r>
            <a:br>
              <a:rPr lang="zh-TW" sz="2400" dirty="0">
                <a:solidFill>
                  <a:schemeClr val="dk1"/>
                </a:solidFill>
                <a:latin typeface="Adobe 繁黑體 Std B" panose="020B0700000000000000" pitchFamily="34" charset="-120"/>
                <a:ea typeface="Adobe 繁黑體 Std B" panose="020B0700000000000000" pitchFamily="34" charset="-120"/>
                <a:sym typeface="Arial"/>
              </a:rPr>
            </a:br>
            <a:r>
              <a:rPr lang="zh-TW" sz="2400" dirty="0">
                <a:solidFill>
                  <a:schemeClr val="dk1"/>
                </a:solidFill>
                <a:latin typeface="Adobe 繁黑體 Std B" panose="020B0700000000000000" pitchFamily="34" charset="-120"/>
                <a:ea typeface="Adobe 繁黑體 Std B" panose="020B0700000000000000" pitchFamily="34" charset="-120"/>
                <a:sym typeface="Arial"/>
              </a:rPr>
              <a:t>            房門前方已可提供直徑一百五十公分</a:t>
            </a:r>
            <a:r>
              <a:rPr lang="en-US" altLang="zh-TW" sz="2400" dirty="0">
                <a:solidFill>
                  <a:schemeClr val="dk1"/>
                </a:solidFill>
                <a:latin typeface="Adobe 繁黑體 Std B" panose="020B0700000000000000" pitchFamily="34" charset="-120"/>
                <a:ea typeface="Adobe 繁黑體 Std B" panose="020B0700000000000000" pitchFamily="34" charset="-120"/>
              </a:rPr>
              <a:t>(</a:t>
            </a:r>
            <a:r>
              <a:rPr lang="zh-TW" altLang="en-US" sz="2400" dirty="0">
                <a:solidFill>
                  <a:srgbClr val="FF0000"/>
                </a:solidFill>
                <a:latin typeface="Adobe 繁黑體 Std B" panose="020B0700000000000000" pitchFamily="34" charset="-120"/>
                <a:ea typeface="Adobe 繁黑體 Std B" panose="020B0700000000000000" pitchFamily="34" charset="-120"/>
              </a:rPr>
              <a:t>既有建物可為</a:t>
            </a:r>
            <a:r>
              <a:rPr lang="en-US" altLang="zh-TW" sz="2400" dirty="0">
                <a:solidFill>
                  <a:srgbClr val="FF0000"/>
                </a:solidFill>
                <a:latin typeface="Adobe 繁黑體 Std B" panose="020B0700000000000000" pitchFamily="34" charset="-120"/>
                <a:ea typeface="Adobe 繁黑體 Std B" panose="020B0700000000000000" pitchFamily="34" charset="-120"/>
              </a:rPr>
              <a:t>120</a:t>
            </a:r>
            <a:r>
              <a:rPr lang="zh-TW" altLang="en-US" sz="2400" dirty="0">
                <a:solidFill>
                  <a:srgbClr val="FF0000"/>
                </a:solidFill>
                <a:latin typeface="Adobe 繁黑體 Std B" panose="020B0700000000000000" pitchFamily="34" charset="-120"/>
                <a:ea typeface="Adobe 繁黑體 Std B" panose="020B0700000000000000" pitchFamily="34" charset="-120"/>
              </a:rPr>
              <a:t>公分</a:t>
            </a:r>
            <a:r>
              <a:rPr lang="en-US" altLang="zh-TW" sz="2400" dirty="0">
                <a:solidFill>
                  <a:schemeClr val="dk1"/>
                </a:solidFill>
                <a:latin typeface="Adobe 繁黑體 Std B" panose="020B0700000000000000" pitchFamily="34" charset="-120"/>
                <a:ea typeface="Adobe 繁黑體 Std B" panose="020B0700000000000000" pitchFamily="34" charset="-120"/>
              </a:rPr>
              <a:t>)</a:t>
            </a:r>
            <a:r>
              <a:rPr lang="zh-TW" sz="2400" dirty="0">
                <a:solidFill>
                  <a:schemeClr val="dk1"/>
                </a:solidFill>
                <a:latin typeface="Adobe 繁黑體 Std B" panose="020B0700000000000000" pitchFamily="34" charset="-120"/>
                <a:ea typeface="Adobe 繁黑體 Std B" panose="020B0700000000000000" pitchFamily="34" charset="-120"/>
                <a:sym typeface="Arial"/>
              </a:rPr>
              <a:t>之</a:t>
            </a:r>
            <a:r>
              <a:rPr lang="zh-TW" sz="2400" u="sng" dirty="0">
                <a:solidFill>
                  <a:schemeClr val="dk1"/>
                </a:solidFill>
                <a:latin typeface="Adobe 繁黑體 Std B" panose="020B0700000000000000" pitchFamily="34" charset="-120"/>
                <a:ea typeface="Adobe 繁黑體 Std B" panose="020B0700000000000000" pitchFamily="34" charset="-120"/>
                <a:sym typeface="Arial"/>
              </a:rPr>
              <a:t>迴轉空</a:t>
            </a:r>
            <a:r>
              <a:rPr lang="en-US" altLang="zh-TW" sz="2400" u="sng" dirty="0">
                <a:solidFill>
                  <a:schemeClr val="dk1"/>
                </a:solidFill>
                <a:latin typeface="Adobe 繁黑體 Std B" panose="020B0700000000000000" pitchFamily="34" charset="-120"/>
                <a:ea typeface="Adobe 繁黑體 Std B" panose="020B0700000000000000" pitchFamily="34" charset="-120"/>
                <a:sym typeface="Arial"/>
              </a:rPr>
              <a:t>     </a:t>
            </a:r>
            <a:r>
              <a:rPr lang="en-US" altLang="zh-TW" sz="2400" dirty="0">
                <a:solidFill>
                  <a:schemeClr val="dk1"/>
                </a:solidFill>
                <a:latin typeface="Adobe 繁黑體 Std B" panose="020B0700000000000000" pitchFamily="34" charset="-120"/>
                <a:ea typeface="Adobe 繁黑體 Std B" panose="020B0700000000000000" pitchFamily="34" charset="-120"/>
                <a:sym typeface="Arial"/>
              </a:rPr>
              <a:t>	</a:t>
            </a:r>
            <a:r>
              <a:rPr lang="zh-TW" sz="2400" u="sng" dirty="0">
                <a:solidFill>
                  <a:schemeClr val="dk1"/>
                </a:solidFill>
                <a:latin typeface="Adobe 繁黑體 Std B" panose="020B0700000000000000" pitchFamily="34" charset="-120"/>
                <a:ea typeface="Adobe 繁黑體 Std B" panose="020B0700000000000000" pitchFamily="34" charset="-120"/>
                <a:sym typeface="Arial"/>
              </a:rPr>
              <a:t>間者</a:t>
            </a:r>
            <a:r>
              <a:rPr lang="zh-TW" sz="2400" dirty="0">
                <a:solidFill>
                  <a:schemeClr val="dk1"/>
                </a:solidFill>
                <a:latin typeface="Adobe 繁黑體 Std B" panose="020B0700000000000000" pitchFamily="34" charset="-120"/>
                <a:ea typeface="Adobe 繁黑體 Std B" panose="020B0700000000000000" pitchFamily="34" charset="-120"/>
                <a:sym typeface="Arial"/>
              </a:rPr>
              <a:t>，門開啟後實際可供進出之淨寬不得小於七十五公分。</a:t>
            </a:r>
            <a:endParaRPr sz="2400" dirty="0">
              <a:latin typeface="Adobe 繁黑體 Std B" panose="020B0700000000000000" pitchFamily="34" charset="-120"/>
              <a:ea typeface="Adobe 繁黑體 Std B" panose="020B0700000000000000" pitchFamily="34" charset="-120"/>
            </a:endParaRPr>
          </a:p>
        </p:txBody>
      </p:sp>
    </p:spTree>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67">
                                            <p:txEl>
                                              <p:pRg st="0" end="0"/>
                                            </p:txEl>
                                          </p:spTgt>
                                        </p:tgtEl>
                                        <p:attrNameLst>
                                          <p:attrName>style.visibility</p:attrName>
                                        </p:attrNameLst>
                                      </p:cBhvr>
                                      <p:to>
                                        <p:strVal val="visible"/>
                                      </p:to>
                                    </p:set>
                                    <p:animEffect transition="in" filter="fade">
                                      <p:cBhvr>
                                        <p:cTn id="7" dur="1000"/>
                                        <p:tgtEl>
                                          <p:spTgt spid="467">
                                            <p:txEl>
                                              <p:pRg st="0" end="0"/>
                                            </p:txEl>
                                          </p:spTgt>
                                        </p:tgtEl>
                                      </p:cBhvr>
                                    </p:animEffect>
                                    <p:anim calcmode="lin" valueType="num">
                                      <p:cBhvr>
                                        <p:cTn id="8" dur="1000" fill="hold"/>
                                        <p:tgtEl>
                                          <p:spTgt spid="467">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467">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67">
                                            <p:txEl>
                                              <p:pRg st="0" end="0"/>
                                            </p:txEl>
                                          </p:spTgt>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467">
                                            <p:txEl>
                                              <p:pRg st="1" end="1"/>
                                            </p:txEl>
                                          </p:spTgt>
                                        </p:tgtEl>
                                        <p:attrNameLst>
                                          <p:attrName>style.visibility</p:attrName>
                                        </p:attrNameLst>
                                      </p:cBhvr>
                                      <p:to>
                                        <p:strVal val="visible"/>
                                      </p:to>
                                    </p:set>
                                    <p:animEffect transition="in" filter="fade">
                                      <p:cBhvr>
                                        <p:cTn id="13" dur="1000"/>
                                        <p:tgtEl>
                                          <p:spTgt spid="467">
                                            <p:txEl>
                                              <p:pRg st="1" end="1"/>
                                            </p:txEl>
                                          </p:spTgt>
                                        </p:tgtEl>
                                      </p:cBhvr>
                                    </p:animEffect>
                                    <p:anim calcmode="lin" valueType="num">
                                      <p:cBhvr>
                                        <p:cTn id="14" dur="1000" fill="hold"/>
                                        <p:tgtEl>
                                          <p:spTgt spid="467">
                                            <p:txEl>
                                              <p:pRg st="1" end="1"/>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467">
                                            <p:txEl>
                                              <p:pRg st="1" end="1"/>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67">
                                            <p:txEl>
                                              <p:pRg st="1" end="1"/>
                                            </p:txEl>
                                          </p:spTgt>
                                        </p:tgtEl>
                                        <p:attrNameLst>
                                          <p:attrName>ppt_y</p:attrName>
                                        </p:attrNameLst>
                                      </p:cBhvr>
                                      <p:tavLst>
                                        <p:tav tm="0">
                                          <p:val>
                                            <p:strVal val="#ppt_y-.03"/>
                                          </p:val>
                                        </p:tav>
                                        <p:tav tm="100000">
                                          <p:val>
                                            <p:strVal val="#ppt_y"/>
                                          </p:val>
                                        </p:tav>
                                      </p:tavLst>
                                    </p:anim>
                                  </p:childTnLst>
                                </p:cTn>
                              </p:par>
                            </p:childTnLst>
                          </p:cTn>
                        </p:par>
                        <p:par>
                          <p:cTn id="17" fill="hold">
                            <p:stCondLst>
                              <p:cond delay="1000"/>
                            </p:stCondLst>
                            <p:childTnLst>
                              <p:par>
                                <p:cTn id="18" presetID="37" presetClass="entr" presetSubtype="0" fill="hold" grpId="0" nodeType="afterEffect">
                                  <p:stCondLst>
                                    <p:cond delay="500"/>
                                  </p:stCondLst>
                                  <p:childTnLst>
                                    <p:set>
                                      <p:cBhvr>
                                        <p:cTn id="19" dur="1" fill="hold">
                                          <p:stCondLst>
                                            <p:cond delay="0"/>
                                          </p:stCondLst>
                                        </p:cTn>
                                        <p:tgtEl>
                                          <p:spTgt spid="467">
                                            <p:txEl>
                                              <p:pRg st="2" end="2"/>
                                            </p:txEl>
                                          </p:spTgt>
                                        </p:tgtEl>
                                        <p:attrNameLst>
                                          <p:attrName>style.visibility</p:attrName>
                                        </p:attrNameLst>
                                      </p:cBhvr>
                                      <p:to>
                                        <p:strVal val="visible"/>
                                      </p:to>
                                    </p:set>
                                    <p:animEffect transition="in" filter="fade">
                                      <p:cBhvr>
                                        <p:cTn id="20" dur="1000"/>
                                        <p:tgtEl>
                                          <p:spTgt spid="467">
                                            <p:txEl>
                                              <p:pRg st="2" end="2"/>
                                            </p:txEl>
                                          </p:spTgt>
                                        </p:tgtEl>
                                      </p:cBhvr>
                                    </p:animEffect>
                                    <p:anim calcmode="lin" valueType="num">
                                      <p:cBhvr>
                                        <p:cTn id="21" dur="1000" fill="hold"/>
                                        <p:tgtEl>
                                          <p:spTgt spid="467">
                                            <p:txEl>
                                              <p:pRg st="2" end="2"/>
                                            </p:txEl>
                                          </p:spTgt>
                                        </p:tgtEl>
                                        <p:attrNameLst>
                                          <p:attrName>ppt_x</p:attrName>
                                        </p:attrNameLst>
                                      </p:cBhvr>
                                      <p:tavLst>
                                        <p:tav tm="0">
                                          <p:val>
                                            <p:strVal val="#ppt_x"/>
                                          </p:val>
                                        </p:tav>
                                        <p:tav tm="100000">
                                          <p:val>
                                            <p:strVal val="#ppt_x"/>
                                          </p:val>
                                        </p:tav>
                                      </p:tavLst>
                                    </p:anim>
                                    <p:anim calcmode="lin" valueType="num">
                                      <p:cBhvr>
                                        <p:cTn id="22" dur="900" decel="100000" fill="hold"/>
                                        <p:tgtEl>
                                          <p:spTgt spid="467">
                                            <p:txEl>
                                              <p:pRg st="2" end="2"/>
                                            </p:txEl>
                                          </p:spTgt>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467">
                                            <p:txEl>
                                              <p:pRg st="2" end="2"/>
                                            </p:txEl>
                                          </p:spTgt>
                                        </p:tgtEl>
                                        <p:attrNameLst>
                                          <p:attrName>ppt_y</p:attrName>
                                        </p:attrNameLst>
                                      </p:cBhvr>
                                      <p:tavLst>
                                        <p:tav tm="0">
                                          <p:val>
                                            <p:strVal val="#ppt_y-.03"/>
                                          </p:val>
                                        </p:tav>
                                        <p:tav tm="100000">
                                          <p:val>
                                            <p:strVal val="#ppt_y"/>
                                          </p:val>
                                        </p:tav>
                                      </p:tavLst>
                                    </p:anim>
                                  </p:childTnLst>
                                </p:cTn>
                              </p:par>
                            </p:childTnLst>
                          </p:cTn>
                        </p:par>
                        <p:par>
                          <p:cTn id="24" fill="hold">
                            <p:stCondLst>
                              <p:cond delay="2500"/>
                            </p:stCondLst>
                            <p:childTnLst>
                              <p:par>
                                <p:cTn id="25" presetID="37" presetClass="entr" presetSubtype="0" fill="hold" grpId="0" nodeType="afterEffect">
                                  <p:stCondLst>
                                    <p:cond delay="500"/>
                                  </p:stCondLst>
                                  <p:childTnLst>
                                    <p:set>
                                      <p:cBhvr>
                                        <p:cTn id="26" dur="1" fill="hold">
                                          <p:stCondLst>
                                            <p:cond delay="0"/>
                                          </p:stCondLst>
                                        </p:cTn>
                                        <p:tgtEl>
                                          <p:spTgt spid="467">
                                            <p:txEl>
                                              <p:pRg st="3" end="3"/>
                                            </p:txEl>
                                          </p:spTgt>
                                        </p:tgtEl>
                                        <p:attrNameLst>
                                          <p:attrName>style.visibility</p:attrName>
                                        </p:attrNameLst>
                                      </p:cBhvr>
                                      <p:to>
                                        <p:strVal val="visible"/>
                                      </p:to>
                                    </p:set>
                                    <p:animEffect transition="in" filter="fade">
                                      <p:cBhvr>
                                        <p:cTn id="27" dur="1000"/>
                                        <p:tgtEl>
                                          <p:spTgt spid="467">
                                            <p:txEl>
                                              <p:pRg st="3" end="3"/>
                                            </p:txEl>
                                          </p:spTgt>
                                        </p:tgtEl>
                                      </p:cBhvr>
                                    </p:animEffect>
                                    <p:anim calcmode="lin" valueType="num">
                                      <p:cBhvr>
                                        <p:cTn id="28" dur="1000" fill="hold"/>
                                        <p:tgtEl>
                                          <p:spTgt spid="467">
                                            <p:txEl>
                                              <p:pRg st="3" end="3"/>
                                            </p:txEl>
                                          </p:spTgt>
                                        </p:tgtEl>
                                        <p:attrNameLst>
                                          <p:attrName>ppt_x</p:attrName>
                                        </p:attrNameLst>
                                      </p:cBhvr>
                                      <p:tavLst>
                                        <p:tav tm="0">
                                          <p:val>
                                            <p:strVal val="#ppt_x"/>
                                          </p:val>
                                        </p:tav>
                                        <p:tav tm="100000">
                                          <p:val>
                                            <p:strVal val="#ppt_x"/>
                                          </p:val>
                                        </p:tav>
                                      </p:tavLst>
                                    </p:anim>
                                    <p:anim calcmode="lin" valueType="num">
                                      <p:cBhvr>
                                        <p:cTn id="29" dur="900" decel="100000" fill="hold"/>
                                        <p:tgtEl>
                                          <p:spTgt spid="467">
                                            <p:txEl>
                                              <p:pRg st="3" end="3"/>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467">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480" name="Google Shape;480;p2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887464" y="3171271"/>
            <a:ext cx="2836224" cy="2836224"/>
          </a:xfrm>
          <a:prstGeom prst="rect">
            <a:avLst/>
          </a:prstGeom>
          <a:noFill/>
          <a:ln>
            <a:noFill/>
          </a:ln>
        </p:spPr>
      </p:pic>
      <p:sp>
        <p:nvSpPr>
          <p:cNvPr id="12" name="Google Shape;478;p28">
            <a:extLst>
              <a:ext uri="{FF2B5EF4-FFF2-40B4-BE49-F238E27FC236}">
                <a16:creationId xmlns:a16="http://schemas.microsoft.com/office/drawing/2014/main" id="{F9F53645-5544-4740-A4DE-06700BD661AE}"/>
              </a:ext>
            </a:extLst>
          </p:cNvPr>
          <p:cNvSpPr txBox="1"/>
          <p:nvPr/>
        </p:nvSpPr>
        <p:spPr>
          <a:xfrm>
            <a:off x="934496" y="1563650"/>
            <a:ext cx="10775267" cy="2937626"/>
          </a:xfrm>
          <a:prstGeom prst="rect">
            <a:avLst/>
          </a:prstGeom>
          <a:noFill/>
          <a:ln>
            <a:noFill/>
          </a:ln>
        </p:spPr>
        <p:txBody>
          <a:bodyPr spcFirstLastPara="1" wrap="square" lIns="91425" tIns="45700" rIns="91425" bIns="45700" anchor="t" anchorCtr="0">
            <a:noAutofit/>
          </a:bodyPr>
          <a:lstStyle/>
          <a:p>
            <a:pPr marL="0" marR="0" lvl="0" indent="0" algn="l" rtl="0">
              <a:lnSpc>
                <a:spcPts val="3500"/>
              </a:lnSpc>
              <a:spcBef>
                <a:spcPts val="0"/>
              </a:spcBef>
              <a:spcAft>
                <a:spcPts val="0"/>
              </a:spcAft>
              <a:buClr>
                <a:schemeClr val="dk1"/>
              </a:buClr>
              <a:buSzPts val="2400"/>
              <a:buFont typeface="Arial"/>
              <a:buNone/>
            </a:pP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(一) 宿舍內合理空間，</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a:p>
            <a:pPr marL="0" marR="0" lvl="0" indent="0" algn="l" rtl="0">
              <a:lnSpc>
                <a:spcPts val="3500"/>
              </a:lnSpc>
              <a:spcBef>
                <a:spcPts val="1000"/>
              </a:spcBef>
              <a:spcAft>
                <a:spcPts val="0"/>
              </a:spcAft>
              <a:buClr>
                <a:schemeClr val="dk1"/>
              </a:buClr>
              <a:buSzPts val="2400"/>
              <a:buFont typeface="Arial"/>
              <a:buNone/>
            </a:pP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	(1)設施方面如寢室、洗衣間、晒衣場迴轉空間120公分。</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a:p>
            <a:pPr marL="0" marR="0" lvl="0" indent="0" algn="l" rtl="0">
              <a:lnSpc>
                <a:spcPts val="3500"/>
              </a:lnSpc>
              <a:spcBef>
                <a:spcPts val="1000"/>
              </a:spcBef>
              <a:spcAft>
                <a:spcPts val="0"/>
              </a:spcAft>
              <a:buClr>
                <a:schemeClr val="dk1"/>
              </a:buClr>
              <a:buSzPts val="2400"/>
              <a:buFont typeface="Arial"/>
              <a:buNone/>
            </a:pP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	(2)設備部分如洗衣機(</a:t>
            </a:r>
            <a:r>
              <a:rPr lang="zh-TW" sz="2400" b="1" dirty="0">
                <a:solidFill>
                  <a:schemeClr val="bg1">
                    <a:lumMod val="75000"/>
                  </a:schemeClr>
                </a:solidFill>
                <a:latin typeface="Adobe 繁黑體 Std B" panose="020B0700000000000000" pitchFamily="34" charset="-120"/>
                <a:ea typeface="Adobe 繁黑體 Std B" panose="020B0700000000000000" pitchFamily="34" charset="-120"/>
                <a:sym typeface="Arial"/>
              </a:rPr>
              <a:t>應採滾筒式)</a:t>
            </a: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、曬衣架、衣櫥掛衣架等應可調式。</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a:p>
            <a:pPr marL="0" marR="0" lvl="0" indent="0" algn="l" rtl="0">
              <a:lnSpc>
                <a:spcPts val="3500"/>
              </a:lnSpc>
              <a:spcBef>
                <a:spcPts val="1000"/>
              </a:spcBef>
              <a:spcAft>
                <a:spcPts val="0"/>
              </a:spcAft>
              <a:buClr>
                <a:schemeClr val="dk1"/>
              </a:buClr>
              <a:buSzPts val="2400"/>
              <a:buFont typeface="Arial"/>
              <a:buNone/>
            </a:pP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	(3) 床鋪、書桌椅高度。</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a:p>
            <a:pPr marL="0" marR="0" lvl="0" indent="0" algn="l" rtl="0">
              <a:lnSpc>
                <a:spcPts val="3500"/>
              </a:lnSpc>
              <a:spcBef>
                <a:spcPts val="1000"/>
              </a:spcBef>
              <a:spcAft>
                <a:spcPts val="0"/>
              </a:spcAft>
              <a:buClr>
                <a:schemeClr val="dk1"/>
              </a:buClr>
              <a:buSzPts val="2400"/>
              <a:buFont typeface="Arial"/>
              <a:buNone/>
            </a:pP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(二) 通道不可小於90公分(建議120公分以上)。</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p:txBody>
      </p:sp>
      <p:grpSp>
        <p:nvGrpSpPr>
          <p:cNvPr id="472" name="Google Shape;472;p28"/>
          <p:cNvGrpSpPr/>
          <p:nvPr/>
        </p:nvGrpSpPr>
        <p:grpSpPr>
          <a:xfrm>
            <a:off x="680916" y="867366"/>
            <a:ext cx="1946473" cy="536489"/>
            <a:chOff x="4538926" y="637032"/>
            <a:chExt cx="1946473" cy="536489"/>
          </a:xfrm>
        </p:grpSpPr>
        <p:sp>
          <p:nvSpPr>
            <p:cNvPr id="473" name="Google Shape;473;p28"/>
            <p:cNvSpPr txBox="1"/>
            <p:nvPr/>
          </p:nvSpPr>
          <p:spPr>
            <a:xfrm>
              <a:off x="4538926" y="637518"/>
              <a:ext cx="1927701" cy="523180"/>
            </a:xfrm>
            <a:prstGeom prst="rect">
              <a:avLst/>
            </a:prstGeom>
            <a:noFill/>
            <a:ln w="44450"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p:txBody>
        </p:sp>
        <p:sp>
          <p:nvSpPr>
            <p:cNvPr id="474" name="Google Shape;474;p28"/>
            <p:cNvSpPr txBox="1"/>
            <p:nvPr/>
          </p:nvSpPr>
          <p:spPr>
            <a:xfrm>
              <a:off x="4602303" y="637032"/>
              <a:ext cx="1883096" cy="53648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學校宿舍</a:t>
              </a:r>
              <a:endParaRPr sz="3200" dirty="0">
                <a:solidFill>
                  <a:schemeClr val="dk1"/>
                </a:solidFill>
                <a:latin typeface="Adobe 繁黑體 Std B" panose="020B0700000000000000" pitchFamily="34" charset="-120"/>
                <a:ea typeface="Adobe 繁黑體 Std B" panose="020B0700000000000000" pitchFamily="34" charset="-120"/>
                <a:sym typeface="Arial"/>
              </a:endParaRPr>
            </a:p>
          </p:txBody>
        </p:sp>
      </p:grpSp>
      <p:sp>
        <p:nvSpPr>
          <p:cNvPr id="475" name="Google Shape;475;p28"/>
          <p:cNvSpPr/>
          <p:nvPr/>
        </p:nvSpPr>
        <p:spPr>
          <a:xfrm>
            <a:off x="185314" y="142130"/>
            <a:ext cx="731097" cy="731097"/>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476" name="Google Shape;476;p28"/>
          <p:cNvSpPr/>
          <p:nvPr/>
        </p:nvSpPr>
        <p:spPr>
          <a:xfrm>
            <a:off x="-3688236" y="-5015190"/>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477" name="Google Shape;477;p28"/>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29</a:t>
            </a:fld>
            <a:endParaRPr dirty="0"/>
          </a:p>
        </p:txBody>
      </p:sp>
      <p:sp>
        <p:nvSpPr>
          <p:cNvPr id="478" name="Google Shape;478;p28"/>
          <p:cNvSpPr txBox="1"/>
          <p:nvPr/>
        </p:nvSpPr>
        <p:spPr>
          <a:xfrm>
            <a:off x="934496" y="1563650"/>
            <a:ext cx="10775267" cy="2937626"/>
          </a:xfrm>
          <a:prstGeom prst="rect">
            <a:avLst/>
          </a:prstGeom>
          <a:noFill/>
          <a:ln>
            <a:noFill/>
          </a:ln>
        </p:spPr>
        <p:txBody>
          <a:bodyPr spcFirstLastPara="1" wrap="square" lIns="91425" tIns="45700" rIns="91425" bIns="45700" anchor="t" anchorCtr="0">
            <a:noAutofit/>
          </a:bodyPr>
          <a:lstStyle/>
          <a:p>
            <a:pPr marL="0" marR="0" lvl="0" indent="0" algn="l" rtl="0">
              <a:lnSpc>
                <a:spcPts val="3500"/>
              </a:lnSpc>
              <a:spcBef>
                <a:spcPts val="0"/>
              </a:spcBef>
              <a:spcAft>
                <a:spcPts val="0"/>
              </a:spcAft>
              <a:buClr>
                <a:schemeClr val="dk1"/>
              </a:buClr>
              <a:buSzPts val="2400"/>
              <a:buFont typeface="Arial"/>
              <a:buNone/>
            </a:pPr>
            <a:r>
              <a:rPr lang="zh-TW" sz="2400" dirty="0">
                <a:solidFill>
                  <a:schemeClr val="dk1"/>
                </a:solidFill>
                <a:latin typeface="Adobe 繁黑體 Std B" panose="020B0700000000000000" pitchFamily="34" charset="-120"/>
                <a:ea typeface="Adobe 繁黑體 Std B" panose="020B0700000000000000" pitchFamily="34" charset="-120"/>
                <a:sym typeface="Arial"/>
              </a:rPr>
              <a:t>(一) 宿舍內合理空間，</a:t>
            </a:r>
            <a:endParaRPr dirty="0">
              <a:latin typeface="Adobe 繁黑體 Std B" panose="020B0700000000000000" pitchFamily="34" charset="-120"/>
              <a:ea typeface="Adobe 繁黑體 Std B" panose="020B0700000000000000" pitchFamily="34" charset="-120"/>
            </a:endParaRPr>
          </a:p>
          <a:p>
            <a:pPr marL="0" marR="0" lvl="0" indent="0" algn="l" rtl="0">
              <a:lnSpc>
                <a:spcPts val="3500"/>
              </a:lnSpc>
              <a:spcBef>
                <a:spcPts val="1000"/>
              </a:spcBef>
              <a:spcAft>
                <a:spcPts val="0"/>
              </a:spcAft>
              <a:buClr>
                <a:schemeClr val="dk1"/>
              </a:buClr>
              <a:buSzPts val="2400"/>
              <a:buFont typeface="Arial"/>
              <a:buNone/>
            </a:pPr>
            <a:r>
              <a:rPr lang="zh-TW" sz="2400" dirty="0">
                <a:solidFill>
                  <a:schemeClr val="dk1"/>
                </a:solidFill>
                <a:latin typeface="Adobe 繁黑體 Std B" panose="020B0700000000000000" pitchFamily="34" charset="-120"/>
                <a:ea typeface="Adobe 繁黑體 Std B" panose="020B0700000000000000" pitchFamily="34" charset="-120"/>
                <a:sym typeface="Arial"/>
              </a:rPr>
              <a:t>	(1)設施方面如寢室、洗衣間、晒衣場迴轉空間120公分。</a:t>
            </a:r>
            <a:endParaRPr dirty="0">
              <a:latin typeface="Adobe 繁黑體 Std B" panose="020B0700000000000000" pitchFamily="34" charset="-120"/>
              <a:ea typeface="Adobe 繁黑體 Std B" panose="020B0700000000000000" pitchFamily="34" charset="-120"/>
            </a:endParaRPr>
          </a:p>
          <a:p>
            <a:pPr marL="0" marR="0" lvl="0" indent="0" algn="l" rtl="0">
              <a:lnSpc>
                <a:spcPts val="3500"/>
              </a:lnSpc>
              <a:spcBef>
                <a:spcPts val="1000"/>
              </a:spcBef>
              <a:spcAft>
                <a:spcPts val="0"/>
              </a:spcAft>
              <a:buClr>
                <a:schemeClr val="dk1"/>
              </a:buClr>
              <a:buSzPts val="2400"/>
              <a:buFont typeface="Arial"/>
              <a:buNone/>
            </a:pPr>
            <a:r>
              <a:rPr lang="zh-TW" sz="2400" dirty="0">
                <a:solidFill>
                  <a:schemeClr val="dk1"/>
                </a:solidFill>
                <a:latin typeface="Adobe 繁黑體 Std B" panose="020B0700000000000000" pitchFamily="34" charset="-120"/>
                <a:ea typeface="Adobe 繁黑體 Std B" panose="020B0700000000000000" pitchFamily="34" charset="-120"/>
                <a:sym typeface="Arial"/>
              </a:rPr>
              <a:t>	(2)設備部分如洗衣機(</a:t>
            </a:r>
            <a:r>
              <a:rPr lang="zh-TW" sz="2400" b="1" dirty="0">
                <a:solidFill>
                  <a:srgbClr val="C00000"/>
                </a:solidFill>
                <a:latin typeface="Adobe 繁黑體 Std B" panose="020B0700000000000000" pitchFamily="34" charset="-120"/>
                <a:ea typeface="Adobe 繁黑體 Std B" panose="020B0700000000000000" pitchFamily="34" charset="-120"/>
                <a:sym typeface="Arial"/>
              </a:rPr>
              <a:t>應採滾筒式)</a:t>
            </a:r>
            <a:r>
              <a:rPr lang="zh-TW" sz="2400" dirty="0">
                <a:solidFill>
                  <a:schemeClr val="dk1"/>
                </a:solidFill>
                <a:latin typeface="Adobe 繁黑體 Std B" panose="020B0700000000000000" pitchFamily="34" charset="-120"/>
                <a:ea typeface="Adobe 繁黑體 Std B" panose="020B0700000000000000" pitchFamily="34" charset="-120"/>
                <a:sym typeface="Arial"/>
              </a:rPr>
              <a:t>、曬衣架、衣櫥掛衣架等應可調式。</a:t>
            </a:r>
            <a:endParaRPr dirty="0">
              <a:latin typeface="Adobe 繁黑體 Std B" panose="020B0700000000000000" pitchFamily="34" charset="-120"/>
              <a:ea typeface="Adobe 繁黑體 Std B" panose="020B0700000000000000" pitchFamily="34" charset="-120"/>
            </a:endParaRPr>
          </a:p>
          <a:p>
            <a:pPr marL="0" marR="0" lvl="0" indent="0" algn="l" rtl="0">
              <a:lnSpc>
                <a:spcPts val="3500"/>
              </a:lnSpc>
              <a:spcBef>
                <a:spcPts val="1000"/>
              </a:spcBef>
              <a:spcAft>
                <a:spcPts val="0"/>
              </a:spcAft>
              <a:buClr>
                <a:schemeClr val="dk1"/>
              </a:buClr>
              <a:buSzPts val="2400"/>
              <a:buFont typeface="Arial"/>
              <a:buNone/>
            </a:pPr>
            <a:r>
              <a:rPr lang="zh-TW" sz="2400" dirty="0">
                <a:solidFill>
                  <a:schemeClr val="dk1"/>
                </a:solidFill>
                <a:latin typeface="Adobe 繁黑體 Std B" panose="020B0700000000000000" pitchFamily="34" charset="-120"/>
                <a:ea typeface="Adobe 繁黑體 Std B" panose="020B0700000000000000" pitchFamily="34" charset="-120"/>
                <a:sym typeface="Arial"/>
              </a:rPr>
              <a:t>	(3) 床鋪、書桌椅高度。</a:t>
            </a:r>
            <a:endParaRPr dirty="0">
              <a:latin typeface="Adobe 繁黑體 Std B" panose="020B0700000000000000" pitchFamily="34" charset="-120"/>
              <a:ea typeface="Adobe 繁黑體 Std B" panose="020B0700000000000000" pitchFamily="34" charset="-120"/>
            </a:endParaRPr>
          </a:p>
          <a:p>
            <a:pPr marL="0" marR="0" lvl="0" indent="0" algn="l" rtl="0">
              <a:lnSpc>
                <a:spcPts val="3500"/>
              </a:lnSpc>
              <a:spcBef>
                <a:spcPts val="1000"/>
              </a:spcBef>
              <a:spcAft>
                <a:spcPts val="0"/>
              </a:spcAft>
              <a:buClr>
                <a:schemeClr val="dk1"/>
              </a:buClr>
              <a:buSzPts val="2400"/>
              <a:buFont typeface="Arial"/>
              <a:buNone/>
            </a:pPr>
            <a:r>
              <a:rPr lang="zh-TW" sz="2400" dirty="0">
                <a:solidFill>
                  <a:schemeClr val="dk1"/>
                </a:solidFill>
                <a:latin typeface="Adobe 繁黑體 Std B" panose="020B0700000000000000" pitchFamily="34" charset="-120"/>
                <a:ea typeface="Adobe 繁黑體 Std B" panose="020B0700000000000000" pitchFamily="34" charset="-120"/>
                <a:sym typeface="Arial"/>
              </a:rPr>
              <a:t>(二) 通道不可小於90公分(建議120公分以上)。</a:t>
            </a:r>
            <a:endParaRPr dirty="0">
              <a:latin typeface="Adobe 繁黑體 Std B" panose="020B0700000000000000" pitchFamily="34" charset="-120"/>
              <a:ea typeface="Adobe 繁黑體 Std B" panose="020B0700000000000000" pitchFamily="34" charset="-120"/>
            </a:endParaRPr>
          </a:p>
        </p:txBody>
      </p:sp>
      <p:pic>
        <p:nvPicPr>
          <p:cNvPr id="481" name="Google Shape;481;p2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968811" y="3796593"/>
            <a:ext cx="2153357" cy="2153357"/>
          </a:xfrm>
          <a:prstGeom prst="rect">
            <a:avLst/>
          </a:prstGeom>
          <a:noFill/>
          <a:ln>
            <a:noFill/>
          </a:ln>
        </p:spPr>
      </p:pic>
      <p:sp>
        <p:nvSpPr>
          <p:cNvPr id="482" name="Google Shape;482;p28"/>
          <p:cNvSpPr txBox="1"/>
          <p:nvPr/>
        </p:nvSpPr>
        <p:spPr>
          <a:xfrm>
            <a:off x="5306466" y="4994801"/>
            <a:ext cx="2031325"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dirty="0">
                <a:solidFill>
                  <a:srgbClr val="C00000"/>
                </a:solidFill>
                <a:highlight>
                  <a:srgbClr val="FFFF00"/>
                </a:highlight>
                <a:latin typeface="Adobe 繁黑體 Std B" panose="020B0700000000000000" pitchFamily="34" charset="-120"/>
                <a:ea typeface="Adobe 繁黑體 Std B" panose="020B0700000000000000" pitchFamily="34" charset="-120"/>
                <a:sym typeface="Arial"/>
              </a:rPr>
              <a:t>不能</a:t>
            </a:r>
            <a:r>
              <a:rPr lang="zh-TW" altLang="en-US" sz="2400" dirty="0">
                <a:solidFill>
                  <a:srgbClr val="C00000"/>
                </a:solidFill>
                <a:highlight>
                  <a:srgbClr val="FFFF00"/>
                </a:highlight>
                <a:latin typeface="Adobe 繁黑體 Std B" panose="020B0700000000000000" pitchFamily="34" charset="-120"/>
                <a:ea typeface="Adobe 繁黑體 Std B" panose="020B0700000000000000" pitchFamily="34" charset="-120"/>
                <a:sym typeface="Arial"/>
              </a:rPr>
              <a:t>採</a:t>
            </a:r>
            <a:r>
              <a:rPr lang="zh-TW" sz="2400" dirty="0">
                <a:solidFill>
                  <a:srgbClr val="C00000"/>
                </a:solidFill>
                <a:highlight>
                  <a:srgbClr val="FFFF00"/>
                </a:highlight>
                <a:latin typeface="Adobe 繁黑體 Std B" panose="020B0700000000000000" pitchFamily="34" charset="-120"/>
                <a:ea typeface="Adobe 繁黑體 Std B" panose="020B0700000000000000" pitchFamily="34" charset="-120"/>
                <a:sym typeface="Arial"/>
              </a:rPr>
              <a:t>上掀式</a:t>
            </a:r>
            <a:endParaRPr dirty="0">
              <a:highlight>
                <a:srgbClr val="FFFF00"/>
              </a:highlight>
              <a:latin typeface="Adobe 繁黑體 Std B" panose="020B0700000000000000" pitchFamily="34" charset="-120"/>
              <a:ea typeface="Adobe 繁黑體 Std B" panose="020B0700000000000000" pitchFamily="34" charset="-120"/>
            </a:endParaRPr>
          </a:p>
        </p:txBody>
      </p:sp>
      <p:sp>
        <p:nvSpPr>
          <p:cNvPr id="13" name="Google Shape;307;p17">
            <a:extLst>
              <a:ext uri="{FF2B5EF4-FFF2-40B4-BE49-F238E27FC236}">
                <a16:creationId xmlns:a16="http://schemas.microsoft.com/office/drawing/2014/main" id="{FEFA6B3A-018D-434E-9DEC-EAA7BD8B882C}"/>
              </a:ext>
            </a:extLst>
          </p:cNvPr>
          <p:cNvSpPr/>
          <p:nvPr/>
        </p:nvSpPr>
        <p:spPr>
          <a:xfrm flipH="1">
            <a:off x="-2750486" y="1391032"/>
            <a:ext cx="925937" cy="3771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grpSp>
        <p:nvGrpSpPr>
          <p:cNvPr id="14" name="Google Shape;494;p29">
            <a:extLst>
              <a:ext uri="{FF2B5EF4-FFF2-40B4-BE49-F238E27FC236}">
                <a16:creationId xmlns:a16="http://schemas.microsoft.com/office/drawing/2014/main" id="{C0458EB7-5022-4203-A281-557D16E9A38A}"/>
              </a:ext>
            </a:extLst>
          </p:cNvPr>
          <p:cNvGrpSpPr/>
          <p:nvPr/>
        </p:nvGrpSpPr>
        <p:grpSpPr>
          <a:xfrm>
            <a:off x="4646483" y="-1463079"/>
            <a:ext cx="4644656" cy="566652"/>
            <a:chOff x="4289251" y="862470"/>
            <a:chExt cx="4644656" cy="566652"/>
          </a:xfrm>
        </p:grpSpPr>
        <p:sp>
          <p:nvSpPr>
            <p:cNvPr id="15" name="Google Shape;495;p29">
              <a:extLst>
                <a:ext uri="{FF2B5EF4-FFF2-40B4-BE49-F238E27FC236}">
                  <a16:creationId xmlns:a16="http://schemas.microsoft.com/office/drawing/2014/main" id="{9D5F5A05-901E-4DDF-8FAB-ADA9F6BA7C3D}"/>
                </a:ext>
              </a:extLst>
            </p:cNvPr>
            <p:cNvSpPr txBox="1"/>
            <p:nvPr/>
          </p:nvSpPr>
          <p:spPr>
            <a:xfrm>
              <a:off x="4289251" y="862470"/>
              <a:ext cx="3446864" cy="523180"/>
            </a:xfrm>
            <a:prstGeom prst="rect">
              <a:avLst/>
            </a:prstGeom>
            <a:solidFill>
              <a:srgbClr val="FFC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p:txBody>
        </p:sp>
        <p:sp>
          <p:nvSpPr>
            <p:cNvPr id="16" name="Google Shape;496;p29">
              <a:extLst>
                <a:ext uri="{FF2B5EF4-FFF2-40B4-BE49-F238E27FC236}">
                  <a16:creationId xmlns:a16="http://schemas.microsoft.com/office/drawing/2014/main" id="{F491D79D-F385-4F38-9463-2798186B5E60}"/>
                </a:ext>
              </a:extLst>
            </p:cNvPr>
            <p:cNvSpPr txBox="1"/>
            <p:nvPr/>
          </p:nvSpPr>
          <p:spPr>
            <a:xfrm>
              <a:off x="4354927" y="895995"/>
              <a:ext cx="4578980" cy="53312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無障礙客房(宿舍)</a:t>
              </a:r>
              <a:endParaRPr sz="3200" dirty="0">
                <a:solidFill>
                  <a:srgbClr val="C00000"/>
                </a:solidFill>
                <a:latin typeface="Adobe 繁黑體 Std B" panose="020B0700000000000000" pitchFamily="34" charset="-120"/>
                <a:ea typeface="Adobe 繁黑體 Std B" panose="020B0700000000000000" pitchFamily="34" charset="-120"/>
                <a:cs typeface="Play"/>
                <a:sym typeface="Play"/>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nodeType="withEffect">
                                  <p:stCondLst>
                                    <p:cond delay="0"/>
                                  </p:stCondLst>
                                  <p:iterate type="lt">
                                    <p:tmPct val="10000"/>
                                  </p:iterate>
                                  <p:childTnLst>
                                    <p:set>
                                      <p:cBhvr>
                                        <p:cTn id="6" dur="1" fill="hold">
                                          <p:stCondLst>
                                            <p:cond delay="0"/>
                                          </p:stCondLst>
                                        </p:cTn>
                                        <p:tgtEl>
                                          <p:spTgt spid="472"/>
                                        </p:tgtEl>
                                        <p:attrNameLst>
                                          <p:attrName>style.visibility</p:attrName>
                                        </p:attrNameLst>
                                      </p:cBhvr>
                                      <p:to>
                                        <p:strVal val="visible"/>
                                      </p:to>
                                    </p:set>
                                    <p:anim to="" calcmode="lin" valueType="num">
                                      <p:cBhvr>
                                        <p:cTn id="7" dur="300" fill="hold">
                                          <p:stCondLst>
                                            <p:cond delay="0"/>
                                          </p:stCondLst>
                                        </p:cTn>
                                        <p:tgtEl>
                                          <p:spTgt spid="472"/>
                                        </p:tgtEl>
                                        <p:attrNameLst>
                                          <p:attrName>ppt_x</p:attrName>
                                        </p:attrNameLst>
                                      </p:cBhvr>
                                      <p:tavLst>
                                        <p:tav tm="0" fmla="#ppt_x-(-#ppt_w/2*cos(ppt_r/180*pi))*((1.5-1.5*$)^2-(1.5-1.5*$)^3)">
                                          <p:val>
                                            <p:strVal val="0"/>
                                          </p:val>
                                        </p:tav>
                                        <p:tav tm="100000">
                                          <p:val>
                                            <p:strVal val="1"/>
                                          </p:val>
                                        </p:tav>
                                      </p:tavLst>
                                    </p:anim>
                                    <p:anim to="" calcmode="lin" valueType="num">
                                      <p:cBhvr>
                                        <p:cTn id="8" dur="300" fill="hold">
                                          <p:stCondLst>
                                            <p:cond delay="0"/>
                                          </p:stCondLst>
                                        </p:cTn>
                                        <p:tgtEl>
                                          <p:spTgt spid="472"/>
                                        </p:tgtEl>
                                        <p:attrNameLst>
                                          <p:attrName>ppt_y</p:attrName>
                                        </p:attrNameLst>
                                      </p:cBhvr>
                                      <p:tavLst>
                                        <p:tav tm="0" fmla="#ppt_y+(-#ppt_h/2*cos(ppt_r/180*pi))*((1.5-1.5*$)^2-(1.5-1.5*$)^3)">
                                          <p:val>
                                            <p:strVal val="0"/>
                                          </p:val>
                                        </p:tav>
                                        <p:tav tm="100000">
                                          <p:val>
                                            <p:strVal val="1"/>
                                          </p:val>
                                        </p:tav>
                                      </p:tavLst>
                                    </p:anim>
                                    <p:anim to="" calcmode="lin" valueType="num">
                                      <p:cBhvr>
                                        <p:cTn id="9" dur="300" fill="hold">
                                          <p:stCondLst>
                                            <p:cond delay="0"/>
                                          </p:stCondLst>
                                        </p:cTn>
                                        <p:tgtEl>
                                          <p:spTgt spid="472"/>
                                        </p:tgtEl>
                                        <p:attrNameLst>
                                          <p:attrName>ppt_h</p:attrName>
                                        </p:attrNameLst>
                                      </p:cBhvr>
                                      <p:tavLst>
                                        <p:tav tm="0" fmla="#ppt_h-(-#ppt_h)*((1.5-1.5*$)^2-(1.5-1.5*$)^3)">
                                          <p:val>
                                            <p:strVal val="0"/>
                                          </p:val>
                                        </p:tav>
                                        <p:tav tm="100000">
                                          <p:val>
                                            <p:strVal val="1"/>
                                          </p:val>
                                        </p:tav>
                                      </p:tavLst>
                                    </p:anim>
                                    <p:anim to="" calcmode="lin" valueType="num">
                                      <p:cBhvr>
                                        <p:cTn id="10" dur="300" fill="hold">
                                          <p:stCondLst>
                                            <p:cond delay="0"/>
                                          </p:stCondLst>
                                        </p:cTn>
                                        <p:tgtEl>
                                          <p:spTgt spid="472"/>
                                        </p:tgtEl>
                                        <p:attrNameLst>
                                          <p:attrName>ppt_w</p:attrName>
                                        </p:attrNameLst>
                                      </p:cBhvr>
                                      <p:tavLst>
                                        <p:tav tm="0" fmla="#ppt_w-(-#ppt_w)*((1.5-1.5*$)^2-(1.5-1.5*$)^3)">
                                          <p:val>
                                            <p:strVal val="0"/>
                                          </p:val>
                                        </p:tav>
                                        <p:tav tm="100000">
                                          <p:val>
                                            <p:strVal val="1"/>
                                          </p:val>
                                        </p:tav>
                                      </p:tavLst>
                                    </p:anim>
                                  </p:childTnLst>
                                </p:cTn>
                              </p:par>
                            </p:childTnLst>
                          </p:cTn>
                        </p:par>
                        <p:par>
                          <p:cTn id="11" fill="hold">
                            <p:stCondLst>
                              <p:cond delay="300"/>
                            </p:stCondLst>
                            <p:childTnLst>
                              <p:par>
                                <p:cTn id="12" presetID="14" presetClass="entr" presetSubtype="5" fill="hold" grpId="0" nodeType="afterEffect">
                                  <p:stCondLst>
                                    <p:cond delay="0"/>
                                  </p:stCondLst>
                                  <p:childTnLst>
                                    <p:set>
                                      <p:cBhvr>
                                        <p:cTn id="13" dur="1" fill="hold">
                                          <p:stCondLst>
                                            <p:cond delay="0"/>
                                          </p:stCondLst>
                                        </p:cTn>
                                        <p:tgtEl>
                                          <p:spTgt spid="478">
                                            <p:txEl>
                                              <p:pRg st="0" end="0"/>
                                            </p:txEl>
                                          </p:spTgt>
                                        </p:tgtEl>
                                        <p:attrNameLst>
                                          <p:attrName>style.visibility</p:attrName>
                                        </p:attrNameLst>
                                      </p:cBhvr>
                                      <p:to>
                                        <p:strVal val="visible"/>
                                      </p:to>
                                    </p:set>
                                    <p:animEffect transition="in" filter="randombar(vertical)">
                                      <p:cBhvr>
                                        <p:cTn id="14" dur="500"/>
                                        <p:tgtEl>
                                          <p:spTgt spid="478">
                                            <p:txEl>
                                              <p:pRg st="0" end="0"/>
                                            </p:txEl>
                                          </p:spTgt>
                                        </p:tgtEl>
                                      </p:cBhvr>
                                    </p:animEffect>
                                  </p:childTnLst>
                                </p:cTn>
                              </p:par>
                            </p:childTnLst>
                          </p:cTn>
                        </p:par>
                        <p:par>
                          <p:cTn id="15" fill="hold">
                            <p:stCondLst>
                              <p:cond delay="800"/>
                            </p:stCondLst>
                            <p:childTnLst>
                              <p:par>
                                <p:cTn id="16" presetID="14" presetClass="entr" presetSubtype="5" fill="hold" grpId="0" nodeType="afterEffect">
                                  <p:stCondLst>
                                    <p:cond delay="250"/>
                                  </p:stCondLst>
                                  <p:childTnLst>
                                    <p:set>
                                      <p:cBhvr>
                                        <p:cTn id="17" dur="1" fill="hold">
                                          <p:stCondLst>
                                            <p:cond delay="0"/>
                                          </p:stCondLst>
                                        </p:cTn>
                                        <p:tgtEl>
                                          <p:spTgt spid="478">
                                            <p:txEl>
                                              <p:pRg st="1" end="1"/>
                                            </p:txEl>
                                          </p:spTgt>
                                        </p:tgtEl>
                                        <p:attrNameLst>
                                          <p:attrName>style.visibility</p:attrName>
                                        </p:attrNameLst>
                                      </p:cBhvr>
                                      <p:to>
                                        <p:strVal val="visible"/>
                                      </p:to>
                                    </p:set>
                                    <p:animEffect transition="in" filter="randombar(vertical)">
                                      <p:cBhvr>
                                        <p:cTn id="18" dur="500"/>
                                        <p:tgtEl>
                                          <p:spTgt spid="478">
                                            <p:txEl>
                                              <p:pRg st="1" end="1"/>
                                            </p:txEl>
                                          </p:spTgt>
                                        </p:tgtEl>
                                      </p:cBhvr>
                                    </p:animEffect>
                                  </p:childTnLst>
                                </p:cTn>
                              </p:par>
                            </p:childTnLst>
                          </p:cTn>
                        </p:par>
                        <p:par>
                          <p:cTn id="19" fill="hold">
                            <p:stCondLst>
                              <p:cond delay="1550"/>
                            </p:stCondLst>
                            <p:childTnLst>
                              <p:par>
                                <p:cTn id="20" presetID="14" presetClass="entr" presetSubtype="5" fill="hold" grpId="0" nodeType="afterEffect">
                                  <p:stCondLst>
                                    <p:cond delay="250"/>
                                  </p:stCondLst>
                                  <p:childTnLst>
                                    <p:set>
                                      <p:cBhvr>
                                        <p:cTn id="21" dur="1" fill="hold">
                                          <p:stCondLst>
                                            <p:cond delay="0"/>
                                          </p:stCondLst>
                                        </p:cTn>
                                        <p:tgtEl>
                                          <p:spTgt spid="478">
                                            <p:txEl>
                                              <p:pRg st="2" end="2"/>
                                            </p:txEl>
                                          </p:spTgt>
                                        </p:tgtEl>
                                        <p:attrNameLst>
                                          <p:attrName>style.visibility</p:attrName>
                                        </p:attrNameLst>
                                      </p:cBhvr>
                                      <p:to>
                                        <p:strVal val="visible"/>
                                      </p:to>
                                    </p:set>
                                    <p:animEffect transition="in" filter="randombar(vertical)">
                                      <p:cBhvr>
                                        <p:cTn id="22" dur="500"/>
                                        <p:tgtEl>
                                          <p:spTgt spid="478">
                                            <p:txEl>
                                              <p:pRg st="2" end="2"/>
                                            </p:txEl>
                                          </p:spTgt>
                                        </p:tgtEl>
                                      </p:cBhvr>
                                    </p:animEffect>
                                  </p:childTnLst>
                                </p:cTn>
                              </p:par>
                            </p:childTnLst>
                          </p:cTn>
                        </p:par>
                        <p:par>
                          <p:cTn id="23" fill="hold">
                            <p:stCondLst>
                              <p:cond delay="2300"/>
                            </p:stCondLst>
                            <p:childTnLst>
                              <p:par>
                                <p:cTn id="24" presetID="14" presetClass="entr" presetSubtype="5" fill="hold" grpId="0" nodeType="afterEffect">
                                  <p:stCondLst>
                                    <p:cond delay="250"/>
                                  </p:stCondLst>
                                  <p:childTnLst>
                                    <p:set>
                                      <p:cBhvr>
                                        <p:cTn id="25" dur="1" fill="hold">
                                          <p:stCondLst>
                                            <p:cond delay="0"/>
                                          </p:stCondLst>
                                        </p:cTn>
                                        <p:tgtEl>
                                          <p:spTgt spid="478">
                                            <p:txEl>
                                              <p:pRg st="3" end="3"/>
                                            </p:txEl>
                                          </p:spTgt>
                                        </p:tgtEl>
                                        <p:attrNameLst>
                                          <p:attrName>style.visibility</p:attrName>
                                        </p:attrNameLst>
                                      </p:cBhvr>
                                      <p:to>
                                        <p:strVal val="visible"/>
                                      </p:to>
                                    </p:set>
                                    <p:animEffect transition="in" filter="randombar(vertical)">
                                      <p:cBhvr>
                                        <p:cTn id="26" dur="500"/>
                                        <p:tgtEl>
                                          <p:spTgt spid="478">
                                            <p:txEl>
                                              <p:pRg st="3" end="3"/>
                                            </p:txEl>
                                          </p:spTgt>
                                        </p:tgtEl>
                                      </p:cBhvr>
                                    </p:animEffect>
                                  </p:childTnLst>
                                </p:cTn>
                              </p:par>
                            </p:childTnLst>
                          </p:cTn>
                        </p:par>
                        <p:par>
                          <p:cTn id="27" fill="hold">
                            <p:stCondLst>
                              <p:cond delay="3050"/>
                            </p:stCondLst>
                            <p:childTnLst>
                              <p:par>
                                <p:cTn id="28" presetID="14" presetClass="entr" presetSubtype="5" fill="hold" grpId="0" nodeType="afterEffect">
                                  <p:stCondLst>
                                    <p:cond delay="250"/>
                                  </p:stCondLst>
                                  <p:childTnLst>
                                    <p:set>
                                      <p:cBhvr>
                                        <p:cTn id="29" dur="1" fill="hold">
                                          <p:stCondLst>
                                            <p:cond delay="0"/>
                                          </p:stCondLst>
                                        </p:cTn>
                                        <p:tgtEl>
                                          <p:spTgt spid="478">
                                            <p:txEl>
                                              <p:pRg st="4" end="4"/>
                                            </p:txEl>
                                          </p:spTgt>
                                        </p:tgtEl>
                                        <p:attrNameLst>
                                          <p:attrName>style.visibility</p:attrName>
                                        </p:attrNameLst>
                                      </p:cBhvr>
                                      <p:to>
                                        <p:strVal val="visible"/>
                                      </p:to>
                                    </p:set>
                                    <p:animEffect transition="in" filter="randombar(vertical)">
                                      <p:cBhvr>
                                        <p:cTn id="30" dur="500"/>
                                        <p:tgtEl>
                                          <p:spTgt spid="478">
                                            <p:txEl>
                                              <p:pRg st="4" end="4"/>
                                            </p:txEl>
                                          </p:spTgt>
                                        </p:tgtEl>
                                      </p:cBhvr>
                                    </p:animEffect>
                                  </p:childTnLst>
                                </p:cTn>
                              </p:par>
                            </p:childTnLst>
                          </p:cTn>
                        </p:par>
                        <p:par>
                          <p:cTn id="31" fill="hold">
                            <p:stCondLst>
                              <p:cond delay="3800"/>
                            </p:stCondLst>
                            <p:childTnLst>
                              <p:par>
                                <p:cTn id="32" presetID="16" presetClass="entr" presetSubtype="21" fill="hold" nodeType="afterEffect">
                                  <p:stCondLst>
                                    <p:cond delay="250"/>
                                  </p:stCondLst>
                                  <p:childTnLst>
                                    <p:set>
                                      <p:cBhvr>
                                        <p:cTn id="33" dur="1" fill="hold">
                                          <p:stCondLst>
                                            <p:cond delay="0"/>
                                          </p:stCondLst>
                                        </p:cTn>
                                        <p:tgtEl>
                                          <p:spTgt spid="481"/>
                                        </p:tgtEl>
                                        <p:attrNameLst>
                                          <p:attrName>style.visibility</p:attrName>
                                        </p:attrNameLst>
                                      </p:cBhvr>
                                      <p:to>
                                        <p:strVal val="visible"/>
                                      </p:to>
                                    </p:set>
                                    <p:animEffect transition="in" filter="barn(inVertical)">
                                      <p:cBhvr>
                                        <p:cTn id="34" dur="500"/>
                                        <p:tgtEl>
                                          <p:spTgt spid="481"/>
                                        </p:tgtEl>
                                      </p:cBhvr>
                                    </p:animEffect>
                                  </p:childTnLst>
                                </p:cTn>
                              </p:par>
                              <p:par>
                                <p:cTn id="35" presetID="16" presetClass="entr" presetSubtype="21" fill="hold" grpId="0" nodeType="withEffect">
                                  <p:stCondLst>
                                    <p:cond delay="250"/>
                                  </p:stCondLst>
                                  <p:childTnLst>
                                    <p:set>
                                      <p:cBhvr>
                                        <p:cTn id="36" dur="1" fill="hold">
                                          <p:stCondLst>
                                            <p:cond delay="0"/>
                                          </p:stCondLst>
                                        </p:cTn>
                                        <p:tgtEl>
                                          <p:spTgt spid="482"/>
                                        </p:tgtEl>
                                        <p:attrNameLst>
                                          <p:attrName>style.visibility</p:attrName>
                                        </p:attrNameLst>
                                      </p:cBhvr>
                                      <p:to>
                                        <p:strVal val="visible"/>
                                      </p:to>
                                    </p:set>
                                    <p:animEffect transition="in" filter="barn(inVertical)">
                                      <p:cBhvr>
                                        <p:cTn id="37" dur="500"/>
                                        <p:tgtEl>
                                          <p:spTgt spid="482"/>
                                        </p:tgtEl>
                                      </p:cBhvr>
                                    </p:animEffect>
                                  </p:childTnLst>
                                </p:cTn>
                              </p:par>
                            </p:childTnLst>
                          </p:cTn>
                        </p:par>
                        <p:par>
                          <p:cTn id="38" fill="hold">
                            <p:stCondLst>
                              <p:cond delay="4550"/>
                            </p:stCondLst>
                            <p:childTnLst>
                              <p:par>
                                <p:cTn id="39" presetID="26" presetClass="entr" presetSubtype="0" fill="hold" nodeType="afterEffect">
                                  <p:stCondLst>
                                    <p:cond delay="250"/>
                                  </p:stCondLst>
                                  <p:childTnLst>
                                    <p:set>
                                      <p:cBhvr>
                                        <p:cTn id="40" dur="1" fill="hold">
                                          <p:stCondLst>
                                            <p:cond delay="0"/>
                                          </p:stCondLst>
                                        </p:cTn>
                                        <p:tgtEl>
                                          <p:spTgt spid="480"/>
                                        </p:tgtEl>
                                        <p:attrNameLst>
                                          <p:attrName>style.visibility</p:attrName>
                                        </p:attrNameLst>
                                      </p:cBhvr>
                                      <p:to>
                                        <p:strVal val="visible"/>
                                      </p:to>
                                    </p:set>
                                    <p:animEffect transition="in" filter="wipe(down)">
                                      <p:cBhvr>
                                        <p:cTn id="41" dur="580">
                                          <p:stCondLst>
                                            <p:cond delay="0"/>
                                          </p:stCondLst>
                                        </p:cTn>
                                        <p:tgtEl>
                                          <p:spTgt spid="480"/>
                                        </p:tgtEl>
                                      </p:cBhvr>
                                    </p:animEffect>
                                    <p:anim calcmode="lin" valueType="num">
                                      <p:cBhvr>
                                        <p:cTn id="42" dur="1822" tmFilter="0,0; 0.14,0.36; 0.43,0.73; 0.71,0.91; 1.0,1.0">
                                          <p:stCondLst>
                                            <p:cond delay="0"/>
                                          </p:stCondLst>
                                        </p:cTn>
                                        <p:tgtEl>
                                          <p:spTgt spid="480"/>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480"/>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480"/>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480"/>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480"/>
                                        </p:tgtEl>
                                        <p:attrNameLst>
                                          <p:attrName>ppt_y</p:attrName>
                                        </p:attrNameLst>
                                      </p:cBhvr>
                                      <p:tavLst>
                                        <p:tav tm="0" fmla="#ppt_y-sin(pi*$)/81">
                                          <p:val>
                                            <p:fltVal val="0"/>
                                          </p:val>
                                        </p:tav>
                                        <p:tav tm="100000">
                                          <p:val>
                                            <p:fltVal val="1"/>
                                          </p:val>
                                        </p:tav>
                                      </p:tavLst>
                                    </p:anim>
                                    <p:animScale>
                                      <p:cBhvr>
                                        <p:cTn id="47" dur="26">
                                          <p:stCondLst>
                                            <p:cond delay="650"/>
                                          </p:stCondLst>
                                        </p:cTn>
                                        <p:tgtEl>
                                          <p:spTgt spid="480"/>
                                        </p:tgtEl>
                                      </p:cBhvr>
                                      <p:to x="100000" y="60000"/>
                                    </p:animScale>
                                    <p:animScale>
                                      <p:cBhvr>
                                        <p:cTn id="48" dur="166" decel="50000">
                                          <p:stCondLst>
                                            <p:cond delay="676"/>
                                          </p:stCondLst>
                                        </p:cTn>
                                        <p:tgtEl>
                                          <p:spTgt spid="480"/>
                                        </p:tgtEl>
                                      </p:cBhvr>
                                      <p:to x="100000" y="100000"/>
                                    </p:animScale>
                                    <p:animScale>
                                      <p:cBhvr>
                                        <p:cTn id="49" dur="26">
                                          <p:stCondLst>
                                            <p:cond delay="1312"/>
                                          </p:stCondLst>
                                        </p:cTn>
                                        <p:tgtEl>
                                          <p:spTgt spid="480"/>
                                        </p:tgtEl>
                                      </p:cBhvr>
                                      <p:to x="100000" y="80000"/>
                                    </p:animScale>
                                    <p:animScale>
                                      <p:cBhvr>
                                        <p:cTn id="50" dur="166" decel="50000">
                                          <p:stCondLst>
                                            <p:cond delay="1338"/>
                                          </p:stCondLst>
                                        </p:cTn>
                                        <p:tgtEl>
                                          <p:spTgt spid="480"/>
                                        </p:tgtEl>
                                      </p:cBhvr>
                                      <p:to x="100000" y="100000"/>
                                    </p:animScale>
                                    <p:animScale>
                                      <p:cBhvr>
                                        <p:cTn id="51" dur="26">
                                          <p:stCondLst>
                                            <p:cond delay="1642"/>
                                          </p:stCondLst>
                                        </p:cTn>
                                        <p:tgtEl>
                                          <p:spTgt spid="480"/>
                                        </p:tgtEl>
                                      </p:cBhvr>
                                      <p:to x="100000" y="90000"/>
                                    </p:animScale>
                                    <p:animScale>
                                      <p:cBhvr>
                                        <p:cTn id="52" dur="166" decel="50000">
                                          <p:stCondLst>
                                            <p:cond delay="1668"/>
                                          </p:stCondLst>
                                        </p:cTn>
                                        <p:tgtEl>
                                          <p:spTgt spid="480"/>
                                        </p:tgtEl>
                                      </p:cBhvr>
                                      <p:to x="100000" y="100000"/>
                                    </p:animScale>
                                    <p:animScale>
                                      <p:cBhvr>
                                        <p:cTn id="53" dur="26">
                                          <p:stCondLst>
                                            <p:cond delay="1808"/>
                                          </p:stCondLst>
                                        </p:cTn>
                                        <p:tgtEl>
                                          <p:spTgt spid="480"/>
                                        </p:tgtEl>
                                      </p:cBhvr>
                                      <p:to x="100000" y="95000"/>
                                    </p:animScale>
                                    <p:animScale>
                                      <p:cBhvr>
                                        <p:cTn id="54" dur="166" decel="50000">
                                          <p:stCondLst>
                                            <p:cond delay="1834"/>
                                          </p:stCondLst>
                                        </p:cTn>
                                        <p:tgtEl>
                                          <p:spTgt spid="48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 grpId="0" uiExpand="1" build="p"/>
      <p:bldP spid="48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89"/>
        <p:cNvGrpSpPr/>
        <p:nvPr/>
      </p:nvGrpSpPr>
      <p:grpSpPr>
        <a:xfrm>
          <a:off x="0" y="0"/>
          <a:ext cx="0" cy="0"/>
          <a:chOff x="0" y="0"/>
          <a:chExt cx="0" cy="0"/>
        </a:xfrm>
      </p:grpSpPr>
      <p:sp>
        <p:nvSpPr>
          <p:cNvPr id="91" name="Google Shape;91;p3"/>
          <p:cNvSpPr/>
          <p:nvPr/>
        </p:nvSpPr>
        <p:spPr>
          <a:xfrm>
            <a:off x="536702" y="5101953"/>
            <a:ext cx="1561193" cy="1561193"/>
          </a:xfrm>
          <a:prstGeom prst="ellipse">
            <a:avLst/>
          </a:prstGeom>
          <a:solidFill>
            <a:srgbClr val="EF7E60">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92" name="Google Shape;92;p3"/>
          <p:cNvSpPr/>
          <p:nvPr/>
        </p:nvSpPr>
        <p:spPr>
          <a:xfrm>
            <a:off x="2075380" y="727749"/>
            <a:ext cx="731097" cy="731097"/>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93" name="Google Shape;93;p3"/>
          <p:cNvSpPr/>
          <p:nvPr/>
        </p:nvSpPr>
        <p:spPr>
          <a:xfrm>
            <a:off x="-2540353" y="704685"/>
            <a:ext cx="5080706" cy="4841997"/>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94" name="Google Shape;94;p3"/>
          <p:cNvSpPr/>
          <p:nvPr/>
        </p:nvSpPr>
        <p:spPr>
          <a:xfrm rot="7977090">
            <a:off x="-2832056" y="217714"/>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95" name="Google Shape;95;p3"/>
          <p:cNvSpPr txBox="1"/>
          <p:nvPr/>
        </p:nvSpPr>
        <p:spPr>
          <a:xfrm>
            <a:off x="317207" y="2058960"/>
            <a:ext cx="2736584" cy="22159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3800" b="1" dirty="0">
                <a:solidFill>
                  <a:schemeClr val="lt1"/>
                </a:solidFill>
                <a:latin typeface="Adobe 繁黑體 Std B" panose="020B0700000000000000" pitchFamily="34" charset="-120"/>
                <a:ea typeface="Adobe 繁黑體 Std B" panose="020B0700000000000000" pitchFamily="34" charset="-120"/>
                <a:cs typeface="Play"/>
                <a:sym typeface="Play"/>
              </a:rPr>
              <a:t>01</a:t>
            </a:r>
            <a:endParaRPr sz="13800" b="1" dirty="0">
              <a:solidFill>
                <a:schemeClr val="lt1"/>
              </a:solidFill>
              <a:latin typeface="Adobe 繁黑體 Std B" panose="020B0700000000000000" pitchFamily="34" charset="-120"/>
              <a:ea typeface="Adobe 繁黑體 Std B" panose="020B0700000000000000" pitchFamily="34" charset="-120"/>
              <a:cs typeface="Play"/>
              <a:sym typeface="Play"/>
            </a:endParaRPr>
          </a:p>
        </p:txBody>
      </p:sp>
      <p:sp>
        <p:nvSpPr>
          <p:cNvPr id="96" name="Google Shape;96;p3"/>
          <p:cNvSpPr txBox="1"/>
          <p:nvPr/>
        </p:nvSpPr>
        <p:spPr>
          <a:xfrm>
            <a:off x="6008915" y="2951512"/>
            <a:ext cx="3091860"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400" b="1" dirty="0">
                <a:solidFill>
                  <a:schemeClr val="dk1"/>
                </a:solidFill>
                <a:latin typeface="Adobe 繁黑體 Std B" panose="020B0700000000000000" pitchFamily="34" charset="-120"/>
                <a:ea typeface="Adobe 繁黑體 Std B" panose="020B0700000000000000" pitchFamily="34" charset="-120"/>
                <a:sym typeface="Arial"/>
              </a:rPr>
              <a:t>相關法規</a:t>
            </a:r>
            <a:endParaRPr sz="4400" dirty="0">
              <a:solidFill>
                <a:schemeClr val="dk1"/>
              </a:solidFill>
              <a:latin typeface="Adobe 繁黑體 Std B" panose="020B0700000000000000" pitchFamily="34" charset="-120"/>
              <a:ea typeface="Adobe 繁黑體 Std B" panose="020B0700000000000000" pitchFamily="34" charset="-120"/>
              <a:sym typeface="Arial"/>
            </a:endParaRPr>
          </a:p>
        </p:txBody>
      </p:sp>
      <p:sp>
        <p:nvSpPr>
          <p:cNvPr id="97" name="Google Shape;97;p3"/>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3</a:t>
            </a:fld>
            <a:endParaRPr dirty="0"/>
          </a:p>
        </p:txBody>
      </p:sp>
      <p:sp>
        <p:nvSpPr>
          <p:cNvPr id="10" name="Google Shape;102;p4">
            <a:extLst>
              <a:ext uri="{FF2B5EF4-FFF2-40B4-BE49-F238E27FC236}">
                <a16:creationId xmlns:a16="http://schemas.microsoft.com/office/drawing/2014/main" id="{7559AFAD-73F0-41E8-9E4B-A994296CDF56}"/>
              </a:ext>
            </a:extLst>
          </p:cNvPr>
          <p:cNvSpPr/>
          <p:nvPr/>
        </p:nvSpPr>
        <p:spPr>
          <a:xfrm flipH="1">
            <a:off x="-13262105" y="1237926"/>
            <a:ext cx="949047" cy="4494033"/>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1" name="Google Shape;104;p4">
            <a:extLst>
              <a:ext uri="{FF2B5EF4-FFF2-40B4-BE49-F238E27FC236}">
                <a16:creationId xmlns:a16="http://schemas.microsoft.com/office/drawing/2014/main" id="{90A5C610-9CEF-41D9-A2DD-CA47931AC0CF}"/>
              </a:ext>
            </a:extLst>
          </p:cNvPr>
          <p:cNvSpPr txBox="1"/>
          <p:nvPr/>
        </p:nvSpPr>
        <p:spPr>
          <a:xfrm flipH="1">
            <a:off x="-12313058" y="862140"/>
            <a:ext cx="8802942" cy="523180"/>
          </a:xfrm>
          <a:prstGeom prst="rect">
            <a:avLst/>
          </a:prstGeom>
          <a:solidFill>
            <a:srgbClr val="FFC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p:txBody>
      </p:sp>
      <p:sp>
        <p:nvSpPr>
          <p:cNvPr id="13" name="Google Shape;106;p4">
            <a:extLst>
              <a:ext uri="{FF2B5EF4-FFF2-40B4-BE49-F238E27FC236}">
                <a16:creationId xmlns:a16="http://schemas.microsoft.com/office/drawing/2014/main" id="{FB433916-D370-4D15-9703-35B76A39CB3A}"/>
              </a:ext>
            </a:extLst>
          </p:cNvPr>
          <p:cNvSpPr/>
          <p:nvPr/>
        </p:nvSpPr>
        <p:spPr>
          <a:xfrm>
            <a:off x="-15255733" y="154858"/>
            <a:ext cx="731097" cy="731097"/>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4" name="Google Shape;109;p4">
            <a:extLst>
              <a:ext uri="{FF2B5EF4-FFF2-40B4-BE49-F238E27FC236}">
                <a16:creationId xmlns:a16="http://schemas.microsoft.com/office/drawing/2014/main" id="{C7F63D34-F5F0-454E-9CB2-D25937E7289E}"/>
              </a:ext>
            </a:extLst>
          </p:cNvPr>
          <p:cNvSpPr txBox="1"/>
          <p:nvPr/>
        </p:nvSpPr>
        <p:spPr>
          <a:xfrm>
            <a:off x="-13720309" y="1637338"/>
            <a:ext cx="9125062" cy="388719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45833"/>
              </a:lnSpc>
              <a:spcBef>
                <a:spcPts val="0"/>
              </a:spcBef>
              <a:spcAft>
                <a:spcPts val="0"/>
              </a:spcAft>
              <a:buClr>
                <a:schemeClr val="dk1"/>
              </a:buClr>
              <a:buSzPts val="2400"/>
              <a:buFont typeface="Arial"/>
              <a:buChar char="•"/>
            </a:pPr>
            <a:r>
              <a:rPr lang="zh-TW" altLang="zh-TW" sz="2000" dirty="0">
                <a:effectLst/>
                <a:latin typeface="Adobe 繁黑體 Std B" panose="020B0700000000000000" pitchFamily="34" charset="-120"/>
                <a:ea typeface="Adobe 繁黑體 Std B" panose="020B0700000000000000" pitchFamily="34" charset="-120"/>
                <a:cs typeface="Times New Roman" panose="02020603050405020304" pitchFamily="18" charset="0"/>
              </a:rPr>
              <a:t>身心障礙權利公約</a:t>
            </a:r>
            <a:endParaRPr lang="en-US" altLang="zh-TW" sz="2000" dirty="0">
              <a:solidFill>
                <a:schemeClr val="dk1"/>
              </a:solidFill>
              <a:latin typeface="Adobe 繁黑體 Std B" panose="020B0700000000000000" pitchFamily="34" charset="-120"/>
              <a:ea typeface="Adobe 繁黑體 Std B" panose="020B0700000000000000" pitchFamily="34" charset="-120"/>
              <a:sym typeface="Arial"/>
            </a:endParaRPr>
          </a:p>
          <a:p>
            <a:pPr marL="228600" marR="0" lvl="0" indent="-228600" algn="l" rtl="0">
              <a:lnSpc>
                <a:spcPct val="145833"/>
              </a:lnSpc>
              <a:spcBef>
                <a:spcPts val="0"/>
              </a:spcBef>
              <a:spcAft>
                <a:spcPts val="0"/>
              </a:spcAft>
              <a:buClr>
                <a:schemeClr val="dk1"/>
              </a:buClr>
              <a:buSzPts val="2400"/>
              <a:buFont typeface="Arial"/>
              <a:buChar char="•"/>
            </a:pPr>
            <a:r>
              <a:rPr lang="zh-TW" sz="2000" dirty="0">
                <a:solidFill>
                  <a:schemeClr val="dk1"/>
                </a:solidFill>
                <a:latin typeface="Adobe 繁黑體 Std B" panose="020B0700000000000000" pitchFamily="34" charset="-120"/>
                <a:ea typeface="Adobe 繁黑體 Std B" panose="020B0700000000000000" pitchFamily="34" charset="-120"/>
                <a:sym typeface="Arial"/>
              </a:rPr>
              <a:t>身心障礙者權益保障法</a:t>
            </a:r>
            <a:endParaRPr lang="en-US" altLang="zh-TW" sz="2000" dirty="0">
              <a:solidFill>
                <a:schemeClr val="dk1"/>
              </a:solidFill>
              <a:latin typeface="Adobe 繁黑體 Std B" panose="020B0700000000000000" pitchFamily="34" charset="-120"/>
              <a:ea typeface="Adobe 繁黑體 Std B" panose="020B0700000000000000" pitchFamily="34" charset="-120"/>
              <a:sym typeface="Arial"/>
            </a:endParaRPr>
          </a:p>
          <a:p>
            <a:pPr marL="228600" marR="0" lvl="0" indent="-228600" algn="l" rtl="0">
              <a:lnSpc>
                <a:spcPct val="145833"/>
              </a:lnSpc>
              <a:spcBef>
                <a:spcPts val="0"/>
              </a:spcBef>
              <a:spcAft>
                <a:spcPts val="0"/>
              </a:spcAft>
              <a:buClr>
                <a:schemeClr val="dk1"/>
              </a:buClr>
              <a:buSzPts val="2400"/>
              <a:buFont typeface="Arial"/>
              <a:buChar char="•"/>
            </a:pPr>
            <a:r>
              <a:rPr lang="zh-TW" sz="2000" dirty="0">
                <a:solidFill>
                  <a:schemeClr val="dk1"/>
                </a:solidFill>
                <a:latin typeface="Adobe 繁黑體 Std B" panose="020B0700000000000000" pitchFamily="34" charset="-120"/>
                <a:ea typeface="Adobe 繁黑體 Std B" panose="020B0700000000000000" pitchFamily="34" charset="-120"/>
                <a:sym typeface="Arial"/>
              </a:rPr>
              <a:t>建築技術規則建築設計施工</a:t>
            </a:r>
            <a:r>
              <a:rPr lang="zh-TW" altLang="en-US" sz="2000" dirty="0">
                <a:solidFill>
                  <a:schemeClr val="dk1"/>
                </a:solidFill>
                <a:latin typeface="Adobe 繁黑體 Std B" panose="020B0700000000000000" pitchFamily="34" charset="-120"/>
                <a:ea typeface="Adobe 繁黑體 Std B" panose="020B0700000000000000" pitchFamily="34" charset="-120"/>
                <a:sym typeface="Arial"/>
              </a:rPr>
              <a:t>編</a:t>
            </a:r>
            <a:endParaRPr lang="en-US" altLang="zh-TW" sz="2000" dirty="0">
              <a:solidFill>
                <a:schemeClr val="dk1"/>
              </a:solidFill>
              <a:latin typeface="Adobe 繁黑體 Std B" panose="020B0700000000000000" pitchFamily="34" charset="-120"/>
              <a:ea typeface="Adobe 繁黑體 Std B" panose="020B0700000000000000" pitchFamily="34" charset="-120"/>
              <a:sym typeface="Arial"/>
            </a:endParaRPr>
          </a:p>
          <a:p>
            <a:pPr marL="228600" marR="0" lvl="0" indent="-228600" algn="l" rtl="0">
              <a:lnSpc>
                <a:spcPct val="145833"/>
              </a:lnSpc>
              <a:spcBef>
                <a:spcPts val="0"/>
              </a:spcBef>
              <a:spcAft>
                <a:spcPts val="0"/>
              </a:spcAft>
              <a:buClr>
                <a:schemeClr val="dk1"/>
              </a:buClr>
              <a:buSzPts val="2400"/>
              <a:buFont typeface="Arial"/>
              <a:buChar char="•"/>
            </a:pPr>
            <a:r>
              <a:rPr lang="zh-TW" sz="2000" dirty="0">
                <a:solidFill>
                  <a:schemeClr val="dk1"/>
                </a:solidFill>
                <a:latin typeface="Adobe 繁黑體 Std B" panose="020B0700000000000000" pitchFamily="34" charset="-120"/>
                <a:ea typeface="Adobe 繁黑體 Std B" panose="020B0700000000000000" pitchFamily="34" charset="-120"/>
                <a:sym typeface="Arial"/>
              </a:rPr>
              <a:t>建築物無障礙設置技術設計規範</a:t>
            </a:r>
            <a:endParaRPr lang="en-US" altLang="zh-TW" sz="2000" dirty="0">
              <a:solidFill>
                <a:schemeClr val="dk1"/>
              </a:solidFill>
              <a:latin typeface="Adobe 繁黑體 Std B" panose="020B0700000000000000" pitchFamily="34" charset="-120"/>
              <a:ea typeface="Adobe 繁黑體 Std B" panose="020B0700000000000000" pitchFamily="34" charset="-120"/>
              <a:sym typeface="Arial"/>
            </a:endParaRPr>
          </a:p>
          <a:p>
            <a:pPr marL="228600" marR="0" lvl="0" indent="-228600" algn="l" rtl="0">
              <a:lnSpc>
                <a:spcPct val="145833"/>
              </a:lnSpc>
              <a:spcBef>
                <a:spcPts val="0"/>
              </a:spcBef>
              <a:spcAft>
                <a:spcPts val="0"/>
              </a:spcAft>
              <a:buClr>
                <a:schemeClr val="dk1"/>
              </a:buClr>
              <a:buSzPts val="2400"/>
              <a:buFont typeface="Arial"/>
              <a:buChar char="•"/>
            </a:pPr>
            <a:r>
              <a:rPr lang="zh-TW" sz="2000" dirty="0">
                <a:solidFill>
                  <a:schemeClr val="dk1"/>
                </a:solidFill>
                <a:latin typeface="Adobe 繁黑體 Std B" panose="020B0700000000000000" pitchFamily="34" charset="-120"/>
                <a:ea typeface="Adobe 繁黑體 Std B" panose="020B0700000000000000" pitchFamily="34" charset="-120"/>
                <a:sym typeface="Arial"/>
              </a:rPr>
              <a:t>既有公共建築物無障礙設施替代</a:t>
            </a:r>
            <a:br>
              <a:rPr lang="en-US" altLang="zh-TW" sz="2000" dirty="0">
                <a:solidFill>
                  <a:schemeClr val="dk1"/>
                </a:solidFill>
                <a:latin typeface="Adobe 繁黑體 Std B" panose="020B0700000000000000" pitchFamily="34" charset="-120"/>
                <a:ea typeface="Adobe 繁黑體 Std B" panose="020B0700000000000000" pitchFamily="34" charset="-120"/>
                <a:sym typeface="Arial"/>
              </a:rPr>
            </a:br>
            <a:r>
              <a:rPr lang="zh-TW" sz="2000" dirty="0">
                <a:solidFill>
                  <a:schemeClr val="dk1"/>
                </a:solidFill>
                <a:latin typeface="Adobe 繁黑體 Std B" panose="020B0700000000000000" pitchFamily="34" charset="-120"/>
                <a:ea typeface="Adobe 繁黑體 Std B" panose="020B0700000000000000" pitchFamily="34" charset="-120"/>
                <a:sym typeface="Arial"/>
              </a:rPr>
              <a:t>改善計畫作業程序及認定原則</a:t>
            </a:r>
            <a:endParaRPr lang="en-US" altLang="zh-TW" sz="2000" dirty="0">
              <a:solidFill>
                <a:schemeClr val="dk1"/>
              </a:solidFill>
              <a:latin typeface="Adobe 繁黑體 Std B" panose="020B0700000000000000" pitchFamily="34" charset="-120"/>
              <a:ea typeface="Adobe 繁黑體 Std B" panose="020B0700000000000000" pitchFamily="34" charset="-120"/>
              <a:sym typeface="Arial"/>
            </a:endParaRPr>
          </a:p>
          <a:p>
            <a:pPr marL="228600" marR="0" lvl="0" indent="-228600" algn="l" rtl="0">
              <a:lnSpc>
                <a:spcPct val="145833"/>
              </a:lnSpc>
              <a:spcBef>
                <a:spcPts val="0"/>
              </a:spcBef>
              <a:spcAft>
                <a:spcPts val="0"/>
              </a:spcAft>
              <a:buClr>
                <a:schemeClr val="dk1"/>
              </a:buClr>
              <a:buSzPts val="2400"/>
              <a:buFont typeface="Arial"/>
              <a:buChar char="•"/>
            </a:pPr>
            <a:r>
              <a:rPr lang="zh-TW" sz="2000" dirty="0">
                <a:solidFill>
                  <a:schemeClr val="dk1"/>
                </a:solidFill>
                <a:latin typeface="Adobe 繁黑體 Std B" panose="020B0700000000000000" pitchFamily="34" charset="-120"/>
                <a:ea typeface="Adobe 繁黑體 Std B" panose="020B0700000000000000" pitchFamily="34" charset="-120"/>
                <a:sym typeface="Arial"/>
              </a:rPr>
              <a:t>無障礙住宅設計基準及獎勵辦法</a:t>
            </a:r>
            <a:endParaRPr lang="en-US" altLang="zh-TW" sz="2000" dirty="0">
              <a:solidFill>
                <a:schemeClr val="dk1"/>
              </a:solidFill>
              <a:latin typeface="Adobe 繁黑體 Std B" panose="020B0700000000000000" pitchFamily="34" charset="-120"/>
              <a:ea typeface="Adobe 繁黑體 Std B" panose="020B0700000000000000" pitchFamily="34" charset="-120"/>
              <a:sym typeface="Arial"/>
            </a:endParaRPr>
          </a:p>
          <a:p>
            <a:pPr marL="228600" marR="0" lvl="0" indent="-228600" algn="l" rtl="0">
              <a:lnSpc>
                <a:spcPct val="145833"/>
              </a:lnSpc>
              <a:spcBef>
                <a:spcPts val="0"/>
              </a:spcBef>
              <a:spcAft>
                <a:spcPts val="0"/>
              </a:spcAft>
              <a:buClr>
                <a:schemeClr val="dk1"/>
              </a:buClr>
              <a:buSzPts val="2400"/>
              <a:buFont typeface="Arial"/>
              <a:buChar char="•"/>
            </a:pPr>
            <a:r>
              <a:rPr lang="zh-TW" sz="2000" dirty="0">
                <a:solidFill>
                  <a:schemeClr val="dk1"/>
                </a:solidFill>
                <a:latin typeface="Adobe 繁黑體 Std B" panose="020B0700000000000000" pitchFamily="34" charset="-120"/>
                <a:ea typeface="Adobe 繁黑體 Std B" panose="020B0700000000000000" pitchFamily="34" charset="-120"/>
                <a:sym typeface="Arial"/>
              </a:rPr>
              <a:t>國民小學及國民中學設施設備基準</a:t>
            </a:r>
            <a:endParaRPr sz="2000" dirty="0">
              <a:latin typeface="Adobe 繁黑體 Std B" panose="020B0700000000000000" pitchFamily="34" charset="-120"/>
              <a:ea typeface="Adobe 繁黑體 Std B" panose="020B0700000000000000" pitchFamily="34" charset="-120"/>
            </a:endParaRPr>
          </a:p>
        </p:txBody>
      </p:sp>
      <p:sp>
        <p:nvSpPr>
          <p:cNvPr id="15" name="Google Shape;103;p4">
            <a:extLst>
              <a:ext uri="{FF2B5EF4-FFF2-40B4-BE49-F238E27FC236}">
                <a16:creationId xmlns:a16="http://schemas.microsoft.com/office/drawing/2014/main" id="{EB79D1DD-66F0-49DD-9CB5-E8496417E040}"/>
              </a:ext>
            </a:extLst>
          </p:cNvPr>
          <p:cNvSpPr/>
          <p:nvPr/>
        </p:nvSpPr>
        <p:spPr>
          <a:xfrm flipH="1" flipV="1">
            <a:off x="15297151" y="4048661"/>
            <a:ext cx="1110076" cy="1323439"/>
          </a:xfrm>
          <a:prstGeom prst="rect">
            <a:avLst/>
          </a:prstGeom>
          <a:solidFill>
            <a:srgbClr val="EB674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pic>
        <p:nvPicPr>
          <p:cNvPr id="16" name="Google Shape;110;p4" descr="一張含有 服裝, 人員, 視窗, 室內 的圖片&#10;&#10;自動產生的描述">
            <a:extLst>
              <a:ext uri="{FF2B5EF4-FFF2-40B4-BE49-F238E27FC236}">
                <a16:creationId xmlns:a16="http://schemas.microsoft.com/office/drawing/2014/main" id="{D6291F6A-CDC1-4A25-A63E-ACB9AC26A61F}"/>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flipV="1">
            <a:off x="15701701" y="4416569"/>
            <a:ext cx="832527" cy="685384"/>
          </a:xfrm>
          <a:prstGeom prst="rect">
            <a:avLst/>
          </a:prstGeom>
          <a:noFill/>
          <a:ln w="44450" cap="sq" cmpd="sng">
            <a:solidFill>
              <a:srgbClr val="EB6743"/>
            </a:solidFill>
            <a:prstDash val="lgDash"/>
            <a:miter lim="800000"/>
            <a:headEnd type="none" w="sm" len="sm"/>
            <a:tailEnd type="none" w="sm" len="sm"/>
          </a:ln>
        </p:spPr>
      </p:pic>
      <p:pic>
        <p:nvPicPr>
          <p:cNvPr id="17" name="Google Shape;111;p4" descr="一張含有 文字, 螢幕擷取畫面, 圖形, 字型 的圖片&#10;&#10;自動產生的描述">
            <a:extLst>
              <a:ext uri="{FF2B5EF4-FFF2-40B4-BE49-F238E27FC236}">
                <a16:creationId xmlns:a16="http://schemas.microsoft.com/office/drawing/2014/main" id="{0ECCAE19-DB0B-4F61-AA55-A148F95A6814}"/>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1710504">
            <a:off x="15668019" y="5271272"/>
            <a:ext cx="505432" cy="505432"/>
          </a:xfrm>
          <a:prstGeom prst="rect">
            <a:avLst/>
          </a:prstGeom>
          <a:noFill/>
          <a:ln>
            <a:noFill/>
          </a:ln>
          <a:effectLst>
            <a:outerShdw blurRad="50800" dist="38100" dir="13500000" algn="br" rotWithShape="0">
              <a:srgbClr val="000000">
                <a:alpha val="40000"/>
              </a:srgbClr>
            </a:outerShdw>
          </a:effectLst>
        </p:spPr>
      </p:pic>
      <p:pic>
        <p:nvPicPr>
          <p:cNvPr id="18" name="Google Shape;135;p6" descr="一張含有 美工圖案, 圖形, 螢幕擷取畫面, 卡通 的圖片&#10;&#10;自動產生的描述">
            <a:extLst>
              <a:ext uri="{FF2B5EF4-FFF2-40B4-BE49-F238E27FC236}">
                <a16:creationId xmlns:a16="http://schemas.microsoft.com/office/drawing/2014/main" id="{511A1A24-40AE-4148-A05F-5FAC57D42A14}"/>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18839949">
            <a:off x="15584676" y="684066"/>
            <a:ext cx="588774" cy="588774"/>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5" name="Google Shape;307;p17">
            <a:extLst>
              <a:ext uri="{FF2B5EF4-FFF2-40B4-BE49-F238E27FC236}">
                <a16:creationId xmlns:a16="http://schemas.microsoft.com/office/drawing/2014/main" id="{5061B923-94C6-E3FF-5CEE-9AA2A2A3722D}"/>
              </a:ext>
            </a:extLst>
          </p:cNvPr>
          <p:cNvSpPr/>
          <p:nvPr/>
        </p:nvSpPr>
        <p:spPr>
          <a:xfrm>
            <a:off x="164163" y="1397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492" name="Google Shape;492;p29"/>
          <p:cNvSpPr/>
          <p:nvPr/>
        </p:nvSpPr>
        <p:spPr>
          <a:xfrm>
            <a:off x="780149" y="1498279"/>
            <a:ext cx="4578979" cy="4316068"/>
          </a:xfrm>
          <a:prstGeom prst="rect">
            <a:avLst/>
          </a:prstGeom>
          <a:solidFill>
            <a:srgbClr val="FFF7D5"/>
          </a:solidFill>
          <a:ln>
            <a:solidFill>
              <a:schemeClr val="tx1"/>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20" name="Google Shape;493;p29">
            <a:extLst>
              <a:ext uri="{FF2B5EF4-FFF2-40B4-BE49-F238E27FC236}">
                <a16:creationId xmlns:a16="http://schemas.microsoft.com/office/drawing/2014/main" id="{59C37945-6607-4328-A44E-65BC316DA45F}"/>
              </a:ext>
            </a:extLst>
          </p:cNvPr>
          <p:cNvSpPr txBox="1"/>
          <p:nvPr/>
        </p:nvSpPr>
        <p:spPr>
          <a:xfrm>
            <a:off x="1205961" y="1632449"/>
            <a:ext cx="4005338" cy="3839738"/>
          </a:xfrm>
          <a:prstGeom prst="rect">
            <a:avLst/>
          </a:prstGeom>
          <a:noFill/>
          <a:ln>
            <a:noFill/>
          </a:ln>
        </p:spPr>
        <p:txBody>
          <a:bodyPr spcFirstLastPara="1" wrap="square" lIns="91425" tIns="45700" rIns="91425" bIns="45700" anchor="t" anchorCtr="0">
            <a:noAutofit/>
          </a:bodyPr>
          <a:lstStyle/>
          <a:p>
            <a:pPr lvl="0">
              <a:lnSpc>
                <a:spcPts val="3500"/>
              </a:lnSpc>
              <a:buClr>
                <a:schemeClr val="dk1"/>
              </a:buClr>
              <a:buSzPts val="2400"/>
            </a:pP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通達無障礙客房之無障礙通路行進方向與客房門開啟</a:t>
            </a:r>
            <a:br>
              <a:rPr lang="en-US" alt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b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方向一致，或客房門前方</a:t>
            </a:r>
            <a:br>
              <a:rPr lang="en-US" alt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b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已可提供直徑</a:t>
            </a:r>
            <a:r>
              <a:rPr lang="zh-TW" altLang="en-US"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一百五十</a:t>
            </a: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公分</a:t>
            </a:r>
            <a:r>
              <a:rPr lang="zh-TW" altLang="zh-TW" sz="2400" dirty="0">
                <a:solidFill>
                  <a:schemeClr val="dk1"/>
                </a:solidFill>
                <a:latin typeface="Adobe 繁黑體 Std B" panose="020B0700000000000000" pitchFamily="34" charset="-120"/>
                <a:ea typeface="Adobe 繁黑體 Std B" panose="020B0700000000000000" pitchFamily="34" charset="-120"/>
                <a:sym typeface="Arial"/>
              </a:rPr>
              <a:t>。</a:t>
            </a:r>
            <a:r>
              <a:rPr lang="en-US" altLang="zh-TW" sz="2400" dirty="0">
                <a:solidFill>
                  <a:schemeClr val="dk1"/>
                </a:solidFill>
                <a:latin typeface="Adobe 繁黑體 Std B" panose="020B0700000000000000" pitchFamily="34" charset="-120"/>
                <a:ea typeface="Adobe 繁黑體 Std B" panose="020B0700000000000000" pitchFamily="34" charset="-120"/>
              </a:rPr>
              <a:t> (</a:t>
            </a:r>
            <a:r>
              <a:rPr lang="zh-TW" altLang="en-US" sz="2400" dirty="0">
                <a:solidFill>
                  <a:srgbClr val="FF0000"/>
                </a:solidFill>
                <a:latin typeface="Adobe 繁黑體 Std B" panose="020B0700000000000000" pitchFamily="34" charset="-120"/>
                <a:ea typeface="Adobe 繁黑體 Std B" panose="020B0700000000000000" pitchFamily="34" charset="-120"/>
              </a:rPr>
              <a:t>既有建物可為</a:t>
            </a:r>
            <a:r>
              <a:rPr lang="en-US" altLang="zh-TW" sz="2400" dirty="0">
                <a:solidFill>
                  <a:srgbClr val="FF0000"/>
                </a:solidFill>
                <a:latin typeface="Adobe 繁黑體 Std B" panose="020B0700000000000000" pitchFamily="34" charset="-120"/>
                <a:ea typeface="Adobe 繁黑體 Std B" panose="020B0700000000000000" pitchFamily="34" charset="-120"/>
              </a:rPr>
              <a:t>120</a:t>
            </a:r>
            <a:r>
              <a:rPr lang="zh-TW" altLang="en-US" sz="2400" dirty="0">
                <a:solidFill>
                  <a:srgbClr val="FF0000"/>
                </a:solidFill>
                <a:latin typeface="Adobe 繁黑體 Std B" panose="020B0700000000000000" pitchFamily="34" charset="-120"/>
                <a:ea typeface="Adobe 繁黑體 Std B" panose="020B0700000000000000" pitchFamily="34" charset="-120"/>
              </a:rPr>
              <a:t>公分</a:t>
            </a:r>
            <a:r>
              <a:rPr lang="en-US" altLang="zh-TW" sz="2400" dirty="0">
                <a:solidFill>
                  <a:schemeClr val="dk1"/>
                </a:solidFill>
                <a:latin typeface="Adobe 繁黑體 Std B" panose="020B0700000000000000" pitchFamily="34" charset="-120"/>
                <a:ea typeface="Adobe 繁黑體 Std B" panose="020B0700000000000000" pitchFamily="34" charset="-120"/>
              </a:rPr>
              <a:t>)</a:t>
            </a: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之</a:t>
            </a:r>
            <a:r>
              <a:rPr lang="zh-TW" altLang="en-US"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輪椅</a:t>
            </a: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迴轉空間者，</a:t>
            </a:r>
            <a:r>
              <a:rPr lang="zh-TW" altLang="en-US" sz="2400" dirty="0">
                <a:solidFill>
                  <a:schemeClr val="bg1">
                    <a:lumMod val="75000"/>
                  </a:schemeClr>
                </a:solidFill>
                <a:latin typeface="Adobe 繁黑體 Std B" panose="020B0700000000000000" pitchFamily="34" charset="-120"/>
                <a:ea typeface="Adobe 繁黑體 Std B" panose="020B0700000000000000" pitchFamily="34" charset="-120"/>
              </a:rPr>
              <a:t>也就是</a:t>
            </a:r>
            <a:r>
              <a:rPr lang="zh-TW" altLang="en-US"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能讓輪椅</a:t>
            </a:r>
            <a:r>
              <a:rPr lang="zh-TW" altLang="en-US" sz="2400" dirty="0">
                <a:solidFill>
                  <a:schemeClr val="bg1">
                    <a:lumMod val="75000"/>
                  </a:schemeClr>
                </a:solidFill>
                <a:latin typeface="Adobe 繁黑體 Std B" panose="020B0700000000000000" pitchFamily="34" charset="-120"/>
                <a:ea typeface="Adobe 繁黑體 Std B" panose="020B0700000000000000" pitchFamily="34" charset="-120"/>
              </a:rPr>
              <a:t>直進直出，</a:t>
            </a: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門開啟後實際可供進出之淨寬得</a:t>
            </a:r>
            <a:r>
              <a:rPr lang="zh-TW" altLang="zh-TW" sz="2400" dirty="0">
                <a:solidFill>
                  <a:schemeClr val="bg1">
                    <a:lumMod val="75000"/>
                  </a:schemeClr>
                </a:solidFill>
                <a:latin typeface="Adobe 繁黑體 Std B" panose="020B0700000000000000" pitchFamily="34" charset="-120"/>
                <a:ea typeface="Adobe 繁黑體 Std B" panose="020B0700000000000000" pitchFamily="34" charset="-120"/>
              </a:rPr>
              <a:t>不</a:t>
            </a: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小於</a:t>
            </a:r>
            <a:r>
              <a:rPr lang="zh-TW" altLang="en-US"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七十五</a:t>
            </a: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公分。</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p:txBody>
      </p:sp>
      <p:sp>
        <p:nvSpPr>
          <p:cNvPr id="493" name="Google Shape;493;p29"/>
          <p:cNvSpPr txBox="1"/>
          <p:nvPr/>
        </p:nvSpPr>
        <p:spPr>
          <a:xfrm>
            <a:off x="1205961" y="1632449"/>
            <a:ext cx="4005338" cy="4484146"/>
          </a:xfrm>
          <a:prstGeom prst="rect">
            <a:avLst/>
          </a:prstGeom>
          <a:noFill/>
          <a:ln>
            <a:noFill/>
          </a:ln>
        </p:spPr>
        <p:txBody>
          <a:bodyPr spcFirstLastPara="1" wrap="square" lIns="91425" tIns="45700" rIns="91425" bIns="45700" anchor="t" anchorCtr="0">
            <a:noAutofit/>
          </a:bodyPr>
          <a:lstStyle/>
          <a:p>
            <a:pPr lvl="0">
              <a:lnSpc>
                <a:spcPts val="3500"/>
              </a:lnSpc>
              <a:buClr>
                <a:schemeClr val="dk1"/>
              </a:buClr>
              <a:buSzPts val="2400"/>
            </a:pPr>
            <a:r>
              <a:rPr lang="zh-TW" sz="2400" dirty="0">
                <a:solidFill>
                  <a:schemeClr val="dk1"/>
                </a:solidFill>
                <a:latin typeface="Adobe 繁黑體 Std B" panose="020B0700000000000000" pitchFamily="34" charset="-120"/>
                <a:ea typeface="Adobe 繁黑體 Std B" panose="020B0700000000000000" pitchFamily="34" charset="-120"/>
                <a:sym typeface="Arial"/>
              </a:rPr>
              <a:t>通達無障礙客房之無障礙通路行進方向與客房門開啟</a:t>
            </a:r>
            <a:br>
              <a:rPr lang="en-US" altLang="zh-TW" sz="2400" dirty="0">
                <a:solidFill>
                  <a:schemeClr val="dk1"/>
                </a:solidFill>
                <a:latin typeface="Adobe 繁黑體 Std B" panose="020B0700000000000000" pitchFamily="34" charset="-120"/>
                <a:ea typeface="Adobe 繁黑體 Std B" panose="020B0700000000000000" pitchFamily="34" charset="-120"/>
                <a:sym typeface="Arial"/>
              </a:rPr>
            </a:br>
            <a:r>
              <a:rPr lang="zh-TW" sz="2400" dirty="0">
                <a:solidFill>
                  <a:srgbClr val="C00000"/>
                </a:solidFill>
                <a:latin typeface="Adobe 繁黑體 Std B" panose="020B0700000000000000" pitchFamily="34" charset="-120"/>
                <a:ea typeface="Adobe 繁黑體 Std B" panose="020B0700000000000000" pitchFamily="34" charset="-120"/>
                <a:sym typeface="Arial"/>
              </a:rPr>
              <a:t>方向一致</a:t>
            </a:r>
            <a:r>
              <a:rPr lang="zh-TW" sz="2400" dirty="0">
                <a:solidFill>
                  <a:schemeClr val="dk1"/>
                </a:solidFill>
                <a:latin typeface="Adobe 繁黑體 Std B" panose="020B0700000000000000" pitchFamily="34" charset="-120"/>
                <a:ea typeface="Adobe 繁黑體 Std B" panose="020B0700000000000000" pitchFamily="34" charset="-120"/>
                <a:sym typeface="Arial"/>
              </a:rPr>
              <a:t>，或客房門前方</a:t>
            </a:r>
            <a:br>
              <a:rPr lang="en-US" altLang="zh-TW" sz="2400" dirty="0">
                <a:solidFill>
                  <a:schemeClr val="dk1"/>
                </a:solidFill>
                <a:latin typeface="Adobe 繁黑體 Std B" panose="020B0700000000000000" pitchFamily="34" charset="-120"/>
                <a:ea typeface="Adobe 繁黑體 Std B" panose="020B0700000000000000" pitchFamily="34" charset="-120"/>
                <a:sym typeface="Arial"/>
              </a:rPr>
            </a:br>
            <a:r>
              <a:rPr lang="zh-TW" sz="2400" dirty="0">
                <a:solidFill>
                  <a:schemeClr val="dk1"/>
                </a:solidFill>
                <a:latin typeface="Adobe 繁黑體 Std B" panose="020B0700000000000000" pitchFamily="34" charset="-120"/>
                <a:ea typeface="Adobe 繁黑體 Std B" panose="020B0700000000000000" pitchFamily="34" charset="-120"/>
                <a:sym typeface="Arial"/>
              </a:rPr>
              <a:t>已可提供直徑</a:t>
            </a:r>
            <a:r>
              <a:rPr lang="zh-TW" altLang="en-US" sz="2400" dirty="0">
                <a:solidFill>
                  <a:srgbClr val="C00000"/>
                </a:solidFill>
                <a:latin typeface="Adobe 繁黑體 Std B" panose="020B0700000000000000" pitchFamily="34" charset="-120"/>
                <a:ea typeface="Adobe 繁黑體 Std B" panose="020B0700000000000000" pitchFamily="34" charset="-120"/>
                <a:sym typeface="Arial"/>
              </a:rPr>
              <a:t>一百五十</a:t>
            </a:r>
            <a:r>
              <a:rPr lang="zh-TW" sz="2400" dirty="0">
                <a:solidFill>
                  <a:srgbClr val="C00000"/>
                </a:solidFill>
                <a:latin typeface="Adobe 繁黑體 Std B" panose="020B0700000000000000" pitchFamily="34" charset="-120"/>
                <a:ea typeface="Adobe 繁黑體 Std B" panose="020B0700000000000000" pitchFamily="34" charset="-120"/>
                <a:sym typeface="Arial"/>
              </a:rPr>
              <a:t>公分</a:t>
            </a:r>
            <a:r>
              <a:rPr lang="zh-TW" altLang="zh-TW" sz="2400" dirty="0">
                <a:solidFill>
                  <a:schemeClr val="dk1"/>
                </a:solidFill>
                <a:latin typeface="Adobe 繁黑體 Std B" panose="020B0700000000000000" pitchFamily="34" charset="-120"/>
                <a:ea typeface="Adobe 繁黑體 Std B" panose="020B0700000000000000" pitchFamily="34" charset="-120"/>
              </a:rPr>
              <a:t>。</a:t>
            </a:r>
            <a:r>
              <a:rPr lang="en-US" altLang="zh-TW" sz="2400" dirty="0">
                <a:solidFill>
                  <a:schemeClr val="dk1"/>
                </a:solidFill>
                <a:latin typeface="Adobe 繁黑體 Std B" panose="020B0700000000000000" pitchFamily="34" charset="-120"/>
                <a:ea typeface="Adobe 繁黑體 Std B" panose="020B0700000000000000" pitchFamily="34" charset="-120"/>
              </a:rPr>
              <a:t> (</a:t>
            </a:r>
            <a:r>
              <a:rPr lang="zh-TW" altLang="en-US" sz="2400" dirty="0">
                <a:solidFill>
                  <a:srgbClr val="FF0000"/>
                </a:solidFill>
                <a:latin typeface="Adobe 繁黑體 Std B" panose="020B0700000000000000" pitchFamily="34" charset="-120"/>
                <a:ea typeface="Adobe 繁黑體 Std B" panose="020B0700000000000000" pitchFamily="34" charset="-120"/>
              </a:rPr>
              <a:t>既有建物可為</a:t>
            </a:r>
            <a:r>
              <a:rPr lang="en-US" altLang="zh-TW" sz="2400" dirty="0">
                <a:solidFill>
                  <a:srgbClr val="FF0000"/>
                </a:solidFill>
                <a:latin typeface="Adobe 繁黑體 Std B" panose="020B0700000000000000" pitchFamily="34" charset="-120"/>
                <a:ea typeface="Adobe 繁黑體 Std B" panose="020B0700000000000000" pitchFamily="34" charset="-120"/>
              </a:rPr>
              <a:t>120</a:t>
            </a:r>
            <a:r>
              <a:rPr lang="zh-TW" altLang="en-US" sz="2400" dirty="0">
                <a:solidFill>
                  <a:srgbClr val="FF0000"/>
                </a:solidFill>
                <a:latin typeface="Adobe 繁黑體 Std B" panose="020B0700000000000000" pitchFamily="34" charset="-120"/>
                <a:ea typeface="Adobe 繁黑體 Std B" panose="020B0700000000000000" pitchFamily="34" charset="-120"/>
              </a:rPr>
              <a:t>公分</a:t>
            </a:r>
            <a:r>
              <a:rPr lang="en-US" altLang="zh-TW" sz="2400" dirty="0">
                <a:solidFill>
                  <a:schemeClr val="dk1"/>
                </a:solidFill>
                <a:latin typeface="Adobe 繁黑體 Std B" panose="020B0700000000000000" pitchFamily="34" charset="-120"/>
                <a:ea typeface="Adobe 繁黑體 Std B" panose="020B0700000000000000" pitchFamily="34" charset="-120"/>
              </a:rPr>
              <a:t>)</a:t>
            </a:r>
            <a:r>
              <a:rPr lang="zh-TW" sz="2400" dirty="0">
                <a:solidFill>
                  <a:srgbClr val="C00000"/>
                </a:solidFill>
                <a:latin typeface="Adobe 繁黑體 Std B" panose="020B0700000000000000" pitchFamily="34" charset="-120"/>
                <a:ea typeface="Adobe 繁黑體 Std B" panose="020B0700000000000000" pitchFamily="34" charset="-120"/>
                <a:sym typeface="Arial"/>
              </a:rPr>
              <a:t>之</a:t>
            </a:r>
            <a:r>
              <a:rPr lang="zh-TW" altLang="en-US" sz="2400" dirty="0">
                <a:solidFill>
                  <a:srgbClr val="C00000"/>
                </a:solidFill>
                <a:latin typeface="Adobe 繁黑體 Std B" panose="020B0700000000000000" pitchFamily="34" charset="-120"/>
                <a:ea typeface="Adobe 繁黑體 Std B" panose="020B0700000000000000" pitchFamily="34" charset="-120"/>
                <a:sym typeface="Arial"/>
              </a:rPr>
              <a:t>輪椅</a:t>
            </a:r>
            <a:r>
              <a:rPr lang="zh-TW" sz="2400" dirty="0">
                <a:solidFill>
                  <a:srgbClr val="C00000"/>
                </a:solidFill>
                <a:latin typeface="Adobe 繁黑體 Std B" panose="020B0700000000000000" pitchFamily="34" charset="-120"/>
                <a:ea typeface="Adobe 繁黑體 Std B" panose="020B0700000000000000" pitchFamily="34" charset="-120"/>
                <a:sym typeface="Arial"/>
              </a:rPr>
              <a:t>迴轉空間</a:t>
            </a:r>
            <a:r>
              <a:rPr lang="zh-TW" sz="2400" dirty="0">
                <a:solidFill>
                  <a:schemeClr val="dk1"/>
                </a:solidFill>
                <a:latin typeface="Adobe 繁黑體 Std B" panose="020B0700000000000000" pitchFamily="34" charset="-120"/>
                <a:ea typeface="Adobe 繁黑體 Std B" panose="020B0700000000000000" pitchFamily="34" charset="-120"/>
                <a:sym typeface="Arial"/>
              </a:rPr>
              <a:t>者，</a:t>
            </a:r>
            <a:r>
              <a:rPr lang="zh-TW" altLang="en-US" sz="2400" dirty="0">
                <a:solidFill>
                  <a:schemeClr val="tx1"/>
                </a:solidFill>
                <a:latin typeface="Adobe 繁黑體 Std B" panose="020B0700000000000000" pitchFamily="34" charset="-120"/>
                <a:ea typeface="Adobe 繁黑體 Std B" panose="020B0700000000000000" pitchFamily="34" charset="-120"/>
              </a:rPr>
              <a:t>也就是</a:t>
            </a:r>
            <a:r>
              <a:rPr lang="zh-TW" altLang="en-US" sz="2400" dirty="0">
                <a:solidFill>
                  <a:schemeClr val="tx1"/>
                </a:solidFill>
                <a:latin typeface="Adobe 繁黑體 Std B" panose="020B0700000000000000" pitchFamily="34" charset="-120"/>
                <a:ea typeface="Adobe 繁黑體 Std B" panose="020B0700000000000000" pitchFamily="34" charset="-120"/>
                <a:sym typeface="Arial"/>
              </a:rPr>
              <a:t>能讓輪椅</a:t>
            </a:r>
            <a:r>
              <a:rPr lang="zh-TW" altLang="en-US" sz="2400" dirty="0">
                <a:solidFill>
                  <a:srgbClr val="C00000"/>
                </a:solidFill>
                <a:latin typeface="Adobe 繁黑體 Std B" panose="020B0700000000000000" pitchFamily="34" charset="-120"/>
                <a:ea typeface="Adobe 繁黑體 Std B" panose="020B0700000000000000" pitchFamily="34" charset="-120"/>
              </a:rPr>
              <a:t>直進直出，</a:t>
            </a:r>
            <a:r>
              <a:rPr lang="zh-TW" sz="2400" dirty="0">
                <a:solidFill>
                  <a:schemeClr val="dk1"/>
                </a:solidFill>
                <a:latin typeface="Adobe 繁黑體 Std B" panose="020B0700000000000000" pitchFamily="34" charset="-120"/>
                <a:ea typeface="Adobe 繁黑體 Std B" panose="020B0700000000000000" pitchFamily="34" charset="-120"/>
                <a:sym typeface="Arial"/>
              </a:rPr>
              <a:t>門開啟後實際可供進出之淨寬得</a:t>
            </a:r>
            <a:r>
              <a:rPr lang="zh-TW" altLang="zh-TW" sz="2400" dirty="0">
                <a:solidFill>
                  <a:schemeClr val="dk1"/>
                </a:solidFill>
                <a:latin typeface="Adobe 繁黑體 Std B" panose="020B0700000000000000" pitchFamily="34" charset="-120"/>
                <a:ea typeface="Adobe 繁黑體 Std B" panose="020B0700000000000000" pitchFamily="34" charset="-120"/>
              </a:rPr>
              <a:t>不</a:t>
            </a:r>
            <a:r>
              <a:rPr lang="zh-TW" sz="2400" dirty="0">
                <a:solidFill>
                  <a:schemeClr val="dk1"/>
                </a:solidFill>
                <a:latin typeface="Adobe 繁黑體 Std B" panose="020B0700000000000000" pitchFamily="34" charset="-120"/>
                <a:ea typeface="Adobe 繁黑體 Std B" panose="020B0700000000000000" pitchFamily="34" charset="-120"/>
                <a:sym typeface="Arial"/>
              </a:rPr>
              <a:t>小於</a:t>
            </a:r>
            <a:r>
              <a:rPr lang="zh-TW" altLang="en-US" sz="2400" dirty="0">
                <a:solidFill>
                  <a:srgbClr val="C00000"/>
                </a:solidFill>
                <a:latin typeface="Adobe 繁黑體 Std B" panose="020B0700000000000000" pitchFamily="34" charset="-120"/>
                <a:ea typeface="Adobe 繁黑體 Std B" panose="020B0700000000000000" pitchFamily="34" charset="-120"/>
                <a:sym typeface="Arial"/>
              </a:rPr>
              <a:t>七十五</a:t>
            </a:r>
            <a:r>
              <a:rPr lang="zh-TW" sz="2400" dirty="0">
                <a:solidFill>
                  <a:srgbClr val="C00000"/>
                </a:solidFill>
                <a:latin typeface="Adobe 繁黑體 Std B" panose="020B0700000000000000" pitchFamily="34" charset="-120"/>
                <a:ea typeface="Adobe 繁黑體 Std B" panose="020B0700000000000000" pitchFamily="34" charset="-120"/>
                <a:sym typeface="Arial"/>
              </a:rPr>
              <a:t>公分</a:t>
            </a:r>
            <a:endParaRPr sz="2400" dirty="0">
              <a:latin typeface="Adobe 繁黑體 Std B" panose="020B0700000000000000" pitchFamily="34" charset="-120"/>
              <a:ea typeface="Adobe 繁黑體 Std B" panose="020B0700000000000000" pitchFamily="34" charset="-120"/>
            </a:endParaRPr>
          </a:p>
        </p:txBody>
      </p:sp>
      <p:grpSp>
        <p:nvGrpSpPr>
          <p:cNvPr id="494" name="Google Shape;494;p29"/>
          <p:cNvGrpSpPr/>
          <p:nvPr/>
        </p:nvGrpSpPr>
        <p:grpSpPr>
          <a:xfrm>
            <a:off x="4636018" y="575271"/>
            <a:ext cx="4644656" cy="566652"/>
            <a:chOff x="4289251" y="862470"/>
            <a:chExt cx="4644656" cy="566652"/>
          </a:xfrm>
        </p:grpSpPr>
        <p:sp>
          <p:nvSpPr>
            <p:cNvPr id="495" name="Google Shape;495;p29"/>
            <p:cNvSpPr txBox="1"/>
            <p:nvPr/>
          </p:nvSpPr>
          <p:spPr>
            <a:xfrm>
              <a:off x="4289251" y="862470"/>
              <a:ext cx="3446864" cy="523180"/>
            </a:xfrm>
            <a:prstGeom prst="rect">
              <a:avLst/>
            </a:prstGeom>
            <a:solidFill>
              <a:srgbClr val="FFC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p:txBody>
        </p:sp>
        <p:sp>
          <p:nvSpPr>
            <p:cNvPr id="496" name="Google Shape;496;p29"/>
            <p:cNvSpPr txBox="1"/>
            <p:nvPr/>
          </p:nvSpPr>
          <p:spPr>
            <a:xfrm>
              <a:off x="4354927" y="895995"/>
              <a:ext cx="4578980" cy="53312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無障礙客房(宿舍)</a:t>
              </a:r>
              <a:endParaRPr sz="3200" dirty="0">
                <a:solidFill>
                  <a:srgbClr val="C00000"/>
                </a:solidFill>
                <a:latin typeface="Adobe 繁黑體 Std B" panose="020B0700000000000000" pitchFamily="34" charset="-120"/>
                <a:ea typeface="Adobe 繁黑體 Std B" panose="020B0700000000000000" pitchFamily="34" charset="-120"/>
                <a:cs typeface="Play"/>
                <a:sym typeface="Play"/>
              </a:endParaRPr>
            </a:p>
          </p:txBody>
        </p:sp>
      </p:grpSp>
      <p:sp>
        <p:nvSpPr>
          <p:cNvPr id="497" name="Google Shape;497;p29"/>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30</a:t>
            </a:fld>
            <a:endParaRPr dirty="0"/>
          </a:p>
        </p:txBody>
      </p:sp>
      <p:sp>
        <p:nvSpPr>
          <p:cNvPr id="505" name="Google Shape;505;p29"/>
          <p:cNvSpPr txBox="1"/>
          <p:nvPr/>
        </p:nvSpPr>
        <p:spPr>
          <a:xfrm>
            <a:off x="4346560" y="5361863"/>
            <a:ext cx="758095" cy="45248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FFFFF"/>
              </a:buClr>
              <a:buSzPts val="1400"/>
              <a:buFont typeface="Microsoft JhengHei"/>
              <a:buNone/>
            </a:pPr>
            <a:r>
              <a:rPr lang="zh-TW" sz="1400" b="1" i="0" u="none" strike="noStrike" cap="none" dirty="0">
                <a:solidFill>
                  <a:srgbClr val="FFFFFF"/>
                </a:solidFill>
                <a:latin typeface="Adobe 繁黑體 Std B" panose="020B0700000000000000" pitchFamily="34" charset="-120"/>
                <a:ea typeface="Adobe 繁黑體 Std B" panose="020B0700000000000000" pitchFamily="34" charset="-120"/>
                <a:cs typeface="Microsoft JhengHei"/>
                <a:sym typeface="Microsoft JhengHei"/>
              </a:rPr>
              <a:t>150</a:t>
            </a:r>
            <a:endParaRPr sz="1400" b="1" i="0" u="none" strike="noStrike" cap="none" dirty="0">
              <a:solidFill>
                <a:srgbClr val="000000"/>
              </a:solidFill>
              <a:latin typeface="Adobe 繁黑體 Std B" panose="020B0700000000000000" pitchFamily="34" charset="-120"/>
              <a:ea typeface="Adobe 繁黑體 Std B" panose="020B0700000000000000" pitchFamily="34" charset="-120"/>
              <a:sym typeface="Arial"/>
            </a:endParaRPr>
          </a:p>
        </p:txBody>
      </p:sp>
      <p:grpSp>
        <p:nvGrpSpPr>
          <p:cNvPr id="3" name="群組 2">
            <a:extLst>
              <a:ext uri="{FF2B5EF4-FFF2-40B4-BE49-F238E27FC236}">
                <a16:creationId xmlns:a16="http://schemas.microsoft.com/office/drawing/2014/main" id="{E5BEB06D-59E9-67E9-FA63-B78AD4941556}"/>
              </a:ext>
            </a:extLst>
          </p:cNvPr>
          <p:cNvGrpSpPr/>
          <p:nvPr/>
        </p:nvGrpSpPr>
        <p:grpSpPr>
          <a:xfrm>
            <a:off x="8853222" y="1536376"/>
            <a:ext cx="2776010" cy="3829468"/>
            <a:chOff x="8853222" y="1536376"/>
            <a:chExt cx="2776010" cy="3829468"/>
          </a:xfrm>
        </p:grpSpPr>
        <p:grpSp>
          <p:nvGrpSpPr>
            <p:cNvPr id="498" name="Google Shape;498;p29"/>
            <p:cNvGrpSpPr/>
            <p:nvPr/>
          </p:nvGrpSpPr>
          <p:grpSpPr>
            <a:xfrm>
              <a:off x="8853222" y="1536376"/>
              <a:ext cx="2776010" cy="3829468"/>
              <a:chOff x="5973940" y="-1035868"/>
              <a:chExt cx="3132137" cy="4437062"/>
            </a:xfrm>
          </p:grpSpPr>
          <p:pic>
            <p:nvPicPr>
              <p:cNvPr id="499" name="Google Shape;499;p29" descr="一張含有 室內, 地板, 牆, 浴室 的圖片&#10;&#10;描述是以非常高的可信度產生"/>
              <p:cNvPicPr preferRelativeResize="0"/>
              <p:nvPr/>
            </p:nvPicPr>
            <p:blipFill rotWithShape="1">
              <a:blip r:embed="rId3">
                <a:alphaModFix/>
              </a:blip>
              <a:srcRect/>
              <a:stretch/>
            </p:blipFill>
            <p:spPr>
              <a:xfrm>
                <a:off x="5973940" y="-1035868"/>
                <a:ext cx="3132137" cy="4437062"/>
              </a:xfrm>
              <a:prstGeom prst="rect">
                <a:avLst/>
              </a:prstGeom>
              <a:noFill/>
              <a:ln w="19050" cap="flat" cmpd="sng">
                <a:solidFill>
                  <a:srgbClr val="000000"/>
                </a:solidFill>
                <a:prstDash val="solid"/>
                <a:miter lim="800000"/>
                <a:headEnd type="none" w="sm" len="sm"/>
                <a:tailEnd type="none" w="sm" len="sm"/>
              </a:ln>
            </p:spPr>
          </p:pic>
          <p:sp>
            <p:nvSpPr>
              <p:cNvPr id="500" name="Google Shape;500;p29"/>
              <p:cNvSpPr/>
              <p:nvPr/>
            </p:nvSpPr>
            <p:spPr>
              <a:xfrm>
                <a:off x="6125617" y="2613382"/>
                <a:ext cx="2305050" cy="720725"/>
              </a:xfrm>
              <a:prstGeom prst="ellipse">
                <a:avLst/>
              </a:prstGeom>
              <a:noFill/>
              <a:ln w="19050" cap="flat" cmpd="sng">
                <a:solidFill>
                  <a:schemeClr val="bg1"/>
                </a:solidFill>
                <a:prstDash val="lgDash"/>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Noto Sans Symbols"/>
                  <a:buNone/>
                </a:pPr>
                <a:endParaRPr sz="2800" b="1" i="0" u="none" strike="noStrike" cap="none" dirty="0">
                  <a:solidFill>
                    <a:srgbClr val="000000"/>
                  </a:solidFill>
                  <a:latin typeface="Adobe 繁黑體 Std B" panose="020B0700000000000000" pitchFamily="34" charset="-120"/>
                  <a:ea typeface="Adobe 繁黑體 Std B" panose="020B0700000000000000" pitchFamily="34" charset="-120"/>
                  <a:cs typeface="Microsoft JhengHei"/>
                  <a:sym typeface="Microsoft JhengHei"/>
                </a:endParaRPr>
              </a:p>
            </p:txBody>
          </p:sp>
        </p:grpSp>
        <p:sp>
          <p:nvSpPr>
            <p:cNvPr id="501" name="Google Shape;501;p29"/>
            <p:cNvSpPr txBox="1"/>
            <p:nvPr/>
          </p:nvSpPr>
          <p:spPr>
            <a:xfrm>
              <a:off x="9773117" y="4698726"/>
              <a:ext cx="901123" cy="46177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FFFFF"/>
                </a:buClr>
                <a:buSzPts val="1400"/>
                <a:buFont typeface="Microsoft JhengHei"/>
                <a:buNone/>
              </a:pPr>
              <a:r>
                <a:rPr lang="zh-TW" sz="1400" b="1" i="0" u="none" strike="noStrike" cap="none" dirty="0">
                  <a:solidFill>
                    <a:srgbClr val="FFFFFF"/>
                  </a:solidFill>
                  <a:latin typeface="Adobe 繁黑體 Std B" panose="020B0700000000000000" pitchFamily="34" charset="-120"/>
                  <a:ea typeface="Adobe 繁黑體 Std B" panose="020B0700000000000000" pitchFamily="34" charset="-120"/>
                  <a:cs typeface="Microsoft JhengHei"/>
                  <a:sym typeface="Microsoft JhengHei"/>
                </a:rPr>
                <a:t>150</a:t>
              </a:r>
              <a:endParaRPr sz="1400" b="1" i="0" u="none" strike="noStrike" cap="none" dirty="0">
                <a:solidFill>
                  <a:srgbClr val="000000"/>
                </a:solidFill>
                <a:latin typeface="Adobe 繁黑體 Std B" panose="020B0700000000000000" pitchFamily="34" charset="-120"/>
                <a:ea typeface="Adobe 繁黑體 Std B" panose="020B0700000000000000" pitchFamily="34" charset="-120"/>
                <a:sym typeface="Arial"/>
              </a:endParaRPr>
            </a:p>
          </p:txBody>
        </p:sp>
        <p:cxnSp>
          <p:nvCxnSpPr>
            <p:cNvPr id="507" name="Google Shape;507;p29"/>
            <p:cNvCxnSpPr>
              <a:cxnSpLocks/>
            </p:cNvCxnSpPr>
            <p:nvPr/>
          </p:nvCxnSpPr>
          <p:spPr>
            <a:xfrm flipV="1">
              <a:off x="9039778" y="4996929"/>
              <a:ext cx="1950122" cy="36344"/>
            </a:xfrm>
            <a:prstGeom prst="straightConnector1">
              <a:avLst/>
            </a:prstGeom>
            <a:noFill/>
            <a:ln w="38100" cap="flat" cmpd="sng">
              <a:solidFill>
                <a:srgbClr val="C00000"/>
              </a:solidFill>
              <a:prstDash val="solid"/>
              <a:miter lim="800000"/>
              <a:headEnd type="triangle" w="med" len="med"/>
              <a:tailEnd type="triangle" w="med" len="med"/>
            </a:ln>
          </p:spPr>
        </p:cxnSp>
      </p:grpSp>
      <p:grpSp>
        <p:nvGrpSpPr>
          <p:cNvPr id="2" name="群組 1">
            <a:extLst>
              <a:ext uri="{FF2B5EF4-FFF2-40B4-BE49-F238E27FC236}">
                <a16:creationId xmlns:a16="http://schemas.microsoft.com/office/drawing/2014/main" id="{56382ECC-49E9-628B-5412-BA5AB5AF6CC4}"/>
              </a:ext>
            </a:extLst>
          </p:cNvPr>
          <p:cNvGrpSpPr/>
          <p:nvPr/>
        </p:nvGrpSpPr>
        <p:grpSpPr>
          <a:xfrm>
            <a:off x="5783362" y="1522235"/>
            <a:ext cx="2827671" cy="3829468"/>
            <a:chOff x="3272503" y="2599850"/>
            <a:chExt cx="2827671" cy="3829468"/>
          </a:xfrm>
        </p:grpSpPr>
        <p:pic>
          <p:nvPicPr>
            <p:cNvPr id="502" name="Google Shape;502;p29" descr="一張含有 牆, 室內, 地板, 天花板 的圖片&#10;&#10;描述是以非常高的可信度產生"/>
            <p:cNvPicPr preferRelativeResize="0"/>
            <p:nvPr/>
          </p:nvPicPr>
          <p:blipFill rotWithShape="1">
            <a:blip r:embed="rId4">
              <a:alphaModFix/>
            </a:blip>
            <a:srcRect/>
            <a:stretch/>
          </p:blipFill>
          <p:spPr>
            <a:xfrm>
              <a:off x="3272503" y="2599850"/>
              <a:ext cx="2827671" cy="3829468"/>
            </a:xfrm>
            <a:prstGeom prst="rect">
              <a:avLst/>
            </a:prstGeom>
            <a:noFill/>
            <a:ln w="19050" cap="flat" cmpd="sng">
              <a:solidFill>
                <a:srgbClr val="000000"/>
              </a:solidFill>
              <a:prstDash val="solid"/>
              <a:miter lim="800000"/>
              <a:headEnd type="none" w="sm" len="sm"/>
              <a:tailEnd type="none" w="sm" len="sm"/>
            </a:ln>
          </p:spPr>
        </p:pic>
        <p:cxnSp>
          <p:nvCxnSpPr>
            <p:cNvPr id="506" name="Google Shape;506;p29"/>
            <p:cNvCxnSpPr>
              <a:cxnSpLocks/>
            </p:cNvCxnSpPr>
            <p:nvPr/>
          </p:nvCxnSpPr>
          <p:spPr>
            <a:xfrm>
              <a:off x="3534780" y="5683712"/>
              <a:ext cx="1961780" cy="0"/>
            </a:xfrm>
            <a:prstGeom prst="straightConnector1">
              <a:avLst/>
            </a:prstGeom>
            <a:noFill/>
            <a:ln w="38100" cap="flat" cmpd="sng">
              <a:solidFill>
                <a:srgbClr val="C00000"/>
              </a:solidFill>
              <a:prstDash val="solid"/>
              <a:miter lim="800000"/>
              <a:headEnd type="triangle" w="med" len="med"/>
              <a:tailEnd type="triangle" w="med" len="med"/>
            </a:ln>
          </p:spPr>
        </p:cxnSp>
        <p:sp>
          <p:nvSpPr>
            <p:cNvPr id="4" name="箭號: 向下 3">
              <a:extLst>
                <a:ext uri="{FF2B5EF4-FFF2-40B4-BE49-F238E27FC236}">
                  <a16:creationId xmlns:a16="http://schemas.microsoft.com/office/drawing/2014/main" id="{ACA86D8E-6DAF-99A9-36B7-E6FE0EF7CE66}"/>
                </a:ext>
              </a:extLst>
            </p:cNvPr>
            <p:cNvSpPr/>
            <p:nvPr/>
          </p:nvSpPr>
          <p:spPr>
            <a:xfrm rot="10800000">
              <a:off x="4447488" y="4619773"/>
              <a:ext cx="275174" cy="524482"/>
            </a:xfrm>
            <a:prstGeom prst="downArrow">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Adobe 繁黑體 Std B" panose="020B0700000000000000" pitchFamily="34" charset="-120"/>
                <a:ea typeface="Adobe 繁黑體 Std B" panose="020B0700000000000000" pitchFamily="34" charset="-120"/>
              </a:endParaRPr>
            </a:p>
          </p:txBody>
        </p:sp>
      </p:grpSp>
      <p:grpSp>
        <p:nvGrpSpPr>
          <p:cNvPr id="21" name="Google Shape;523;p30">
            <a:extLst>
              <a:ext uri="{FF2B5EF4-FFF2-40B4-BE49-F238E27FC236}">
                <a16:creationId xmlns:a16="http://schemas.microsoft.com/office/drawing/2014/main" id="{49769219-9B37-45D6-B4DA-E94C2B9F5564}"/>
              </a:ext>
            </a:extLst>
          </p:cNvPr>
          <p:cNvGrpSpPr/>
          <p:nvPr/>
        </p:nvGrpSpPr>
        <p:grpSpPr>
          <a:xfrm>
            <a:off x="-7089963" y="3657599"/>
            <a:ext cx="3519450" cy="2268081"/>
            <a:chOff x="1336943" y="1649248"/>
            <a:chExt cx="6470112" cy="4561429"/>
          </a:xfrm>
        </p:grpSpPr>
        <p:pic>
          <p:nvPicPr>
            <p:cNvPr id="22" name="Google Shape;524;p30" descr="一張含有 牆, 室內, 地板, 床 的圖片&#10;&#10;描述是以非常高的可信度產生">
              <a:extLst>
                <a:ext uri="{FF2B5EF4-FFF2-40B4-BE49-F238E27FC236}">
                  <a16:creationId xmlns:a16="http://schemas.microsoft.com/office/drawing/2014/main" id="{1EBE5064-3991-4AC8-9FE8-201E6D456401}"/>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336943" y="1649248"/>
              <a:ext cx="6470112" cy="4561429"/>
            </a:xfrm>
            <a:prstGeom prst="rect">
              <a:avLst/>
            </a:prstGeom>
            <a:noFill/>
            <a:ln w="25400" cap="flat" cmpd="sng">
              <a:solidFill>
                <a:srgbClr val="000000"/>
              </a:solidFill>
              <a:prstDash val="solid"/>
              <a:miter lim="800000"/>
              <a:headEnd type="none" w="sm" len="sm"/>
              <a:tailEnd type="none" w="sm" len="sm"/>
            </a:ln>
          </p:spPr>
        </p:pic>
        <p:cxnSp>
          <p:nvCxnSpPr>
            <p:cNvPr id="23" name="Google Shape;525;p30">
              <a:extLst>
                <a:ext uri="{FF2B5EF4-FFF2-40B4-BE49-F238E27FC236}">
                  <a16:creationId xmlns:a16="http://schemas.microsoft.com/office/drawing/2014/main" id="{EAB763C9-2D94-4AE4-BA2F-9F60CC718113}"/>
                </a:ext>
              </a:extLst>
            </p:cNvPr>
            <p:cNvCxnSpPr/>
            <p:nvPr/>
          </p:nvCxnSpPr>
          <p:spPr>
            <a:xfrm>
              <a:off x="3347864" y="3575418"/>
              <a:ext cx="1334540" cy="0"/>
            </a:xfrm>
            <a:prstGeom prst="straightConnector1">
              <a:avLst/>
            </a:prstGeom>
            <a:noFill/>
            <a:ln w="19050" cap="flat" cmpd="sng">
              <a:solidFill>
                <a:schemeClr val="lt1"/>
              </a:solidFill>
              <a:prstDash val="solid"/>
              <a:round/>
              <a:headEnd type="triangle" w="med" len="med"/>
              <a:tailEnd type="triangle" w="med" len="med"/>
            </a:ln>
          </p:spPr>
        </p:cxnSp>
        <p:sp>
          <p:nvSpPr>
            <p:cNvPr id="24" name="Google Shape;526;p30">
              <a:extLst>
                <a:ext uri="{FF2B5EF4-FFF2-40B4-BE49-F238E27FC236}">
                  <a16:creationId xmlns:a16="http://schemas.microsoft.com/office/drawing/2014/main" id="{060F2D67-F20A-4CDA-93AB-9222CD07FF14}"/>
                </a:ext>
              </a:extLst>
            </p:cNvPr>
            <p:cNvSpPr txBox="1"/>
            <p:nvPr/>
          </p:nvSpPr>
          <p:spPr>
            <a:xfrm>
              <a:off x="3619042" y="3593820"/>
              <a:ext cx="1101404" cy="10521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Noto Sans Symbols"/>
                <a:buNone/>
              </a:pPr>
              <a:r>
                <a:rPr lang="zh-TW" sz="1400" b="1" i="0" u="none" strike="noStrike" cap="none" dirty="0">
                  <a:solidFill>
                    <a:schemeClr val="bg1"/>
                  </a:solidFill>
                  <a:latin typeface="Adobe 繁黑體 Std B" panose="020B0700000000000000" pitchFamily="34" charset="-120"/>
                  <a:ea typeface="Adobe 繁黑體 Std B" panose="020B0700000000000000" pitchFamily="34" charset="-120"/>
                  <a:sym typeface="Arial"/>
                </a:rPr>
                <a:t>80公分</a:t>
              </a:r>
              <a:endParaRPr dirty="0">
                <a:solidFill>
                  <a:schemeClr val="bg1"/>
                </a:solidFill>
                <a:latin typeface="Adobe 繁黑體 Std B" panose="020B0700000000000000" pitchFamily="34" charset="-120"/>
                <a:ea typeface="Adobe 繁黑體 Std B" panose="020B0700000000000000" pitchFamily="34" charset="-12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93"/>
                                        </p:tgtEl>
                                        <p:attrNameLst>
                                          <p:attrName>style.visibility</p:attrName>
                                        </p:attrNameLst>
                                      </p:cBhvr>
                                      <p:to>
                                        <p:strVal val="visible"/>
                                      </p:to>
                                    </p:set>
                                    <p:anim calcmode="lin" valueType="num">
                                      <p:cBhvr>
                                        <p:cTn id="7" dur="1000" fill="hold"/>
                                        <p:tgtEl>
                                          <p:spTgt spid="493"/>
                                        </p:tgtEl>
                                        <p:attrNameLst>
                                          <p:attrName>ppt_w</p:attrName>
                                        </p:attrNameLst>
                                      </p:cBhvr>
                                      <p:tavLst>
                                        <p:tav tm="0">
                                          <p:val>
                                            <p:strVal val="#ppt_w*0.70"/>
                                          </p:val>
                                        </p:tav>
                                        <p:tav tm="100000">
                                          <p:val>
                                            <p:strVal val="#ppt_w"/>
                                          </p:val>
                                        </p:tav>
                                      </p:tavLst>
                                    </p:anim>
                                    <p:anim calcmode="lin" valueType="num">
                                      <p:cBhvr>
                                        <p:cTn id="8" dur="1000" fill="hold"/>
                                        <p:tgtEl>
                                          <p:spTgt spid="493"/>
                                        </p:tgtEl>
                                        <p:attrNameLst>
                                          <p:attrName>ppt_h</p:attrName>
                                        </p:attrNameLst>
                                      </p:cBhvr>
                                      <p:tavLst>
                                        <p:tav tm="0">
                                          <p:val>
                                            <p:strVal val="#ppt_h"/>
                                          </p:val>
                                        </p:tav>
                                        <p:tav tm="100000">
                                          <p:val>
                                            <p:strVal val="#ppt_h"/>
                                          </p:val>
                                        </p:tav>
                                      </p:tavLst>
                                    </p:anim>
                                    <p:animEffect transition="in" filter="fade">
                                      <p:cBhvr>
                                        <p:cTn id="9" dur="1000"/>
                                        <p:tgtEl>
                                          <p:spTgt spid="493"/>
                                        </p:tgtEl>
                                      </p:cBhvr>
                                    </p:animEffect>
                                  </p:childTnLst>
                                </p:cTn>
                              </p:par>
                            </p:childTnLst>
                          </p:cTn>
                        </p:par>
                        <p:par>
                          <p:cTn id="10" fill="hold">
                            <p:stCondLst>
                              <p:cond delay="1000"/>
                            </p:stCondLst>
                            <p:childTnLst>
                              <p:par>
                                <p:cTn id="11" presetID="25" presetClass="entr" presetSubtype="0" fill="hold" nodeType="afterEffect">
                                  <p:stCondLst>
                                    <p:cond delay="50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2"/>
                                        </p:tgtEl>
                                      </p:cBhvr>
                                    </p:animEffect>
                                  </p:childTnLst>
                                </p:cTn>
                              </p:par>
                            </p:childTnLst>
                          </p:cTn>
                        </p:par>
                        <p:par>
                          <p:cTn id="21" fill="hold">
                            <p:stCondLst>
                              <p:cond delay="2500"/>
                            </p:stCondLst>
                            <p:childTnLst>
                              <p:par>
                                <p:cTn id="22" presetID="25" presetClass="entr" presetSubtype="0" fill="hold" nodeType="afterEffect">
                                  <p:stCondLst>
                                    <p:cond delay="25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27" dur="1000" fill="hold"/>
                                        <p:tgtEl>
                                          <p:spTgt spid="3"/>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30"/>
          <p:cNvSpPr/>
          <p:nvPr/>
        </p:nvSpPr>
        <p:spPr>
          <a:xfrm>
            <a:off x="256239" y="139700"/>
            <a:ext cx="11748436"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513" name="Google Shape;513;p30"/>
          <p:cNvSpPr/>
          <p:nvPr/>
        </p:nvSpPr>
        <p:spPr>
          <a:xfrm rot="6300000">
            <a:off x="8759566" y="3323749"/>
            <a:ext cx="5080706" cy="4841997"/>
          </a:xfrm>
          <a:prstGeom prst="ellipse">
            <a:avLst/>
          </a:prstGeom>
          <a:solidFill>
            <a:srgbClr val="EF7E60">
              <a:alpha val="1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514" name="Google Shape;514;p30"/>
          <p:cNvSpPr/>
          <p:nvPr/>
        </p:nvSpPr>
        <p:spPr>
          <a:xfrm rot="-7322910">
            <a:off x="8675954" y="2976316"/>
            <a:ext cx="5536153" cy="5536861"/>
          </a:xfrm>
          <a:prstGeom prst="ellipse">
            <a:avLst/>
          </a:prstGeom>
          <a:noFill/>
          <a:ln w="127000" cap="flat" cmpd="sng">
            <a:solidFill>
              <a:srgbClr val="EF7E60">
                <a:alpha val="13725"/>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515" name="Google Shape;515;p30"/>
          <p:cNvSpPr/>
          <p:nvPr/>
        </p:nvSpPr>
        <p:spPr>
          <a:xfrm rot="6300000">
            <a:off x="-1839901" y="-1826132"/>
            <a:ext cx="5321127" cy="5071122"/>
          </a:xfrm>
          <a:prstGeom prst="ellipse">
            <a:avLst/>
          </a:prstGeom>
          <a:solidFill>
            <a:srgbClr val="EF7E60">
              <a:alpha val="1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516" name="Google Shape;516;p30"/>
          <p:cNvSpPr/>
          <p:nvPr/>
        </p:nvSpPr>
        <p:spPr>
          <a:xfrm rot="-7322910">
            <a:off x="-2127394" y="-2190003"/>
            <a:ext cx="5798125" cy="5798867"/>
          </a:xfrm>
          <a:prstGeom prst="ellipse">
            <a:avLst/>
          </a:prstGeom>
          <a:noFill/>
          <a:ln w="127000" cap="flat" cmpd="sng">
            <a:solidFill>
              <a:srgbClr val="EF7E60">
                <a:alpha val="13725"/>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517" name="Google Shape;517;p30"/>
          <p:cNvSpPr/>
          <p:nvPr/>
        </p:nvSpPr>
        <p:spPr>
          <a:xfrm>
            <a:off x="2984523" y="718695"/>
            <a:ext cx="6331108" cy="888467"/>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518" name="Google Shape;518;p30"/>
          <p:cNvSpPr txBox="1"/>
          <p:nvPr/>
        </p:nvSpPr>
        <p:spPr>
          <a:xfrm>
            <a:off x="4025109" y="757389"/>
            <a:ext cx="4533627" cy="487320"/>
          </a:xfrm>
          <a:prstGeom prst="rect">
            <a:avLst/>
          </a:prstGeom>
          <a:noFill/>
          <a:ln>
            <a:noFill/>
          </a:ln>
        </p:spPr>
        <p:txBody>
          <a:bodyPr spcFirstLastPara="1" wrap="square" lIns="91425" tIns="45700" rIns="91425" bIns="45700" anchor="t" anchorCtr="0">
            <a:noAutofit/>
          </a:bodyPr>
          <a:lstStyle/>
          <a:p>
            <a:pPr marL="0" marR="0" lvl="0" indent="0" algn="l" rtl="0">
              <a:lnSpc>
                <a:spcPct val="145833"/>
              </a:lnSpc>
              <a:spcBef>
                <a:spcPts val="0"/>
              </a:spcBef>
              <a:spcAft>
                <a:spcPts val="0"/>
              </a:spcAft>
              <a:buClr>
                <a:schemeClr val="dk1"/>
              </a:buClr>
              <a:buSzPts val="2400"/>
              <a:buFont typeface="Arial"/>
              <a:buNone/>
            </a:pPr>
            <a:r>
              <a:rPr lang="zh-TW" sz="2400" dirty="0">
                <a:solidFill>
                  <a:schemeClr val="dk1"/>
                </a:solidFill>
                <a:latin typeface="Adobe 繁黑體 Std B" panose="020B0700000000000000" pitchFamily="34" charset="-120"/>
                <a:ea typeface="Adobe 繁黑體 Std B" panose="020B0700000000000000" pitchFamily="34" charset="-120"/>
                <a:sym typeface="Arial"/>
              </a:rPr>
              <a:t>房間內通路不得小於</a:t>
            </a:r>
            <a:r>
              <a:rPr lang="zh-TW" altLang="en-US" sz="2400" dirty="0">
                <a:solidFill>
                  <a:srgbClr val="C00000"/>
                </a:solidFill>
                <a:latin typeface="Adobe 繁黑體 Std B" panose="020B0700000000000000" pitchFamily="34" charset="-120"/>
                <a:ea typeface="Adobe 繁黑體 Std B" panose="020B0700000000000000" pitchFamily="34" charset="-120"/>
              </a:rPr>
              <a:t>八十</a:t>
            </a:r>
            <a:r>
              <a:rPr lang="zh-TW" sz="2400" dirty="0">
                <a:solidFill>
                  <a:schemeClr val="dk1"/>
                </a:solidFill>
                <a:latin typeface="Adobe 繁黑體 Std B" panose="020B0700000000000000" pitchFamily="34" charset="-120"/>
                <a:ea typeface="Adobe 繁黑體 Std B" panose="020B0700000000000000" pitchFamily="34" charset="-120"/>
                <a:sym typeface="Arial"/>
              </a:rPr>
              <a:t>公分。</a:t>
            </a:r>
            <a:endParaRPr dirty="0">
              <a:latin typeface="Adobe 繁黑體 Std B" panose="020B0700000000000000" pitchFamily="34" charset="-120"/>
              <a:ea typeface="Adobe 繁黑體 Std B" panose="020B0700000000000000" pitchFamily="34" charset="-120"/>
            </a:endParaRPr>
          </a:p>
        </p:txBody>
      </p:sp>
      <p:grpSp>
        <p:nvGrpSpPr>
          <p:cNvPr id="519" name="Google Shape;519;p30"/>
          <p:cNvGrpSpPr/>
          <p:nvPr/>
        </p:nvGrpSpPr>
        <p:grpSpPr>
          <a:xfrm>
            <a:off x="4789961" y="231377"/>
            <a:ext cx="2349481" cy="576812"/>
            <a:chOff x="4789961" y="862470"/>
            <a:chExt cx="2349481" cy="576812"/>
          </a:xfrm>
        </p:grpSpPr>
        <p:sp>
          <p:nvSpPr>
            <p:cNvPr id="520" name="Google Shape;520;p30"/>
            <p:cNvSpPr txBox="1"/>
            <p:nvPr/>
          </p:nvSpPr>
          <p:spPr>
            <a:xfrm>
              <a:off x="4789961" y="862470"/>
              <a:ext cx="2349481" cy="523180"/>
            </a:xfrm>
            <a:prstGeom prst="rect">
              <a:avLst/>
            </a:prstGeom>
            <a:solidFill>
              <a:srgbClr val="FFC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p:txBody>
        </p:sp>
        <p:sp>
          <p:nvSpPr>
            <p:cNvPr id="521" name="Google Shape;521;p30"/>
            <p:cNvSpPr txBox="1"/>
            <p:nvPr/>
          </p:nvSpPr>
          <p:spPr>
            <a:xfrm>
              <a:off x="4885924" y="906155"/>
              <a:ext cx="2253518" cy="53312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無障礙客房</a:t>
              </a:r>
              <a:endParaRPr sz="3200" dirty="0">
                <a:solidFill>
                  <a:srgbClr val="C00000"/>
                </a:solidFill>
                <a:latin typeface="Adobe 繁黑體 Std B" panose="020B0700000000000000" pitchFamily="34" charset="-120"/>
                <a:ea typeface="Adobe 繁黑體 Std B" panose="020B0700000000000000" pitchFamily="34" charset="-120"/>
                <a:cs typeface="Play"/>
                <a:sym typeface="Play"/>
              </a:endParaRPr>
            </a:p>
          </p:txBody>
        </p:sp>
      </p:grpSp>
      <p:sp>
        <p:nvSpPr>
          <p:cNvPr id="522" name="Google Shape;522;p30"/>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31</a:t>
            </a:fld>
            <a:endParaRPr dirty="0"/>
          </a:p>
        </p:txBody>
      </p:sp>
      <p:grpSp>
        <p:nvGrpSpPr>
          <p:cNvPr id="523" name="Google Shape;523;p30"/>
          <p:cNvGrpSpPr/>
          <p:nvPr/>
        </p:nvGrpSpPr>
        <p:grpSpPr>
          <a:xfrm>
            <a:off x="3005658" y="1424499"/>
            <a:ext cx="6299813" cy="4441368"/>
            <a:chOff x="1336943" y="1649248"/>
            <a:chExt cx="6470112" cy="4561429"/>
          </a:xfrm>
        </p:grpSpPr>
        <p:pic>
          <p:nvPicPr>
            <p:cNvPr id="524" name="Google Shape;524;p30" descr="一張含有 牆, 室內, 地板, 床 的圖片&#10;&#10;描述是以非常高的可信度產生"/>
            <p:cNvPicPr preferRelativeResize="0"/>
            <p:nvPr/>
          </p:nvPicPr>
          <p:blipFill rotWithShape="1">
            <a:blip r:embed="rId3">
              <a:alphaModFix/>
            </a:blip>
            <a:srcRect/>
            <a:stretch/>
          </p:blipFill>
          <p:spPr>
            <a:xfrm>
              <a:off x="1336943" y="1649248"/>
              <a:ext cx="6470112" cy="4561429"/>
            </a:xfrm>
            <a:prstGeom prst="rect">
              <a:avLst/>
            </a:prstGeom>
            <a:noFill/>
            <a:ln w="25400" cap="flat" cmpd="sng">
              <a:solidFill>
                <a:srgbClr val="000000"/>
              </a:solidFill>
              <a:prstDash val="solid"/>
              <a:miter lim="800000"/>
              <a:headEnd type="none" w="sm" len="sm"/>
              <a:tailEnd type="none" w="sm" len="sm"/>
            </a:ln>
          </p:spPr>
        </p:pic>
        <p:cxnSp>
          <p:nvCxnSpPr>
            <p:cNvPr id="525" name="Google Shape;525;p30"/>
            <p:cNvCxnSpPr/>
            <p:nvPr/>
          </p:nvCxnSpPr>
          <p:spPr>
            <a:xfrm>
              <a:off x="3347864" y="3575418"/>
              <a:ext cx="1334540" cy="0"/>
            </a:xfrm>
            <a:prstGeom prst="straightConnector1">
              <a:avLst/>
            </a:prstGeom>
            <a:noFill/>
            <a:ln w="19050" cap="flat" cmpd="sng">
              <a:solidFill>
                <a:schemeClr val="lt1"/>
              </a:solidFill>
              <a:prstDash val="solid"/>
              <a:round/>
              <a:headEnd type="triangle" w="med" len="med"/>
              <a:tailEnd type="triangle" w="med" len="med"/>
            </a:ln>
          </p:spPr>
        </p:cxnSp>
        <p:sp>
          <p:nvSpPr>
            <p:cNvPr id="526" name="Google Shape;526;p30"/>
            <p:cNvSpPr txBox="1"/>
            <p:nvPr/>
          </p:nvSpPr>
          <p:spPr>
            <a:xfrm>
              <a:off x="3619041" y="3593819"/>
              <a:ext cx="1101403" cy="3160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Noto Sans Symbols"/>
                <a:buNone/>
              </a:pPr>
              <a:r>
                <a:rPr lang="zh-TW" sz="1400" b="1" i="0" u="none" strike="noStrike" cap="none" dirty="0">
                  <a:solidFill>
                    <a:schemeClr val="bg1"/>
                  </a:solidFill>
                  <a:latin typeface="Adobe 繁黑體 Std B" panose="020B0700000000000000" pitchFamily="34" charset="-120"/>
                  <a:ea typeface="Adobe 繁黑體 Std B" panose="020B0700000000000000" pitchFamily="34" charset="-120"/>
                  <a:sym typeface="Arial"/>
                </a:rPr>
                <a:t>80公分</a:t>
              </a:r>
              <a:endParaRPr dirty="0">
                <a:solidFill>
                  <a:schemeClr val="bg1"/>
                </a:solidFill>
                <a:latin typeface="Adobe 繁黑體 Std B" panose="020B0700000000000000" pitchFamily="34" charset="-120"/>
                <a:ea typeface="Adobe 繁黑體 Std B" panose="020B0700000000000000" pitchFamily="34" charset="-120"/>
              </a:endParaRPr>
            </a:p>
          </p:txBody>
        </p:sp>
      </p:grpSp>
      <p:sp>
        <p:nvSpPr>
          <p:cNvPr id="17" name="Google Shape;492;p29">
            <a:extLst>
              <a:ext uri="{FF2B5EF4-FFF2-40B4-BE49-F238E27FC236}">
                <a16:creationId xmlns:a16="http://schemas.microsoft.com/office/drawing/2014/main" id="{AE7F6C69-DC57-453A-BD47-5F4A9551378D}"/>
              </a:ext>
            </a:extLst>
          </p:cNvPr>
          <p:cNvSpPr/>
          <p:nvPr/>
        </p:nvSpPr>
        <p:spPr>
          <a:xfrm>
            <a:off x="12969904" y="1484313"/>
            <a:ext cx="4578979" cy="3898046"/>
          </a:xfrm>
          <a:prstGeom prst="rect">
            <a:avLst/>
          </a:prstGeom>
          <a:solidFill>
            <a:srgbClr val="FFF7D5"/>
          </a:solidFill>
          <a:ln>
            <a:solidFill>
              <a:schemeClr val="tx1"/>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8" name="Google Shape;493;p29">
            <a:extLst>
              <a:ext uri="{FF2B5EF4-FFF2-40B4-BE49-F238E27FC236}">
                <a16:creationId xmlns:a16="http://schemas.microsoft.com/office/drawing/2014/main" id="{B900F145-C5A5-4A72-AC57-60662FEFCF6D}"/>
              </a:ext>
            </a:extLst>
          </p:cNvPr>
          <p:cNvSpPr txBox="1"/>
          <p:nvPr/>
        </p:nvSpPr>
        <p:spPr>
          <a:xfrm>
            <a:off x="13395716" y="1618483"/>
            <a:ext cx="4005338" cy="3839738"/>
          </a:xfrm>
          <a:prstGeom prst="rect">
            <a:avLst/>
          </a:prstGeom>
          <a:noFill/>
          <a:ln>
            <a:noFill/>
          </a:ln>
        </p:spPr>
        <p:txBody>
          <a:bodyPr spcFirstLastPara="1" wrap="square" lIns="91425" tIns="45700" rIns="91425" bIns="45700" anchor="t" anchorCtr="0">
            <a:noAutofit/>
          </a:bodyPr>
          <a:lstStyle/>
          <a:p>
            <a:pPr lvl="0">
              <a:lnSpc>
                <a:spcPts val="3500"/>
              </a:lnSpc>
              <a:buClr>
                <a:schemeClr val="dk1"/>
              </a:buClr>
              <a:buSzPts val="2400"/>
            </a:pP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通達無障礙客房之無障礙通路行進方向與客房門開啟</a:t>
            </a:r>
            <a:br>
              <a:rPr lang="en-US" alt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b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方向一致，或客房門前方</a:t>
            </a:r>
            <a:br>
              <a:rPr lang="en-US" alt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b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已可提供直徑</a:t>
            </a:r>
            <a:r>
              <a:rPr lang="zh-TW" altLang="en-US"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一百五十</a:t>
            </a: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公分之</a:t>
            </a:r>
            <a:r>
              <a:rPr lang="zh-TW" altLang="en-US"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輪椅</a:t>
            </a: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迴轉空間者，</a:t>
            </a:r>
            <a:r>
              <a:rPr lang="zh-TW" altLang="en-US" sz="2400" dirty="0">
                <a:solidFill>
                  <a:schemeClr val="bg1">
                    <a:lumMod val="75000"/>
                  </a:schemeClr>
                </a:solidFill>
                <a:latin typeface="Adobe 繁黑體 Std B" panose="020B0700000000000000" pitchFamily="34" charset="-120"/>
                <a:ea typeface="Adobe 繁黑體 Std B" panose="020B0700000000000000" pitchFamily="34" charset="-120"/>
              </a:rPr>
              <a:t>也就是</a:t>
            </a:r>
            <a:r>
              <a:rPr lang="zh-TW" altLang="en-US"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能讓輪椅</a:t>
            </a:r>
            <a:r>
              <a:rPr lang="zh-TW" altLang="en-US" sz="2400" dirty="0">
                <a:solidFill>
                  <a:schemeClr val="bg1">
                    <a:lumMod val="75000"/>
                  </a:schemeClr>
                </a:solidFill>
                <a:latin typeface="Adobe 繁黑體 Std B" panose="020B0700000000000000" pitchFamily="34" charset="-120"/>
                <a:ea typeface="Adobe 繁黑體 Std B" panose="020B0700000000000000" pitchFamily="34" charset="-120"/>
              </a:rPr>
              <a:t>直進直出，</a:t>
            </a: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門開啟後實際可供進出之淨寬得</a:t>
            </a:r>
            <a:r>
              <a:rPr lang="zh-TW" altLang="zh-TW" sz="2400" dirty="0">
                <a:solidFill>
                  <a:schemeClr val="bg1">
                    <a:lumMod val="75000"/>
                  </a:schemeClr>
                </a:solidFill>
                <a:latin typeface="Adobe 繁黑體 Std B" panose="020B0700000000000000" pitchFamily="34" charset="-120"/>
                <a:ea typeface="Adobe 繁黑體 Std B" panose="020B0700000000000000" pitchFamily="34" charset="-120"/>
              </a:rPr>
              <a:t>不</a:t>
            </a: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小於</a:t>
            </a:r>
            <a:r>
              <a:rPr lang="zh-TW" altLang="en-US"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七十五</a:t>
            </a: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公分。</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p:txBody>
      </p:sp>
      <p:sp>
        <p:nvSpPr>
          <p:cNvPr id="19" name="Google Shape;493;p29">
            <a:extLst>
              <a:ext uri="{FF2B5EF4-FFF2-40B4-BE49-F238E27FC236}">
                <a16:creationId xmlns:a16="http://schemas.microsoft.com/office/drawing/2014/main" id="{FE23675B-6B8D-4B25-AF70-E24FD1401BFC}"/>
              </a:ext>
            </a:extLst>
          </p:cNvPr>
          <p:cNvSpPr txBox="1"/>
          <p:nvPr/>
        </p:nvSpPr>
        <p:spPr>
          <a:xfrm>
            <a:off x="13395716" y="1618483"/>
            <a:ext cx="4005338" cy="3839738"/>
          </a:xfrm>
          <a:prstGeom prst="rect">
            <a:avLst/>
          </a:prstGeom>
          <a:noFill/>
          <a:ln>
            <a:noFill/>
          </a:ln>
        </p:spPr>
        <p:txBody>
          <a:bodyPr spcFirstLastPara="1" wrap="square" lIns="91425" tIns="45700" rIns="91425" bIns="45700" anchor="t" anchorCtr="0">
            <a:noAutofit/>
          </a:bodyPr>
          <a:lstStyle/>
          <a:p>
            <a:pPr lvl="0">
              <a:lnSpc>
                <a:spcPts val="3500"/>
              </a:lnSpc>
              <a:buClr>
                <a:schemeClr val="dk1"/>
              </a:buClr>
              <a:buSzPts val="2400"/>
            </a:pPr>
            <a:r>
              <a:rPr lang="zh-TW" sz="2400" dirty="0">
                <a:solidFill>
                  <a:schemeClr val="dk1"/>
                </a:solidFill>
                <a:latin typeface="Adobe 繁黑體 Std B" panose="020B0700000000000000" pitchFamily="34" charset="-120"/>
                <a:ea typeface="Adobe 繁黑體 Std B" panose="020B0700000000000000" pitchFamily="34" charset="-120"/>
                <a:sym typeface="Arial"/>
              </a:rPr>
              <a:t>通達無障礙客房之無障礙通路行進方向與客房門開啟</a:t>
            </a:r>
            <a:br>
              <a:rPr lang="en-US" altLang="zh-TW" sz="2400" dirty="0">
                <a:solidFill>
                  <a:schemeClr val="dk1"/>
                </a:solidFill>
                <a:latin typeface="Adobe 繁黑體 Std B" panose="020B0700000000000000" pitchFamily="34" charset="-120"/>
                <a:ea typeface="Adobe 繁黑體 Std B" panose="020B0700000000000000" pitchFamily="34" charset="-120"/>
                <a:sym typeface="Arial"/>
              </a:rPr>
            </a:br>
            <a:r>
              <a:rPr lang="zh-TW" sz="2400" dirty="0">
                <a:solidFill>
                  <a:srgbClr val="C00000"/>
                </a:solidFill>
                <a:latin typeface="Adobe 繁黑體 Std B" panose="020B0700000000000000" pitchFamily="34" charset="-120"/>
                <a:ea typeface="Adobe 繁黑體 Std B" panose="020B0700000000000000" pitchFamily="34" charset="-120"/>
                <a:sym typeface="Arial"/>
              </a:rPr>
              <a:t>方向一致</a:t>
            </a:r>
            <a:r>
              <a:rPr lang="zh-TW" sz="2400" dirty="0">
                <a:solidFill>
                  <a:schemeClr val="dk1"/>
                </a:solidFill>
                <a:latin typeface="Adobe 繁黑體 Std B" panose="020B0700000000000000" pitchFamily="34" charset="-120"/>
                <a:ea typeface="Adobe 繁黑體 Std B" panose="020B0700000000000000" pitchFamily="34" charset="-120"/>
                <a:sym typeface="Arial"/>
              </a:rPr>
              <a:t>，或客房門前方</a:t>
            </a:r>
            <a:br>
              <a:rPr lang="en-US" altLang="zh-TW" sz="2400" dirty="0">
                <a:solidFill>
                  <a:schemeClr val="dk1"/>
                </a:solidFill>
                <a:latin typeface="Adobe 繁黑體 Std B" panose="020B0700000000000000" pitchFamily="34" charset="-120"/>
                <a:ea typeface="Adobe 繁黑體 Std B" panose="020B0700000000000000" pitchFamily="34" charset="-120"/>
                <a:sym typeface="Arial"/>
              </a:rPr>
            </a:br>
            <a:r>
              <a:rPr lang="zh-TW" sz="2400" dirty="0">
                <a:solidFill>
                  <a:schemeClr val="dk1"/>
                </a:solidFill>
                <a:latin typeface="Adobe 繁黑體 Std B" panose="020B0700000000000000" pitchFamily="34" charset="-120"/>
                <a:ea typeface="Adobe 繁黑體 Std B" panose="020B0700000000000000" pitchFamily="34" charset="-120"/>
                <a:sym typeface="Arial"/>
              </a:rPr>
              <a:t>已可提供直徑</a:t>
            </a:r>
            <a:r>
              <a:rPr lang="zh-TW" altLang="en-US" sz="2400" dirty="0">
                <a:solidFill>
                  <a:srgbClr val="C00000"/>
                </a:solidFill>
                <a:latin typeface="Adobe 繁黑體 Std B" panose="020B0700000000000000" pitchFamily="34" charset="-120"/>
                <a:ea typeface="Adobe 繁黑體 Std B" panose="020B0700000000000000" pitchFamily="34" charset="-120"/>
                <a:sym typeface="Arial"/>
              </a:rPr>
              <a:t>一百五十</a:t>
            </a:r>
            <a:r>
              <a:rPr lang="zh-TW" sz="2400" dirty="0">
                <a:solidFill>
                  <a:srgbClr val="C00000"/>
                </a:solidFill>
                <a:latin typeface="Adobe 繁黑體 Std B" panose="020B0700000000000000" pitchFamily="34" charset="-120"/>
                <a:ea typeface="Adobe 繁黑體 Std B" panose="020B0700000000000000" pitchFamily="34" charset="-120"/>
                <a:sym typeface="Arial"/>
              </a:rPr>
              <a:t>公分之</a:t>
            </a:r>
            <a:r>
              <a:rPr lang="zh-TW" altLang="en-US" sz="2400" dirty="0">
                <a:solidFill>
                  <a:srgbClr val="C00000"/>
                </a:solidFill>
                <a:latin typeface="Adobe 繁黑體 Std B" panose="020B0700000000000000" pitchFamily="34" charset="-120"/>
                <a:ea typeface="Adobe 繁黑體 Std B" panose="020B0700000000000000" pitchFamily="34" charset="-120"/>
                <a:sym typeface="Arial"/>
              </a:rPr>
              <a:t>輪椅</a:t>
            </a:r>
            <a:r>
              <a:rPr lang="zh-TW" sz="2400" dirty="0">
                <a:solidFill>
                  <a:srgbClr val="C00000"/>
                </a:solidFill>
                <a:latin typeface="Adobe 繁黑體 Std B" panose="020B0700000000000000" pitchFamily="34" charset="-120"/>
                <a:ea typeface="Adobe 繁黑體 Std B" panose="020B0700000000000000" pitchFamily="34" charset="-120"/>
                <a:sym typeface="Arial"/>
              </a:rPr>
              <a:t>迴轉空間</a:t>
            </a:r>
            <a:r>
              <a:rPr lang="zh-TW" sz="2400" dirty="0">
                <a:solidFill>
                  <a:schemeClr val="dk1"/>
                </a:solidFill>
                <a:latin typeface="Adobe 繁黑體 Std B" panose="020B0700000000000000" pitchFamily="34" charset="-120"/>
                <a:ea typeface="Adobe 繁黑體 Std B" panose="020B0700000000000000" pitchFamily="34" charset="-120"/>
                <a:sym typeface="Arial"/>
              </a:rPr>
              <a:t>者，</a:t>
            </a:r>
            <a:r>
              <a:rPr lang="zh-TW" altLang="en-US" sz="2400" dirty="0">
                <a:solidFill>
                  <a:schemeClr val="tx1"/>
                </a:solidFill>
                <a:latin typeface="Adobe 繁黑體 Std B" panose="020B0700000000000000" pitchFamily="34" charset="-120"/>
                <a:ea typeface="Adobe 繁黑體 Std B" panose="020B0700000000000000" pitchFamily="34" charset="-120"/>
              </a:rPr>
              <a:t>也就是</a:t>
            </a:r>
            <a:r>
              <a:rPr lang="zh-TW" altLang="en-US" sz="2400" dirty="0">
                <a:solidFill>
                  <a:schemeClr val="tx1"/>
                </a:solidFill>
                <a:latin typeface="Adobe 繁黑體 Std B" panose="020B0700000000000000" pitchFamily="34" charset="-120"/>
                <a:ea typeface="Adobe 繁黑體 Std B" panose="020B0700000000000000" pitchFamily="34" charset="-120"/>
                <a:sym typeface="Arial"/>
              </a:rPr>
              <a:t>能讓輪椅</a:t>
            </a:r>
            <a:r>
              <a:rPr lang="zh-TW" altLang="en-US" sz="2400" dirty="0">
                <a:solidFill>
                  <a:srgbClr val="C00000"/>
                </a:solidFill>
                <a:latin typeface="Adobe 繁黑體 Std B" panose="020B0700000000000000" pitchFamily="34" charset="-120"/>
                <a:ea typeface="Adobe 繁黑體 Std B" panose="020B0700000000000000" pitchFamily="34" charset="-120"/>
              </a:rPr>
              <a:t>直進直出，</a:t>
            </a:r>
            <a:r>
              <a:rPr lang="zh-TW" sz="2400" dirty="0">
                <a:solidFill>
                  <a:schemeClr val="dk1"/>
                </a:solidFill>
                <a:latin typeface="Adobe 繁黑體 Std B" panose="020B0700000000000000" pitchFamily="34" charset="-120"/>
                <a:ea typeface="Adobe 繁黑體 Std B" panose="020B0700000000000000" pitchFamily="34" charset="-120"/>
                <a:sym typeface="Arial"/>
              </a:rPr>
              <a:t>門開啟後實際可供進出之淨寬得</a:t>
            </a:r>
            <a:r>
              <a:rPr lang="zh-TW" altLang="zh-TW" sz="2400" dirty="0">
                <a:solidFill>
                  <a:schemeClr val="dk1"/>
                </a:solidFill>
                <a:latin typeface="Adobe 繁黑體 Std B" panose="020B0700000000000000" pitchFamily="34" charset="-120"/>
                <a:ea typeface="Adobe 繁黑體 Std B" panose="020B0700000000000000" pitchFamily="34" charset="-120"/>
              </a:rPr>
              <a:t>不</a:t>
            </a:r>
            <a:r>
              <a:rPr lang="zh-TW" sz="2400" dirty="0">
                <a:solidFill>
                  <a:schemeClr val="dk1"/>
                </a:solidFill>
                <a:latin typeface="Adobe 繁黑體 Std B" panose="020B0700000000000000" pitchFamily="34" charset="-120"/>
                <a:ea typeface="Adobe 繁黑體 Std B" panose="020B0700000000000000" pitchFamily="34" charset="-120"/>
                <a:sym typeface="Arial"/>
              </a:rPr>
              <a:t>小於</a:t>
            </a:r>
            <a:r>
              <a:rPr lang="zh-TW" altLang="en-US" sz="2400" dirty="0">
                <a:solidFill>
                  <a:srgbClr val="C00000"/>
                </a:solidFill>
                <a:latin typeface="Adobe 繁黑體 Std B" panose="020B0700000000000000" pitchFamily="34" charset="-120"/>
                <a:ea typeface="Adobe 繁黑體 Std B" panose="020B0700000000000000" pitchFamily="34" charset="-120"/>
                <a:sym typeface="Arial"/>
              </a:rPr>
              <a:t>七十五</a:t>
            </a:r>
            <a:r>
              <a:rPr lang="zh-TW" sz="2400" dirty="0">
                <a:solidFill>
                  <a:srgbClr val="C00000"/>
                </a:solidFill>
                <a:latin typeface="Adobe 繁黑體 Std B" panose="020B0700000000000000" pitchFamily="34" charset="-120"/>
                <a:ea typeface="Adobe 繁黑體 Std B" panose="020B0700000000000000" pitchFamily="34" charset="-120"/>
                <a:sym typeface="Arial"/>
              </a:rPr>
              <a:t>公分</a:t>
            </a:r>
            <a:r>
              <a:rPr lang="zh-TW" sz="2400" dirty="0">
                <a:solidFill>
                  <a:schemeClr val="dk1"/>
                </a:solidFill>
                <a:latin typeface="Adobe 繁黑體 Std B" panose="020B0700000000000000" pitchFamily="34" charset="-120"/>
                <a:ea typeface="Adobe 繁黑體 Std B" panose="020B0700000000000000" pitchFamily="34" charset="-120"/>
                <a:sym typeface="Arial"/>
              </a:rPr>
              <a:t>。</a:t>
            </a:r>
            <a:endParaRPr dirty="0">
              <a:latin typeface="Adobe 繁黑體 Std B" panose="020B0700000000000000" pitchFamily="34" charset="-120"/>
              <a:ea typeface="Adobe 繁黑體 Std B" panose="020B0700000000000000" pitchFamily="34" charset="-120"/>
            </a:endParaRPr>
          </a:p>
        </p:txBody>
      </p:sp>
      <p:grpSp>
        <p:nvGrpSpPr>
          <p:cNvPr id="21" name="群組 20">
            <a:extLst>
              <a:ext uri="{FF2B5EF4-FFF2-40B4-BE49-F238E27FC236}">
                <a16:creationId xmlns:a16="http://schemas.microsoft.com/office/drawing/2014/main" id="{DA42F32F-0A96-454E-8616-16E5C8EFB0FF}"/>
              </a:ext>
            </a:extLst>
          </p:cNvPr>
          <p:cNvGrpSpPr/>
          <p:nvPr/>
        </p:nvGrpSpPr>
        <p:grpSpPr>
          <a:xfrm>
            <a:off x="22045099" y="2904824"/>
            <a:ext cx="1773887" cy="2447053"/>
            <a:chOff x="8853222" y="1536376"/>
            <a:chExt cx="2776010" cy="3829468"/>
          </a:xfrm>
        </p:grpSpPr>
        <p:grpSp>
          <p:nvGrpSpPr>
            <p:cNvPr id="22" name="Google Shape;498;p29">
              <a:extLst>
                <a:ext uri="{FF2B5EF4-FFF2-40B4-BE49-F238E27FC236}">
                  <a16:creationId xmlns:a16="http://schemas.microsoft.com/office/drawing/2014/main" id="{A40DC1C3-73E8-4BAB-88F0-A1CB75F4FBC4}"/>
                </a:ext>
              </a:extLst>
            </p:cNvPr>
            <p:cNvGrpSpPr/>
            <p:nvPr/>
          </p:nvGrpSpPr>
          <p:grpSpPr>
            <a:xfrm>
              <a:off x="8853222" y="1536376"/>
              <a:ext cx="2776010" cy="3829468"/>
              <a:chOff x="5973940" y="-1035868"/>
              <a:chExt cx="3132137" cy="4437062"/>
            </a:xfrm>
          </p:grpSpPr>
          <p:pic>
            <p:nvPicPr>
              <p:cNvPr id="25" name="Google Shape;499;p29" descr="一張含有 室內, 地板, 牆, 浴室 的圖片&#10;&#10;描述是以非常高的可信度產生">
                <a:extLst>
                  <a:ext uri="{FF2B5EF4-FFF2-40B4-BE49-F238E27FC236}">
                    <a16:creationId xmlns:a16="http://schemas.microsoft.com/office/drawing/2014/main" id="{BE5E9478-FBD0-4988-96DE-2C999D5F4C74}"/>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973940" y="-1035868"/>
                <a:ext cx="3132137" cy="4437062"/>
              </a:xfrm>
              <a:prstGeom prst="rect">
                <a:avLst/>
              </a:prstGeom>
              <a:noFill/>
              <a:ln w="19050" cap="flat" cmpd="sng">
                <a:solidFill>
                  <a:srgbClr val="000000"/>
                </a:solidFill>
                <a:prstDash val="solid"/>
                <a:miter lim="800000"/>
                <a:headEnd type="none" w="sm" len="sm"/>
                <a:tailEnd type="none" w="sm" len="sm"/>
              </a:ln>
            </p:spPr>
          </p:pic>
          <p:sp>
            <p:nvSpPr>
              <p:cNvPr id="26" name="Google Shape;500;p29">
                <a:extLst>
                  <a:ext uri="{FF2B5EF4-FFF2-40B4-BE49-F238E27FC236}">
                    <a16:creationId xmlns:a16="http://schemas.microsoft.com/office/drawing/2014/main" id="{27001676-B2CA-4543-A7CB-9EBD05A12AF6}"/>
                  </a:ext>
                </a:extLst>
              </p:cNvPr>
              <p:cNvSpPr/>
              <p:nvPr/>
            </p:nvSpPr>
            <p:spPr>
              <a:xfrm>
                <a:off x="6125617" y="2613382"/>
                <a:ext cx="2305050" cy="720725"/>
              </a:xfrm>
              <a:prstGeom prst="ellipse">
                <a:avLst/>
              </a:prstGeom>
              <a:noFill/>
              <a:ln w="19050" cap="flat" cmpd="sng">
                <a:solidFill>
                  <a:schemeClr val="bg1"/>
                </a:solidFill>
                <a:prstDash val="lgDash"/>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Noto Sans Symbols"/>
                  <a:buNone/>
                </a:pPr>
                <a:endParaRPr sz="2800" b="1" i="0" u="none" strike="noStrike" cap="none" dirty="0">
                  <a:solidFill>
                    <a:srgbClr val="000000"/>
                  </a:solidFill>
                  <a:latin typeface="Adobe 繁黑體 Std B" panose="020B0700000000000000" pitchFamily="34" charset="-120"/>
                  <a:ea typeface="Adobe 繁黑體 Std B" panose="020B0700000000000000" pitchFamily="34" charset="-120"/>
                  <a:cs typeface="Microsoft JhengHei"/>
                  <a:sym typeface="Microsoft JhengHei"/>
                </a:endParaRPr>
              </a:p>
            </p:txBody>
          </p:sp>
        </p:grpSp>
        <p:sp>
          <p:nvSpPr>
            <p:cNvPr id="23" name="Google Shape;501;p29">
              <a:extLst>
                <a:ext uri="{FF2B5EF4-FFF2-40B4-BE49-F238E27FC236}">
                  <a16:creationId xmlns:a16="http://schemas.microsoft.com/office/drawing/2014/main" id="{828944B7-BABE-49E4-B724-C5FA68B6D01C}"/>
                </a:ext>
              </a:extLst>
            </p:cNvPr>
            <p:cNvSpPr txBox="1"/>
            <p:nvPr/>
          </p:nvSpPr>
          <p:spPr>
            <a:xfrm>
              <a:off x="9773117" y="4698726"/>
              <a:ext cx="901123" cy="46177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FFFFF"/>
                </a:buClr>
                <a:buSzPts val="1400"/>
                <a:buFont typeface="Microsoft JhengHei"/>
                <a:buNone/>
              </a:pPr>
              <a:r>
                <a:rPr lang="zh-TW" sz="1400" b="1" i="0" u="none" strike="noStrike" cap="none" dirty="0">
                  <a:solidFill>
                    <a:srgbClr val="FFFFFF"/>
                  </a:solidFill>
                  <a:latin typeface="Adobe 繁黑體 Std B" panose="020B0700000000000000" pitchFamily="34" charset="-120"/>
                  <a:ea typeface="Adobe 繁黑體 Std B" panose="020B0700000000000000" pitchFamily="34" charset="-120"/>
                  <a:cs typeface="Microsoft JhengHei"/>
                  <a:sym typeface="Microsoft JhengHei"/>
                </a:rPr>
                <a:t>150</a:t>
              </a:r>
              <a:endParaRPr sz="1400" b="1" i="0" u="none" strike="noStrike" cap="none" dirty="0">
                <a:solidFill>
                  <a:srgbClr val="000000"/>
                </a:solidFill>
                <a:latin typeface="Adobe 繁黑體 Std B" panose="020B0700000000000000" pitchFamily="34" charset="-120"/>
                <a:ea typeface="Adobe 繁黑體 Std B" panose="020B0700000000000000" pitchFamily="34" charset="-120"/>
                <a:sym typeface="Arial"/>
              </a:endParaRPr>
            </a:p>
          </p:txBody>
        </p:sp>
        <p:cxnSp>
          <p:nvCxnSpPr>
            <p:cNvPr id="24" name="Google Shape;507;p29">
              <a:extLst>
                <a:ext uri="{FF2B5EF4-FFF2-40B4-BE49-F238E27FC236}">
                  <a16:creationId xmlns:a16="http://schemas.microsoft.com/office/drawing/2014/main" id="{42BEB229-7F10-4326-868F-82691D91A897}"/>
                </a:ext>
              </a:extLst>
            </p:cNvPr>
            <p:cNvCxnSpPr>
              <a:cxnSpLocks/>
            </p:cNvCxnSpPr>
            <p:nvPr/>
          </p:nvCxnSpPr>
          <p:spPr>
            <a:xfrm flipV="1">
              <a:off x="9039778" y="4996929"/>
              <a:ext cx="1950122" cy="36344"/>
            </a:xfrm>
            <a:prstGeom prst="straightConnector1">
              <a:avLst/>
            </a:prstGeom>
            <a:noFill/>
            <a:ln w="38100" cap="flat" cmpd="sng">
              <a:solidFill>
                <a:srgbClr val="C00000"/>
              </a:solidFill>
              <a:prstDash val="solid"/>
              <a:miter lim="800000"/>
              <a:headEnd type="triangle" w="med" len="med"/>
              <a:tailEnd type="triangle" w="med" len="med"/>
            </a:ln>
          </p:spPr>
        </p:cxnSp>
      </p:grpSp>
      <p:grpSp>
        <p:nvGrpSpPr>
          <p:cNvPr id="27" name="群組 26">
            <a:extLst>
              <a:ext uri="{FF2B5EF4-FFF2-40B4-BE49-F238E27FC236}">
                <a16:creationId xmlns:a16="http://schemas.microsoft.com/office/drawing/2014/main" id="{68185808-3B8C-472F-9424-0C6953D143C3}"/>
              </a:ext>
            </a:extLst>
          </p:cNvPr>
          <p:cNvGrpSpPr/>
          <p:nvPr/>
        </p:nvGrpSpPr>
        <p:grpSpPr>
          <a:xfrm>
            <a:off x="18993889" y="2890683"/>
            <a:ext cx="1806899" cy="2447053"/>
            <a:chOff x="3272503" y="2599850"/>
            <a:chExt cx="2827671" cy="3829468"/>
          </a:xfrm>
        </p:grpSpPr>
        <p:pic>
          <p:nvPicPr>
            <p:cNvPr id="28" name="Google Shape;502;p29" descr="一張含有 牆, 室內, 地板, 天花板 的圖片&#10;&#10;描述是以非常高的可信度產生">
              <a:extLst>
                <a:ext uri="{FF2B5EF4-FFF2-40B4-BE49-F238E27FC236}">
                  <a16:creationId xmlns:a16="http://schemas.microsoft.com/office/drawing/2014/main" id="{E6802B7F-B9F0-4347-8E9F-A7EBC1EE7467}"/>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272503" y="2599850"/>
              <a:ext cx="2827671" cy="3829468"/>
            </a:xfrm>
            <a:prstGeom prst="rect">
              <a:avLst/>
            </a:prstGeom>
            <a:noFill/>
            <a:ln w="19050" cap="flat" cmpd="sng">
              <a:solidFill>
                <a:srgbClr val="000000"/>
              </a:solidFill>
              <a:prstDash val="solid"/>
              <a:miter lim="800000"/>
              <a:headEnd type="none" w="sm" len="sm"/>
              <a:tailEnd type="none" w="sm" len="sm"/>
            </a:ln>
          </p:spPr>
        </p:pic>
        <p:cxnSp>
          <p:nvCxnSpPr>
            <p:cNvPr id="29" name="Google Shape;506;p29">
              <a:extLst>
                <a:ext uri="{FF2B5EF4-FFF2-40B4-BE49-F238E27FC236}">
                  <a16:creationId xmlns:a16="http://schemas.microsoft.com/office/drawing/2014/main" id="{4AD57287-A385-4859-9364-A2C6C37CA94E}"/>
                </a:ext>
              </a:extLst>
            </p:cNvPr>
            <p:cNvCxnSpPr>
              <a:cxnSpLocks/>
            </p:cNvCxnSpPr>
            <p:nvPr/>
          </p:nvCxnSpPr>
          <p:spPr>
            <a:xfrm>
              <a:off x="3534780" y="5683712"/>
              <a:ext cx="1961780" cy="0"/>
            </a:xfrm>
            <a:prstGeom prst="straightConnector1">
              <a:avLst/>
            </a:prstGeom>
            <a:noFill/>
            <a:ln w="38100" cap="flat" cmpd="sng">
              <a:solidFill>
                <a:srgbClr val="C00000"/>
              </a:solidFill>
              <a:prstDash val="solid"/>
              <a:miter lim="800000"/>
              <a:headEnd type="triangle" w="med" len="med"/>
              <a:tailEnd type="triangle" w="med" len="med"/>
            </a:ln>
          </p:spPr>
        </p:cxnSp>
        <p:sp>
          <p:nvSpPr>
            <p:cNvPr id="30" name="箭號: 向下 29">
              <a:extLst>
                <a:ext uri="{FF2B5EF4-FFF2-40B4-BE49-F238E27FC236}">
                  <a16:creationId xmlns:a16="http://schemas.microsoft.com/office/drawing/2014/main" id="{6E3376B4-D92A-4A44-BD7B-4B79B0FE96CC}"/>
                </a:ext>
              </a:extLst>
            </p:cNvPr>
            <p:cNvSpPr/>
            <p:nvPr/>
          </p:nvSpPr>
          <p:spPr>
            <a:xfrm rot="10800000">
              <a:off x="4447488" y="4619773"/>
              <a:ext cx="275174" cy="524482"/>
            </a:xfrm>
            <a:prstGeom prst="downArrow">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Adobe 繁黑體 Std B" panose="020B0700000000000000" pitchFamily="34" charset="-120"/>
                <a:ea typeface="Adobe 繁黑體 Std B" panose="020B0700000000000000" pitchFamily="34" charset="-12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17"/>
                                        </p:tgtEl>
                                        <p:attrNameLst>
                                          <p:attrName>style.visibility</p:attrName>
                                        </p:attrNameLst>
                                      </p:cBhvr>
                                      <p:to>
                                        <p:strVal val="visible"/>
                                      </p:to>
                                    </p:set>
                                    <p:anim calcmode="lin" valueType="num">
                                      <p:cBhvr>
                                        <p:cTn id="7" dur="500" fill="hold"/>
                                        <p:tgtEl>
                                          <p:spTgt spid="517"/>
                                        </p:tgtEl>
                                        <p:attrNameLst>
                                          <p:attrName>ppt_w</p:attrName>
                                        </p:attrNameLst>
                                      </p:cBhvr>
                                      <p:tavLst>
                                        <p:tav tm="0">
                                          <p:val>
                                            <p:fltVal val="0"/>
                                          </p:val>
                                        </p:tav>
                                        <p:tav tm="100000">
                                          <p:val>
                                            <p:strVal val="#ppt_w"/>
                                          </p:val>
                                        </p:tav>
                                      </p:tavLst>
                                    </p:anim>
                                    <p:anim calcmode="lin" valueType="num">
                                      <p:cBhvr>
                                        <p:cTn id="8" dur="500" fill="hold"/>
                                        <p:tgtEl>
                                          <p:spTgt spid="517"/>
                                        </p:tgtEl>
                                        <p:attrNameLst>
                                          <p:attrName>ppt_h</p:attrName>
                                        </p:attrNameLst>
                                      </p:cBhvr>
                                      <p:tavLst>
                                        <p:tav tm="0">
                                          <p:val>
                                            <p:fltVal val="0"/>
                                          </p:val>
                                        </p:tav>
                                        <p:tav tm="100000">
                                          <p:val>
                                            <p:strVal val="#ppt_h"/>
                                          </p:val>
                                        </p:tav>
                                      </p:tavLst>
                                    </p:anim>
                                    <p:animEffect transition="in" filter="fade">
                                      <p:cBhvr>
                                        <p:cTn id="9" dur="500"/>
                                        <p:tgtEl>
                                          <p:spTgt spid="517"/>
                                        </p:tgtEl>
                                      </p:cBhvr>
                                    </p:animEffect>
                                  </p:childTnLst>
                                </p:cTn>
                              </p:par>
                              <p:par>
                                <p:cTn id="10" presetID="41" presetClass="entr" presetSubtype="0" fill="hold" grpId="0" nodeType="withEffect">
                                  <p:stCondLst>
                                    <p:cond delay="0"/>
                                  </p:stCondLst>
                                  <p:iterate type="lt">
                                    <p:tmPct val="10000"/>
                                  </p:iterate>
                                  <p:childTnLst>
                                    <p:set>
                                      <p:cBhvr>
                                        <p:cTn id="11" dur="1" fill="hold">
                                          <p:stCondLst>
                                            <p:cond delay="0"/>
                                          </p:stCondLst>
                                        </p:cTn>
                                        <p:tgtEl>
                                          <p:spTgt spid="518"/>
                                        </p:tgtEl>
                                        <p:attrNameLst>
                                          <p:attrName>style.visibility</p:attrName>
                                        </p:attrNameLst>
                                      </p:cBhvr>
                                      <p:to>
                                        <p:strVal val="visible"/>
                                      </p:to>
                                    </p:set>
                                    <p:anim calcmode="lin" valueType="num">
                                      <p:cBhvr>
                                        <p:cTn id="12" dur="500" fill="hold"/>
                                        <p:tgtEl>
                                          <p:spTgt spid="518"/>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18"/>
                                        </p:tgtEl>
                                        <p:attrNameLst>
                                          <p:attrName>ppt_y</p:attrName>
                                        </p:attrNameLst>
                                      </p:cBhvr>
                                      <p:tavLst>
                                        <p:tav tm="0">
                                          <p:val>
                                            <p:strVal val="#ppt_y"/>
                                          </p:val>
                                        </p:tav>
                                        <p:tav tm="100000">
                                          <p:val>
                                            <p:strVal val="#ppt_y"/>
                                          </p:val>
                                        </p:tav>
                                      </p:tavLst>
                                    </p:anim>
                                    <p:anim calcmode="lin" valueType="num">
                                      <p:cBhvr>
                                        <p:cTn id="14" dur="500" fill="hold"/>
                                        <p:tgtEl>
                                          <p:spTgt spid="518"/>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1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 grpId="0" animBg="1"/>
      <p:bldP spid="5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31"/>
          <p:cNvSpPr/>
          <p:nvPr/>
        </p:nvSpPr>
        <p:spPr>
          <a:xfrm>
            <a:off x="256239" y="139700"/>
            <a:ext cx="11748436"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532" name="Google Shape;532;p31"/>
          <p:cNvSpPr/>
          <p:nvPr/>
        </p:nvSpPr>
        <p:spPr>
          <a:xfrm rot="6300000">
            <a:off x="8759566" y="3323749"/>
            <a:ext cx="5080706" cy="4841997"/>
          </a:xfrm>
          <a:prstGeom prst="ellipse">
            <a:avLst/>
          </a:prstGeom>
          <a:solidFill>
            <a:srgbClr val="EF7E60">
              <a:alpha val="1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533" name="Google Shape;533;p31"/>
          <p:cNvSpPr/>
          <p:nvPr/>
        </p:nvSpPr>
        <p:spPr>
          <a:xfrm rot="-7322910">
            <a:off x="8675954" y="2976316"/>
            <a:ext cx="5536153" cy="5536861"/>
          </a:xfrm>
          <a:prstGeom prst="ellipse">
            <a:avLst/>
          </a:prstGeom>
          <a:noFill/>
          <a:ln w="127000" cap="flat" cmpd="sng">
            <a:solidFill>
              <a:srgbClr val="EF7E60">
                <a:alpha val="13725"/>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534" name="Google Shape;534;p31"/>
          <p:cNvSpPr/>
          <p:nvPr/>
        </p:nvSpPr>
        <p:spPr>
          <a:xfrm rot="6300000">
            <a:off x="-1839901" y="-1826132"/>
            <a:ext cx="5321127" cy="5071122"/>
          </a:xfrm>
          <a:prstGeom prst="ellipse">
            <a:avLst/>
          </a:prstGeom>
          <a:solidFill>
            <a:srgbClr val="EF7E60">
              <a:alpha val="1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535" name="Google Shape;535;p31"/>
          <p:cNvSpPr/>
          <p:nvPr/>
        </p:nvSpPr>
        <p:spPr>
          <a:xfrm rot="-7322910">
            <a:off x="-2127394" y="-2190003"/>
            <a:ext cx="5798125" cy="5798867"/>
          </a:xfrm>
          <a:prstGeom prst="ellipse">
            <a:avLst/>
          </a:prstGeom>
          <a:noFill/>
          <a:ln w="127000" cap="flat" cmpd="sng">
            <a:solidFill>
              <a:srgbClr val="EF7E60">
                <a:alpha val="13725"/>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grpSp>
        <p:nvGrpSpPr>
          <p:cNvPr id="536" name="Google Shape;536;p31"/>
          <p:cNvGrpSpPr/>
          <p:nvPr/>
        </p:nvGrpSpPr>
        <p:grpSpPr>
          <a:xfrm>
            <a:off x="4989051" y="325680"/>
            <a:ext cx="3037351" cy="678412"/>
            <a:chOff x="4989050" y="852310"/>
            <a:chExt cx="2502551" cy="678412"/>
          </a:xfrm>
        </p:grpSpPr>
        <p:sp>
          <p:nvSpPr>
            <p:cNvPr id="537" name="Google Shape;537;p31"/>
            <p:cNvSpPr txBox="1"/>
            <p:nvPr/>
          </p:nvSpPr>
          <p:spPr>
            <a:xfrm>
              <a:off x="4989050" y="852310"/>
              <a:ext cx="2502551" cy="523180"/>
            </a:xfrm>
            <a:prstGeom prst="rect">
              <a:avLst/>
            </a:prstGeom>
            <a:solidFill>
              <a:srgbClr val="FFC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p:txBody>
        </p:sp>
        <p:sp>
          <p:nvSpPr>
            <p:cNvPr id="538" name="Google Shape;538;p31"/>
            <p:cNvSpPr txBox="1"/>
            <p:nvPr/>
          </p:nvSpPr>
          <p:spPr>
            <a:xfrm>
              <a:off x="5116801" y="997595"/>
              <a:ext cx="2307830" cy="533127"/>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l" rtl="0">
                <a:lnSpc>
                  <a:spcPct val="90000"/>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伸縮衣架</a:t>
              </a:r>
              <a:r>
                <a:rPr lang="zh-TW" altLang="en-US" sz="3200" b="1" dirty="0">
                  <a:solidFill>
                    <a:schemeClr val="dk1"/>
                  </a:solidFill>
                  <a:latin typeface="Adobe 繁黑體 Std B" panose="020B0700000000000000" pitchFamily="34" charset="-120"/>
                  <a:ea typeface="Adobe 繁黑體 Std B" panose="020B0700000000000000" pitchFamily="34" charset="-120"/>
                  <a:sym typeface="Arial"/>
                </a:rPr>
                <a:t>、碗盤櫃</a:t>
              </a:r>
              <a:endParaRPr sz="3200" dirty="0">
                <a:solidFill>
                  <a:srgbClr val="C00000"/>
                </a:solidFill>
                <a:latin typeface="Adobe 繁黑體 Std B" panose="020B0700000000000000" pitchFamily="34" charset="-120"/>
                <a:ea typeface="Adobe 繁黑體 Std B" panose="020B0700000000000000" pitchFamily="34" charset="-120"/>
                <a:cs typeface="Play"/>
                <a:sym typeface="Play"/>
              </a:endParaRPr>
            </a:p>
          </p:txBody>
        </p:sp>
      </p:grpSp>
      <p:sp>
        <p:nvSpPr>
          <p:cNvPr id="539" name="Google Shape;539;p31"/>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32</a:t>
            </a:fld>
            <a:endParaRPr dirty="0"/>
          </a:p>
        </p:txBody>
      </p:sp>
      <p:pic>
        <p:nvPicPr>
          <p:cNvPr id="540" name="Google Shape;540;p3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816687" y="1034331"/>
            <a:ext cx="3222883" cy="4834339"/>
          </a:xfrm>
          <a:prstGeom prst="rect">
            <a:avLst/>
          </a:prstGeom>
          <a:noFill/>
          <a:ln w="31750" cap="flat" cmpd="sng">
            <a:solidFill>
              <a:srgbClr val="EF7E60"/>
            </a:solidFill>
            <a:prstDash val="lgDash"/>
            <a:round/>
            <a:headEnd type="none" w="sm" len="sm"/>
            <a:tailEnd type="none" w="sm" len="sm"/>
          </a:ln>
        </p:spPr>
      </p:pic>
      <p:pic>
        <p:nvPicPr>
          <p:cNvPr id="3" name="圖片 2">
            <a:extLst>
              <a:ext uri="{FF2B5EF4-FFF2-40B4-BE49-F238E27FC236}">
                <a16:creationId xmlns:a16="http://schemas.microsoft.com/office/drawing/2014/main" id="{A689FE13-37FF-3BF2-7227-C67937B94FAA}"/>
              </a:ext>
            </a:extLst>
          </p:cNvPr>
          <p:cNvPicPr>
            <a:picLocks noChangeAspect="1"/>
          </p:cNvPicPr>
          <p:nvPr/>
        </p:nvPicPr>
        <p:blipFill>
          <a:blip r:embed="rId4">
            <a:alphaModFix/>
          </a:blip>
          <a:srcRect l="1" r="41699" b="26031"/>
          <a:stretch/>
        </p:blipFill>
        <p:spPr>
          <a:xfrm>
            <a:off x="6531776" y="1022289"/>
            <a:ext cx="3810279" cy="4834340"/>
          </a:xfrm>
          <a:prstGeom prst="rect">
            <a:avLst/>
          </a:prstGeom>
          <a:noFill/>
          <a:ln w="31750" cap="flat" cmpd="sng">
            <a:solidFill>
              <a:srgbClr val="EF7E60"/>
            </a:solidFill>
            <a:prstDash val="lgDash"/>
            <a:round/>
            <a:headEnd type="none" w="sm" len="sm"/>
            <a:tailEnd type="none" w="sm" len="sm"/>
          </a:ln>
        </p:spPr>
      </p:pic>
      <p:sp>
        <p:nvSpPr>
          <p:cNvPr id="13" name="文字方塊 12">
            <a:extLst>
              <a:ext uri="{FF2B5EF4-FFF2-40B4-BE49-F238E27FC236}">
                <a16:creationId xmlns:a16="http://schemas.microsoft.com/office/drawing/2014/main" id="{133016B2-A195-441C-82DC-329ED728DD36}"/>
              </a:ext>
            </a:extLst>
          </p:cNvPr>
          <p:cNvSpPr txBox="1"/>
          <p:nvPr/>
        </p:nvSpPr>
        <p:spPr>
          <a:xfrm flipH="1">
            <a:off x="-800100" y="837069"/>
            <a:ext cx="342900" cy="1175385"/>
          </a:xfrm>
          <a:prstGeom prst="rect">
            <a:avLst/>
          </a:prstGeom>
          <a:solidFill>
            <a:srgbClr val="FFC000"/>
          </a:solidFill>
          <a:ln w="41275">
            <a:noFill/>
          </a:ln>
        </p:spPr>
        <p:txBody>
          <a:bodyPr wrap="square">
            <a:spAutoFit/>
          </a:bodyPr>
          <a:lstStyle/>
          <a:p>
            <a:endParaRPr lang="zh-TW" altLang="en-US" sz="2800" b="1"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536"/>
                                        </p:tgtEl>
                                        <p:attrNameLst>
                                          <p:attrName>style.visibility</p:attrName>
                                        </p:attrNameLst>
                                      </p:cBhvr>
                                      <p:to>
                                        <p:strVal val="visible"/>
                                      </p:to>
                                    </p:set>
                                    <p:animEffect transition="in" filter="fade">
                                      <p:cBhvr>
                                        <p:cTn id="7" dur="1000"/>
                                        <p:tgtEl>
                                          <p:spTgt spid="536"/>
                                        </p:tgtEl>
                                      </p:cBhvr>
                                    </p:animEffect>
                                    <p:anim calcmode="lin" valueType="num">
                                      <p:cBhvr>
                                        <p:cTn id="8" dur="1000" fill="hold"/>
                                        <p:tgtEl>
                                          <p:spTgt spid="536"/>
                                        </p:tgtEl>
                                        <p:attrNameLst>
                                          <p:attrName>ppt_x</p:attrName>
                                        </p:attrNameLst>
                                      </p:cBhvr>
                                      <p:tavLst>
                                        <p:tav tm="0">
                                          <p:val>
                                            <p:strVal val="#ppt_x"/>
                                          </p:val>
                                        </p:tav>
                                        <p:tav tm="100000">
                                          <p:val>
                                            <p:strVal val="#ppt_x"/>
                                          </p:val>
                                        </p:tav>
                                      </p:tavLst>
                                    </p:anim>
                                    <p:anim calcmode="lin" valueType="num">
                                      <p:cBhvr>
                                        <p:cTn id="9" dur="900" decel="100000" fill="hold"/>
                                        <p:tgtEl>
                                          <p:spTgt spid="53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3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8" presetClass="entr" presetSubtype="6" fill="hold" nodeType="afterEffect">
                                  <p:stCondLst>
                                    <p:cond delay="250"/>
                                  </p:stCondLst>
                                  <p:childTnLst>
                                    <p:set>
                                      <p:cBhvr>
                                        <p:cTn id="13" dur="1" fill="hold">
                                          <p:stCondLst>
                                            <p:cond delay="0"/>
                                          </p:stCondLst>
                                        </p:cTn>
                                        <p:tgtEl>
                                          <p:spTgt spid="540"/>
                                        </p:tgtEl>
                                        <p:attrNameLst>
                                          <p:attrName>style.visibility</p:attrName>
                                        </p:attrNameLst>
                                      </p:cBhvr>
                                      <p:to>
                                        <p:strVal val="visible"/>
                                      </p:to>
                                    </p:set>
                                    <p:animEffect transition="in" filter="strips(downRight)">
                                      <p:cBhvr>
                                        <p:cTn id="14" dur="500"/>
                                        <p:tgtEl>
                                          <p:spTgt spid="540"/>
                                        </p:tgtEl>
                                      </p:cBhvr>
                                    </p:animEffect>
                                  </p:childTnLst>
                                </p:cTn>
                              </p:par>
                            </p:childTnLst>
                          </p:cTn>
                        </p:par>
                        <p:par>
                          <p:cTn id="15" fill="hold">
                            <p:stCondLst>
                              <p:cond delay="1750"/>
                            </p:stCondLst>
                            <p:childTnLst>
                              <p:par>
                                <p:cTn id="16" presetID="18" presetClass="entr" presetSubtype="6" fill="hold" nodeType="afterEffect">
                                  <p:stCondLst>
                                    <p:cond delay="250"/>
                                  </p:stCondLst>
                                  <p:childTnLst>
                                    <p:set>
                                      <p:cBhvr>
                                        <p:cTn id="17" dur="1" fill="hold">
                                          <p:stCondLst>
                                            <p:cond delay="0"/>
                                          </p:stCondLst>
                                        </p:cTn>
                                        <p:tgtEl>
                                          <p:spTgt spid="3"/>
                                        </p:tgtEl>
                                        <p:attrNameLst>
                                          <p:attrName>style.visibility</p:attrName>
                                        </p:attrNameLst>
                                      </p:cBhvr>
                                      <p:to>
                                        <p:strVal val="visible"/>
                                      </p:to>
                                    </p:set>
                                    <p:animEffect transition="in" filter="strips(downRight)">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8" name="Google Shape;548;p32"/>
          <p:cNvSpPr/>
          <p:nvPr/>
        </p:nvSpPr>
        <p:spPr>
          <a:xfrm>
            <a:off x="932981" y="1529091"/>
            <a:ext cx="10293819" cy="4491840"/>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3" name="Google Shape;553;p32">
            <a:extLst>
              <a:ext uri="{FF2B5EF4-FFF2-40B4-BE49-F238E27FC236}">
                <a16:creationId xmlns:a16="http://schemas.microsoft.com/office/drawing/2014/main" id="{EDD4FA71-011C-4C7A-92F1-5A4CAE539CB5}"/>
              </a:ext>
            </a:extLst>
          </p:cNvPr>
          <p:cNvSpPr txBox="1"/>
          <p:nvPr/>
        </p:nvSpPr>
        <p:spPr>
          <a:xfrm>
            <a:off x="1183709" y="2134236"/>
            <a:ext cx="10182791" cy="3458489"/>
          </a:xfrm>
          <a:prstGeom prst="rect">
            <a:avLst/>
          </a:prstGeom>
          <a:noFill/>
          <a:ln>
            <a:noFill/>
          </a:ln>
        </p:spPr>
        <p:txBody>
          <a:bodyPr spcFirstLastPara="1" wrap="square" lIns="91425" tIns="45700" rIns="91425" bIns="45700" anchor="t" anchorCtr="0">
            <a:noAutofit/>
          </a:bodyPr>
          <a:lstStyle/>
          <a:p>
            <a:pPr marL="0" marR="0" lvl="0" indent="0" algn="l" rtl="0">
              <a:lnSpc>
                <a:spcPts val="3500"/>
              </a:lnSpc>
              <a:spcBef>
                <a:spcPts val="0"/>
              </a:spcBef>
              <a:spcAft>
                <a:spcPts val="0"/>
              </a:spcAft>
              <a:buClr>
                <a:schemeClr val="dk1"/>
              </a:buClr>
              <a:buSzPts val="2400"/>
              <a:buFont typeface="Arial"/>
              <a:buNone/>
            </a:pP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前項所定空間，設有供行動不便者使用之桌椅、洗手臺、飲水機、供輔具充電插座、求助鈴及其他相關設施、設備者，應有無障礙通路通達，並參照無障礙規範參考附錄正向接近可及範圍、側向接近可及範圍與膝蓋淨容納空間之規定辦理。</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p:txBody>
      </p:sp>
      <p:sp>
        <p:nvSpPr>
          <p:cNvPr id="546" name="Google Shape;546;p32"/>
          <p:cNvSpPr/>
          <p:nvPr/>
        </p:nvSpPr>
        <p:spPr>
          <a:xfrm>
            <a:off x="9359944" y="4025582"/>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1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547" name="Google Shape;547;p32"/>
          <p:cNvSpPr/>
          <p:nvPr/>
        </p:nvSpPr>
        <p:spPr>
          <a:xfrm>
            <a:off x="9937911" y="4633491"/>
            <a:ext cx="3358634" cy="3358634"/>
          </a:xfrm>
          <a:prstGeom prst="ellipse">
            <a:avLst/>
          </a:prstGeom>
          <a:solidFill>
            <a:srgbClr val="EF7E60">
              <a:alpha val="3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551" name="Google Shape;551;p32"/>
          <p:cNvSpPr/>
          <p:nvPr/>
        </p:nvSpPr>
        <p:spPr>
          <a:xfrm>
            <a:off x="185314" y="142130"/>
            <a:ext cx="731097" cy="731097"/>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552" name="Google Shape;552;p32"/>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33</a:t>
            </a:fld>
            <a:endParaRPr dirty="0"/>
          </a:p>
        </p:txBody>
      </p:sp>
      <p:sp>
        <p:nvSpPr>
          <p:cNvPr id="553" name="Google Shape;553;p32"/>
          <p:cNvSpPr txBox="1"/>
          <p:nvPr/>
        </p:nvSpPr>
        <p:spPr>
          <a:xfrm>
            <a:off x="1183709" y="2134236"/>
            <a:ext cx="10182791" cy="3458489"/>
          </a:xfrm>
          <a:prstGeom prst="rect">
            <a:avLst/>
          </a:prstGeom>
          <a:noFill/>
          <a:ln>
            <a:noFill/>
          </a:ln>
        </p:spPr>
        <p:txBody>
          <a:bodyPr spcFirstLastPara="1" wrap="square" lIns="91425" tIns="45700" rIns="91425" bIns="45700" anchor="t" anchorCtr="0">
            <a:noAutofit/>
          </a:bodyPr>
          <a:lstStyle/>
          <a:p>
            <a:pPr marL="0" marR="0" lvl="0" indent="0" algn="l" rtl="0">
              <a:lnSpc>
                <a:spcPts val="3500"/>
              </a:lnSpc>
              <a:spcBef>
                <a:spcPts val="0"/>
              </a:spcBef>
              <a:spcAft>
                <a:spcPts val="0"/>
              </a:spcAft>
              <a:buClr>
                <a:schemeClr val="dk1"/>
              </a:buClr>
              <a:buSzPts val="2400"/>
              <a:buFont typeface="Arial"/>
              <a:buNone/>
            </a:pPr>
            <a:r>
              <a:rPr lang="zh-TW" sz="2400" dirty="0">
                <a:solidFill>
                  <a:schemeClr val="dk1"/>
                </a:solidFill>
                <a:latin typeface="Adobe 繁黑體 Std B" panose="020B0700000000000000" pitchFamily="34" charset="-120"/>
                <a:ea typeface="Adobe 繁黑體 Std B" panose="020B0700000000000000" pitchFamily="34" charset="-120"/>
                <a:sym typeface="Arial"/>
              </a:rPr>
              <a:t>前項所定空間，設有供行動不便者使用之桌椅、洗手臺、飲水機、供輔具充電插座、求助鈴及其他相關設施、設備者，應有無障礙通路通達，並參照無障礙規範參考附錄正向接近可及範圍、側向接近可及範圍與膝蓋淨容納空間之規定辦理。</a:t>
            </a:r>
            <a:endParaRPr dirty="0">
              <a:latin typeface="Adobe 繁黑體 Std B" panose="020B0700000000000000" pitchFamily="34" charset="-120"/>
              <a:ea typeface="Adobe 繁黑體 Std B" panose="020B0700000000000000" pitchFamily="34" charset="-120"/>
            </a:endParaRPr>
          </a:p>
        </p:txBody>
      </p:sp>
      <p:sp>
        <p:nvSpPr>
          <p:cNvPr id="554" name="Google Shape;554;p32"/>
          <p:cNvSpPr/>
          <p:nvPr/>
        </p:nvSpPr>
        <p:spPr>
          <a:xfrm>
            <a:off x="-3535836" y="-4862790"/>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2" name="文字方塊 1">
            <a:extLst>
              <a:ext uri="{FF2B5EF4-FFF2-40B4-BE49-F238E27FC236}">
                <a16:creationId xmlns:a16="http://schemas.microsoft.com/office/drawing/2014/main" id="{ED7C8FC8-8244-FCBA-FA92-1CDE5C4F8245}"/>
              </a:ext>
            </a:extLst>
          </p:cNvPr>
          <p:cNvSpPr txBox="1"/>
          <p:nvPr/>
        </p:nvSpPr>
        <p:spPr>
          <a:xfrm>
            <a:off x="675193" y="837069"/>
            <a:ext cx="6449507" cy="1175385"/>
          </a:xfrm>
          <a:prstGeom prst="rect">
            <a:avLst/>
          </a:prstGeom>
          <a:solidFill>
            <a:srgbClr val="FFC000"/>
          </a:solidFill>
          <a:ln w="41275">
            <a:noFill/>
          </a:ln>
        </p:spPr>
        <p:txBody>
          <a:bodyPr wrap="square">
            <a:spAutoFit/>
          </a:bodyPr>
          <a:lstStyle/>
          <a:p>
            <a:endParaRPr lang="zh-TW" altLang="en-US" sz="2800" b="1" dirty="0"/>
          </a:p>
        </p:txBody>
      </p:sp>
      <p:sp>
        <p:nvSpPr>
          <p:cNvPr id="3" name="標題 5">
            <a:extLst>
              <a:ext uri="{FF2B5EF4-FFF2-40B4-BE49-F238E27FC236}">
                <a16:creationId xmlns:a16="http://schemas.microsoft.com/office/drawing/2014/main" id="{C6D976A1-EBF6-1E38-2AA2-9CB29C697B8D}"/>
              </a:ext>
            </a:extLst>
          </p:cNvPr>
          <p:cNvSpPr txBox="1">
            <a:spLocks/>
          </p:cNvSpPr>
          <p:nvPr/>
        </p:nvSpPr>
        <p:spPr>
          <a:xfrm>
            <a:off x="733250" y="893455"/>
            <a:ext cx="6708950" cy="11190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500"/>
              </a:lnSpc>
              <a:spcBef>
                <a:spcPts val="1000"/>
              </a:spcBef>
            </a:pPr>
            <a:r>
              <a:rPr kumimoji="1" lang="zh-TW" altLang="en-US" sz="3200" b="1" dirty="0">
                <a:latin typeface="Adobe 繁黑體 Std B" panose="020B0700000000000000" pitchFamily="34" charset="-120"/>
                <a:ea typeface="Adobe 繁黑體 Std B" panose="020B0700000000000000" pitchFamily="34" charset="-120"/>
              </a:rPr>
              <a:t>學校應保留行動不便者進出、停留</a:t>
            </a:r>
            <a:endParaRPr kumimoji="1" lang="en-US" altLang="zh-TW" sz="3200" b="1" dirty="0">
              <a:latin typeface="Adobe 繁黑體 Std B" panose="020B0700000000000000" pitchFamily="34" charset="-120"/>
              <a:ea typeface="Adobe 繁黑體 Std B" panose="020B0700000000000000" pitchFamily="34" charset="-120"/>
            </a:endParaRPr>
          </a:p>
          <a:p>
            <a:pPr>
              <a:lnSpc>
                <a:spcPts val="3500"/>
              </a:lnSpc>
              <a:spcBef>
                <a:spcPts val="1000"/>
              </a:spcBef>
            </a:pPr>
            <a:r>
              <a:rPr kumimoji="1" lang="zh-TW" altLang="en-US" sz="3200" b="1" dirty="0">
                <a:latin typeface="Adobe 繁黑體 Std B" panose="020B0700000000000000" pitchFamily="34" charset="-120"/>
                <a:ea typeface="Adobe 繁黑體 Std B" panose="020B0700000000000000" pitchFamily="34" charset="-120"/>
              </a:rPr>
              <a:t>及使用</a:t>
            </a:r>
            <a:r>
              <a:rPr kumimoji="1" lang="zh-TW" altLang="en-US" sz="3200" b="1" dirty="0">
                <a:solidFill>
                  <a:srgbClr val="C00000"/>
                </a:solidFill>
                <a:latin typeface="Adobe 繁黑體 Std B" panose="020B0700000000000000" pitchFamily="34" charset="-120"/>
                <a:ea typeface="Adobe 繁黑體 Std B" panose="020B0700000000000000" pitchFamily="34" charset="-120"/>
              </a:rPr>
              <a:t>戶外活動場所</a:t>
            </a:r>
            <a:r>
              <a:rPr kumimoji="1" lang="zh-TW" altLang="en-US" sz="3200" b="1" dirty="0">
                <a:latin typeface="Adobe 繁黑體 Std B" panose="020B0700000000000000" pitchFamily="34" charset="-120"/>
                <a:ea typeface="Adobe 繁黑體 Std B" panose="020B0700000000000000" pitchFamily="34" charset="-120"/>
              </a:rPr>
              <a:t>之空間</a:t>
            </a:r>
            <a:r>
              <a:rPr kumimoji="1" lang="en-US" altLang="zh-TW" sz="3200" b="1" dirty="0">
                <a:latin typeface="Adobe 繁黑體 Std B" panose="020B0700000000000000" pitchFamily="34" charset="-120"/>
                <a:ea typeface="Adobe 繁黑體 Std B" panose="020B0700000000000000" pitchFamily="34" charset="-120"/>
              </a:rPr>
              <a:t>:</a:t>
            </a:r>
            <a:endParaRPr lang="zh-TW" altLang="en-US" sz="3200" dirty="0">
              <a:latin typeface="Adobe 繁黑體 Std B" panose="020B0700000000000000" pitchFamily="34" charset="-120"/>
              <a:ea typeface="Adobe 繁黑體 Std B" panose="020B0700000000000000" pitchFamily="34" charset="-120"/>
            </a:endParaRPr>
          </a:p>
        </p:txBody>
      </p:sp>
      <p:pic>
        <p:nvPicPr>
          <p:cNvPr id="5" name="圖片 4" descr="一張含有 戶外, 樹狀, 天空, 植物 的圖片&#10;&#10;自動產生的描述">
            <a:extLst>
              <a:ext uri="{FF2B5EF4-FFF2-40B4-BE49-F238E27FC236}">
                <a16:creationId xmlns:a16="http://schemas.microsoft.com/office/drawing/2014/main" id="{38B11E72-2BA6-8CA2-CB1E-84DBDF3CB99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937020" y="3825476"/>
            <a:ext cx="2956010" cy="1974315"/>
          </a:xfrm>
          <a:prstGeom prst="rect">
            <a:avLst/>
          </a:prstGeom>
        </p:spPr>
      </p:pic>
      <p:pic>
        <p:nvPicPr>
          <p:cNvPr id="6" name="圖片 5">
            <a:extLst>
              <a:ext uri="{FF2B5EF4-FFF2-40B4-BE49-F238E27FC236}">
                <a16:creationId xmlns:a16="http://schemas.microsoft.com/office/drawing/2014/main" id="{3405C331-24D7-CB01-985F-0E1D1050851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598597" y="3825477"/>
            <a:ext cx="3004654" cy="1974314"/>
          </a:xfrm>
          <a:prstGeom prst="rect">
            <a:avLst/>
          </a:prstGeom>
        </p:spPr>
      </p:pic>
      <p:grpSp>
        <p:nvGrpSpPr>
          <p:cNvPr id="14" name="Google Shape;562;p33">
            <a:extLst>
              <a:ext uri="{FF2B5EF4-FFF2-40B4-BE49-F238E27FC236}">
                <a16:creationId xmlns:a16="http://schemas.microsoft.com/office/drawing/2014/main" id="{5C64CD64-0D92-4835-BED9-1BB400C61796}"/>
              </a:ext>
            </a:extLst>
          </p:cNvPr>
          <p:cNvGrpSpPr/>
          <p:nvPr/>
        </p:nvGrpSpPr>
        <p:grpSpPr>
          <a:xfrm>
            <a:off x="1564842" y="-766519"/>
            <a:ext cx="1799538" cy="608364"/>
            <a:chOff x="2264462" y="-1614212"/>
            <a:chExt cx="1799538" cy="608364"/>
          </a:xfrm>
        </p:grpSpPr>
        <p:sp>
          <p:nvSpPr>
            <p:cNvPr id="15" name="Google Shape;563;p33">
              <a:extLst>
                <a:ext uri="{FF2B5EF4-FFF2-40B4-BE49-F238E27FC236}">
                  <a16:creationId xmlns:a16="http://schemas.microsoft.com/office/drawing/2014/main" id="{93AF839E-1667-4B0D-8CB1-99E8F19AC785}"/>
                </a:ext>
              </a:extLst>
            </p:cNvPr>
            <p:cNvSpPr txBox="1"/>
            <p:nvPr/>
          </p:nvSpPr>
          <p:spPr>
            <a:xfrm>
              <a:off x="2416860" y="-1604367"/>
              <a:ext cx="1507440" cy="523180"/>
            </a:xfrm>
            <a:prstGeom prst="rect">
              <a:avLst/>
            </a:prstGeom>
            <a:solidFill>
              <a:srgbClr val="FFC000"/>
            </a:solidFill>
            <a:ln w="44450"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p:txBody>
        </p:sp>
        <p:sp>
          <p:nvSpPr>
            <p:cNvPr id="16" name="Google Shape;564;p33">
              <a:extLst>
                <a:ext uri="{FF2B5EF4-FFF2-40B4-BE49-F238E27FC236}">
                  <a16:creationId xmlns:a16="http://schemas.microsoft.com/office/drawing/2014/main" id="{BFB37BA2-1B9E-4251-9459-3D2C2CA6FC1B}"/>
                </a:ext>
              </a:extLst>
            </p:cNvPr>
            <p:cNvSpPr txBox="1"/>
            <p:nvPr/>
          </p:nvSpPr>
          <p:spPr>
            <a:xfrm>
              <a:off x="2264462" y="-1614212"/>
              <a:ext cx="1799538" cy="608364"/>
            </a:xfrm>
            <a:prstGeom prst="rect">
              <a:avLst/>
            </a:prstGeom>
            <a:noFill/>
            <a:ln>
              <a:noFill/>
            </a:ln>
          </p:spPr>
          <p:txBody>
            <a:bodyPr spcFirstLastPara="1" wrap="square" lIns="91425" tIns="45700" rIns="91425" bIns="45700" anchor="t" anchorCtr="0">
              <a:normAutofit lnSpcReduction="10000"/>
            </a:bodyPr>
            <a:lstStyle/>
            <a:p>
              <a:pPr marL="0" marR="0" lvl="0" indent="0" algn="ctr" rtl="0">
                <a:lnSpc>
                  <a:spcPct val="109375"/>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可近性</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grpSp>
      <p:pic>
        <p:nvPicPr>
          <p:cNvPr id="17" name="Google Shape;568;p33" descr="一張含有 戶外, 樹狀, 視窗, 植物 的圖片&#10;&#10;自動產生的描述">
            <a:extLst>
              <a:ext uri="{FF2B5EF4-FFF2-40B4-BE49-F238E27FC236}">
                <a16:creationId xmlns:a16="http://schemas.microsoft.com/office/drawing/2014/main" id="{F6855AF2-E106-41F0-9235-02B10E9369EA}"/>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flipH="1" flipV="1">
            <a:off x="314670" y="7505914"/>
            <a:ext cx="985278" cy="512894"/>
          </a:xfrm>
          <a:prstGeom prst="rect">
            <a:avLst/>
          </a:prstGeom>
          <a:noFill/>
          <a:ln>
            <a:noFill/>
          </a:ln>
        </p:spPr>
      </p:pic>
      <p:pic>
        <p:nvPicPr>
          <p:cNvPr id="18" name="Google Shape;569;p33" descr="一張含有 建築, 戶外, 樹狀, 樓梯 的圖片&#10;&#10;自動產生的描述">
            <a:extLst>
              <a:ext uri="{FF2B5EF4-FFF2-40B4-BE49-F238E27FC236}">
                <a16:creationId xmlns:a16="http://schemas.microsoft.com/office/drawing/2014/main" id="{79224E62-B31F-407D-8B95-7C64741D289B}"/>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5400000" flipH="1" flipV="1">
            <a:off x="10975907" y="-1181970"/>
            <a:ext cx="1274708" cy="772921"/>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553"/>
                                        </p:tgtEl>
                                        <p:attrNameLst>
                                          <p:attrName>style.visibility</p:attrName>
                                        </p:attrNameLst>
                                      </p:cBhvr>
                                      <p:to>
                                        <p:strVal val="visible"/>
                                      </p:to>
                                    </p:set>
                                    <p:animEffect transition="in" filter="randombar(vertical)">
                                      <p:cBhvr>
                                        <p:cTn id="7" dur="500"/>
                                        <p:tgtEl>
                                          <p:spTgt spid="553"/>
                                        </p:tgtEl>
                                      </p:cBhvr>
                                    </p:animEffect>
                                  </p:childTnLst>
                                </p:cTn>
                              </p:par>
                            </p:childTnLst>
                          </p:cTn>
                        </p:par>
                        <p:par>
                          <p:cTn id="8" fill="hold">
                            <p:stCondLst>
                              <p:cond delay="500"/>
                            </p:stCondLst>
                            <p:childTnLst>
                              <p:par>
                                <p:cTn id="9" presetID="12" presetClass="entr" presetSubtype="4" fill="hold" nodeType="afterEffect">
                                  <p:stCondLst>
                                    <p:cond delay="25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12" presetClass="entr" presetSubtype="4" fill="hold" nodeType="withEffect">
                                  <p:stCondLst>
                                    <p:cond delay="2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p:tgtEl>
                                          <p:spTgt spid="5"/>
                                        </p:tgtEl>
                                        <p:attrNameLst>
                                          <p:attrName>ppt_y</p:attrName>
                                        </p:attrNameLst>
                                      </p:cBhvr>
                                      <p:tavLst>
                                        <p:tav tm="0">
                                          <p:val>
                                            <p:strVal val="#ppt_y+#ppt_h*1.125000"/>
                                          </p:val>
                                        </p:tav>
                                        <p:tav tm="100000">
                                          <p:val>
                                            <p:strVal val="#ppt_y"/>
                                          </p:val>
                                        </p:tav>
                                      </p:tavLst>
                                    </p:anim>
                                    <p:animEffect transition="in" filter="wipe(up)">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pic>
        <p:nvPicPr>
          <p:cNvPr id="12" name="Google Shape;583;p34" descr="一張含有 戶外, 植物, 樹狀, 涼棚架 的圖片&#10;&#10;自動產生的描述">
            <a:extLst>
              <a:ext uri="{FF2B5EF4-FFF2-40B4-BE49-F238E27FC236}">
                <a16:creationId xmlns:a16="http://schemas.microsoft.com/office/drawing/2014/main" id="{E2D79D93-12D7-4AC6-8D20-735A6510C9D2}"/>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10800000" flipH="1">
            <a:off x="6195053" y="5639260"/>
            <a:ext cx="284272" cy="328289"/>
          </a:xfrm>
          <a:prstGeom prst="rect">
            <a:avLst/>
          </a:prstGeom>
          <a:noFill/>
          <a:ln>
            <a:noFill/>
          </a:ln>
        </p:spPr>
      </p:pic>
      <p:grpSp>
        <p:nvGrpSpPr>
          <p:cNvPr id="13" name="群組 12">
            <a:extLst>
              <a:ext uri="{FF2B5EF4-FFF2-40B4-BE49-F238E27FC236}">
                <a16:creationId xmlns:a16="http://schemas.microsoft.com/office/drawing/2014/main" id="{4EAC55CE-61C5-4CEE-AFFA-C39487ADE741}"/>
              </a:ext>
            </a:extLst>
          </p:cNvPr>
          <p:cNvGrpSpPr/>
          <p:nvPr/>
        </p:nvGrpSpPr>
        <p:grpSpPr>
          <a:xfrm flipH="1">
            <a:off x="1735028" y="5641985"/>
            <a:ext cx="284272" cy="328289"/>
            <a:chOff x="1700231" y="904304"/>
            <a:chExt cx="4360972" cy="5036230"/>
          </a:xfrm>
        </p:grpSpPr>
        <p:pic>
          <p:nvPicPr>
            <p:cNvPr id="14" name="Google Shape;582;p34" descr="一張含有 足部穿著, 服裝, 建築, 牆 的圖片&#10;&#10;自動產生的描述">
              <a:extLst>
                <a:ext uri="{FF2B5EF4-FFF2-40B4-BE49-F238E27FC236}">
                  <a16:creationId xmlns:a16="http://schemas.microsoft.com/office/drawing/2014/main" id="{025B71A9-AC4A-4A73-A0A4-99D2C46A2D2E}"/>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10800000">
              <a:off x="1700231" y="904304"/>
              <a:ext cx="4360972" cy="5036230"/>
            </a:xfrm>
            <a:prstGeom prst="rect">
              <a:avLst/>
            </a:prstGeom>
            <a:noFill/>
            <a:ln>
              <a:noFill/>
            </a:ln>
          </p:spPr>
        </p:pic>
        <p:sp>
          <p:nvSpPr>
            <p:cNvPr id="15" name="橢圓 14">
              <a:extLst>
                <a:ext uri="{FF2B5EF4-FFF2-40B4-BE49-F238E27FC236}">
                  <a16:creationId xmlns:a16="http://schemas.microsoft.com/office/drawing/2014/main" id="{FD05D9A2-0A02-427E-A930-00A85DB14862}"/>
                </a:ext>
              </a:extLst>
            </p:cNvPr>
            <p:cNvSpPr/>
            <p:nvPr/>
          </p:nvSpPr>
          <p:spPr>
            <a:xfrm>
              <a:off x="2082800" y="1950720"/>
              <a:ext cx="426720" cy="436880"/>
            </a:xfrm>
            <a:prstGeom prst="ellipse">
              <a:avLst/>
            </a:prstGeom>
            <a:solidFill>
              <a:srgbClr val="BFBFBF">
                <a:alpha val="89804"/>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dirty="0">
                <a:latin typeface="Adobe 繁黑體 Std B" panose="020B0700000000000000" pitchFamily="34" charset="-120"/>
                <a:ea typeface="Adobe 繁黑體 Std B" panose="020B0700000000000000" pitchFamily="34" charset="-120"/>
              </a:endParaRPr>
            </a:p>
          </p:txBody>
        </p:sp>
      </p:grpSp>
      <p:sp>
        <p:nvSpPr>
          <p:cNvPr id="560" name="Google Shape;560;p33"/>
          <p:cNvSpPr/>
          <p:nvPr/>
        </p:nvSpPr>
        <p:spPr>
          <a:xfrm>
            <a:off x="164163" y="1397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561" name="Google Shape;561;p33"/>
          <p:cNvSpPr/>
          <p:nvPr/>
        </p:nvSpPr>
        <p:spPr>
          <a:xfrm>
            <a:off x="156030" y="2070560"/>
            <a:ext cx="11879940" cy="2842034"/>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grpSp>
        <p:nvGrpSpPr>
          <p:cNvPr id="562" name="Google Shape;562;p33"/>
          <p:cNvGrpSpPr/>
          <p:nvPr/>
        </p:nvGrpSpPr>
        <p:grpSpPr>
          <a:xfrm>
            <a:off x="1577542" y="325681"/>
            <a:ext cx="1799538" cy="608364"/>
            <a:chOff x="2264462" y="-1614212"/>
            <a:chExt cx="1799538" cy="608364"/>
          </a:xfrm>
        </p:grpSpPr>
        <p:sp>
          <p:nvSpPr>
            <p:cNvPr id="563" name="Google Shape;563;p33"/>
            <p:cNvSpPr txBox="1"/>
            <p:nvPr/>
          </p:nvSpPr>
          <p:spPr>
            <a:xfrm>
              <a:off x="2416860" y="-1604367"/>
              <a:ext cx="1507440" cy="523180"/>
            </a:xfrm>
            <a:prstGeom prst="rect">
              <a:avLst/>
            </a:prstGeom>
            <a:solidFill>
              <a:srgbClr val="FFC000"/>
            </a:solidFill>
            <a:ln w="44450"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p:txBody>
        </p:sp>
        <p:sp>
          <p:nvSpPr>
            <p:cNvPr id="564" name="Google Shape;564;p33"/>
            <p:cNvSpPr txBox="1"/>
            <p:nvPr/>
          </p:nvSpPr>
          <p:spPr>
            <a:xfrm>
              <a:off x="2264462" y="-1614212"/>
              <a:ext cx="1799538" cy="608364"/>
            </a:xfrm>
            <a:prstGeom prst="rect">
              <a:avLst/>
            </a:prstGeom>
            <a:noFill/>
            <a:ln>
              <a:noFill/>
            </a:ln>
          </p:spPr>
          <p:txBody>
            <a:bodyPr spcFirstLastPara="1" wrap="square" lIns="91425" tIns="45700" rIns="91425" bIns="45700" anchor="t" anchorCtr="0">
              <a:normAutofit lnSpcReduction="10000"/>
            </a:bodyPr>
            <a:lstStyle/>
            <a:p>
              <a:pPr marL="0" marR="0" lvl="0" indent="0" algn="ctr" rtl="0">
                <a:lnSpc>
                  <a:spcPct val="109375"/>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可近性</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grpSp>
      <p:sp>
        <p:nvSpPr>
          <p:cNvPr id="565" name="Google Shape;565;p33"/>
          <p:cNvSpPr/>
          <p:nvPr/>
        </p:nvSpPr>
        <p:spPr>
          <a:xfrm>
            <a:off x="-422240" y="-981186"/>
            <a:ext cx="1432076" cy="1432076"/>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566" name="Google Shape;566;p33"/>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34</a:t>
            </a:fld>
            <a:endParaRPr dirty="0"/>
          </a:p>
        </p:txBody>
      </p:sp>
      <p:sp>
        <p:nvSpPr>
          <p:cNvPr id="567" name="Google Shape;567;p33"/>
          <p:cNvSpPr/>
          <p:nvPr/>
        </p:nvSpPr>
        <p:spPr>
          <a:xfrm>
            <a:off x="10289521" y="4708423"/>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pic>
        <p:nvPicPr>
          <p:cNvPr id="568" name="Google Shape;568;p33" descr="一張含有 戶外, 樹狀, 視窗, 植物 的圖片&#10;&#10;自動產生的描述"/>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a:off x="1355994" y="1259717"/>
            <a:ext cx="5080614" cy="4399396"/>
          </a:xfrm>
          <a:prstGeom prst="rect">
            <a:avLst/>
          </a:prstGeom>
          <a:noFill/>
          <a:ln>
            <a:noFill/>
          </a:ln>
        </p:spPr>
      </p:pic>
      <p:pic>
        <p:nvPicPr>
          <p:cNvPr id="2" name="圖片 1">
            <a:extLst>
              <a:ext uri="{FF2B5EF4-FFF2-40B4-BE49-F238E27FC236}">
                <a16:creationId xmlns:a16="http://schemas.microsoft.com/office/drawing/2014/main" id="{A6B50D13-B56D-94A6-90AC-8A9F8170B616}"/>
              </a:ext>
            </a:extLst>
          </p:cNvPr>
          <p:cNvPicPr>
            <a:picLocks noChangeAspect="1"/>
          </p:cNvPicPr>
          <p:nvPr/>
        </p:nvPicPr>
        <p:blipFill>
          <a:blip r:embed="rId6"/>
          <a:stretch>
            <a:fillRect/>
          </a:stretch>
        </p:blipFill>
        <p:spPr>
          <a:xfrm>
            <a:off x="6479325" y="973711"/>
            <a:ext cx="4518190" cy="503573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pic>
        <p:nvPicPr>
          <p:cNvPr id="15" name="Google Shape;596;p35">
            <a:extLst>
              <a:ext uri="{FF2B5EF4-FFF2-40B4-BE49-F238E27FC236}">
                <a16:creationId xmlns:a16="http://schemas.microsoft.com/office/drawing/2014/main" id="{FFE4CF35-EC34-4FAC-920E-B4D4A3860C47}"/>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flipV="1">
            <a:off x="2629102" y="960901"/>
            <a:ext cx="2562648" cy="48482"/>
          </a:xfrm>
          <a:prstGeom prst="rect">
            <a:avLst/>
          </a:prstGeom>
          <a:noFill/>
          <a:ln>
            <a:noFill/>
          </a:ln>
        </p:spPr>
      </p:pic>
      <p:pic>
        <p:nvPicPr>
          <p:cNvPr id="16" name="Google Shape;597;p35">
            <a:extLst>
              <a:ext uri="{FF2B5EF4-FFF2-40B4-BE49-F238E27FC236}">
                <a16:creationId xmlns:a16="http://schemas.microsoft.com/office/drawing/2014/main" id="{24473C94-45BB-4D4C-B179-45FB03119CE5}"/>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flipV="1">
            <a:off x="7093459" y="960901"/>
            <a:ext cx="2562648" cy="48482"/>
          </a:xfrm>
          <a:prstGeom prst="rect">
            <a:avLst/>
          </a:prstGeom>
          <a:noFill/>
          <a:ln>
            <a:noFill/>
          </a:ln>
        </p:spPr>
      </p:pic>
      <p:pic>
        <p:nvPicPr>
          <p:cNvPr id="13" name="Google Shape;568;p33" descr="一張含有 戶外, 樹狀, 視窗, 植物 的圖片&#10;&#10;自動產生的描述">
            <a:extLst>
              <a:ext uri="{FF2B5EF4-FFF2-40B4-BE49-F238E27FC236}">
                <a16:creationId xmlns:a16="http://schemas.microsoft.com/office/drawing/2014/main" id="{0457FCF7-73CB-43FB-B226-CB1FEE943140}"/>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a:off x="3863967" y="3431416"/>
            <a:ext cx="64668" cy="55998"/>
          </a:xfrm>
          <a:prstGeom prst="rect">
            <a:avLst/>
          </a:prstGeom>
          <a:noFill/>
          <a:ln>
            <a:noFill/>
          </a:ln>
        </p:spPr>
      </p:pic>
      <p:pic>
        <p:nvPicPr>
          <p:cNvPr id="14" name="Google Shape;569;p33" descr="一張含有 建築, 戶外, 樹狀, 樓梯 的圖片&#10;&#10;自動產生的描述">
            <a:extLst>
              <a:ext uri="{FF2B5EF4-FFF2-40B4-BE49-F238E27FC236}">
                <a16:creationId xmlns:a16="http://schemas.microsoft.com/office/drawing/2014/main" id="{45F9AE59-5F10-430B-8945-0416138EEEEC}"/>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5400000">
            <a:off x="8361547" y="3431416"/>
            <a:ext cx="64668" cy="55998"/>
          </a:xfrm>
          <a:prstGeom prst="rect">
            <a:avLst/>
          </a:prstGeom>
          <a:noFill/>
          <a:ln>
            <a:noFill/>
          </a:ln>
        </p:spPr>
      </p:pic>
      <p:sp>
        <p:nvSpPr>
          <p:cNvPr id="574" name="Google Shape;574;p34"/>
          <p:cNvSpPr/>
          <p:nvPr/>
        </p:nvSpPr>
        <p:spPr>
          <a:xfrm>
            <a:off x="164163" y="1397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575" name="Google Shape;575;p34"/>
          <p:cNvSpPr/>
          <p:nvPr/>
        </p:nvSpPr>
        <p:spPr>
          <a:xfrm>
            <a:off x="156030" y="2149577"/>
            <a:ext cx="11879940" cy="2842034"/>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577" name="Google Shape;577;p34"/>
          <p:cNvSpPr txBox="1"/>
          <p:nvPr/>
        </p:nvSpPr>
        <p:spPr>
          <a:xfrm>
            <a:off x="1729940" y="335526"/>
            <a:ext cx="1507440" cy="523180"/>
          </a:xfrm>
          <a:prstGeom prst="rect">
            <a:avLst/>
          </a:prstGeom>
          <a:solidFill>
            <a:srgbClr val="FFC000"/>
          </a:solidFill>
          <a:ln w="44450"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p:txBody>
      </p:sp>
      <p:sp>
        <p:nvSpPr>
          <p:cNvPr id="579" name="Google Shape;579;p34"/>
          <p:cNvSpPr/>
          <p:nvPr/>
        </p:nvSpPr>
        <p:spPr>
          <a:xfrm>
            <a:off x="-422240" y="-981186"/>
            <a:ext cx="1432076" cy="1432076"/>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580" name="Google Shape;580;p34"/>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35</a:t>
            </a:fld>
            <a:endParaRPr dirty="0"/>
          </a:p>
        </p:txBody>
      </p:sp>
      <p:sp>
        <p:nvSpPr>
          <p:cNvPr id="581" name="Google Shape;581;p34"/>
          <p:cNvSpPr/>
          <p:nvPr/>
        </p:nvSpPr>
        <p:spPr>
          <a:xfrm>
            <a:off x="10289521" y="4708423"/>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4" name="Google Shape;564;p33">
            <a:extLst>
              <a:ext uri="{FF2B5EF4-FFF2-40B4-BE49-F238E27FC236}">
                <a16:creationId xmlns:a16="http://schemas.microsoft.com/office/drawing/2014/main" id="{6FD2D012-CDB4-6BC1-8573-74B892FE3C44}"/>
              </a:ext>
            </a:extLst>
          </p:cNvPr>
          <p:cNvSpPr txBox="1"/>
          <p:nvPr/>
        </p:nvSpPr>
        <p:spPr>
          <a:xfrm>
            <a:off x="1577542" y="325681"/>
            <a:ext cx="1799538" cy="608364"/>
          </a:xfrm>
          <a:prstGeom prst="rect">
            <a:avLst/>
          </a:prstGeom>
          <a:noFill/>
          <a:ln>
            <a:noFill/>
          </a:ln>
        </p:spPr>
        <p:txBody>
          <a:bodyPr spcFirstLastPara="1" wrap="square" lIns="91425" tIns="45700" rIns="91425" bIns="45700" anchor="t" anchorCtr="0">
            <a:normAutofit lnSpcReduction="10000"/>
          </a:bodyPr>
          <a:lstStyle/>
          <a:p>
            <a:pPr marL="0" marR="0" lvl="0" indent="0" algn="ctr" rtl="0">
              <a:lnSpc>
                <a:spcPct val="109375"/>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可近性</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grpSp>
        <p:nvGrpSpPr>
          <p:cNvPr id="7" name="群組 6">
            <a:extLst>
              <a:ext uri="{FF2B5EF4-FFF2-40B4-BE49-F238E27FC236}">
                <a16:creationId xmlns:a16="http://schemas.microsoft.com/office/drawing/2014/main" id="{39EB38FD-C3B1-E070-F2E6-C107424F6ADF}"/>
              </a:ext>
            </a:extLst>
          </p:cNvPr>
          <p:cNvGrpSpPr/>
          <p:nvPr/>
        </p:nvGrpSpPr>
        <p:grpSpPr>
          <a:xfrm>
            <a:off x="1735028" y="934045"/>
            <a:ext cx="4360972" cy="5036230"/>
            <a:chOff x="1700231" y="904304"/>
            <a:chExt cx="4360972" cy="5036230"/>
          </a:xfrm>
        </p:grpSpPr>
        <p:pic>
          <p:nvPicPr>
            <p:cNvPr id="5" name="Google Shape;582;p34" descr="一張含有 足部穿著, 服裝, 建築, 牆 的圖片&#10;&#10;自動產生的描述">
              <a:extLst>
                <a:ext uri="{FF2B5EF4-FFF2-40B4-BE49-F238E27FC236}">
                  <a16:creationId xmlns:a16="http://schemas.microsoft.com/office/drawing/2014/main" id="{AE1C54C7-0F08-1598-3C7E-CD584F4B9AED}"/>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rot="10800000">
              <a:off x="1700231" y="904304"/>
              <a:ext cx="4360972" cy="5036230"/>
            </a:xfrm>
            <a:prstGeom prst="rect">
              <a:avLst/>
            </a:prstGeom>
            <a:noFill/>
            <a:ln>
              <a:noFill/>
            </a:ln>
          </p:spPr>
        </p:pic>
        <p:sp>
          <p:nvSpPr>
            <p:cNvPr id="6" name="橢圓 5">
              <a:extLst>
                <a:ext uri="{FF2B5EF4-FFF2-40B4-BE49-F238E27FC236}">
                  <a16:creationId xmlns:a16="http://schemas.microsoft.com/office/drawing/2014/main" id="{BF8A3213-8988-494C-946D-DBFF6CC98228}"/>
                </a:ext>
              </a:extLst>
            </p:cNvPr>
            <p:cNvSpPr/>
            <p:nvPr/>
          </p:nvSpPr>
          <p:spPr>
            <a:xfrm>
              <a:off x="2082800" y="1950720"/>
              <a:ext cx="426720" cy="436880"/>
            </a:xfrm>
            <a:prstGeom prst="ellipse">
              <a:avLst/>
            </a:prstGeom>
            <a:solidFill>
              <a:srgbClr val="BFBFBF">
                <a:alpha val="89804"/>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dirty="0">
                <a:latin typeface="Adobe 繁黑體 Std B" panose="020B0700000000000000" pitchFamily="34" charset="-120"/>
                <a:ea typeface="Adobe 繁黑體 Std B" panose="020B0700000000000000" pitchFamily="34" charset="-120"/>
              </a:endParaRPr>
            </a:p>
          </p:txBody>
        </p:sp>
      </p:grpSp>
      <p:pic>
        <p:nvPicPr>
          <p:cNvPr id="2" name="圖片 1">
            <a:extLst>
              <a:ext uri="{FF2B5EF4-FFF2-40B4-BE49-F238E27FC236}">
                <a16:creationId xmlns:a16="http://schemas.microsoft.com/office/drawing/2014/main" id="{F11A9C35-7EB4-A9AE-3154-6D2D9502A5A2}"/>
              </a:ext>
            </a:extLst>
          </p:cNvPr>
          <p:cNvPicPr>
            <a:picLocks noChangeAspect="1"/>
          </p:cNvPicPr>
          <p:nvPr/>
        </p:nvPicPr>
        <p:blipFill>
          <a:blip r:embed="rId8"/>
          <a:stretch>
            <a:fillRect/>
          </a:stretch>
        </p:blipFill>
        <p:spPr>
          <a:xfrm>
            <a:off x="6478570" y="900036"/>
            <a:ext cx="4401693" cy="507840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35"/>
          <p:cNvSpPr/>
          <p:nvPr/>
        </p:nvSpPr>
        <p:spPr>
          <a:xfrm>
            <a:off x="164163" y="1397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589" name="Google Shape;589;p35"/>
          <p:cNvSpPr/>
          <p:nvPr/>
        </p:nvSpPr>
        <p:spPr>
          <a:xfrm>
            <a:off x="156030" y="2070560"/>
            <a:ext cx="11879940" cy="2842034"/>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grpSp>
        <p:nvGrpSpPr>
          <p:cNvPr id="590" name="Google Shape;590;p35"/>
          <p:cNvGrpSpPr/>
          <p:nvPr/>
        </p:nvGrpSpPr>
        <p:grpSpPr>
          <a:xfrm>
            <a:off x="1729940" y="328221"/>
            <a:ext cx="6326396" cy="608364"/>
            <a:chOff x="2416860" y="-1611672"/>
            <a:chExt cx="6326396" cy="608364"/>
          </a:xfrm>
        </p:grpSpPr>
        <p:sp>
          <p:nvSpPr>
            <p:cNvPr id="591" name="Google Shape;591;p35"/>
            <p:cNvSpPr txBox="1"/>
            <p:nvPr/>
          </p:nvSpPr>
          <p:spPr>
            <a:xfrm>
              <a:off x="2416860" y="-1604367"/>
              <a:ext cx="4632760" cy="523180"/>
            </a:xfrm>
            <a:prstGeom prst="rect">
              <a:avLst/>
            </a:prstGeom>
            <a:solidFill>
              <a:srgbClr val="FFC000"/>
            </a:solidFill>
            <a:ln w="44450"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p:txBody>
        </p:sp>
        <p:sp>
          <p:nvSpPr>
            <p:cNvPr id="592" name="Google Shape;592;p35"/>
            <p:cNvSpPr txBox="1"/>
            <p:nvPr/>
          </p:nvSpPr>
          <p:spPr>
            <a:xfrm>
              <a:off x="2459498" y="-1611672"/>
              <a:ext cx="6283758" cy="608364"/>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109375"/>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可近性</a:t>
              </a:r>
              <a:r>
                <a:rPr lang="zh-TW" sz="2800" b="1" dirty="0">
                  <a:solidFill>
                    <a:schemeClr val="dk1"/>
                  </a:solidFill>
                  <a:latin typeface="Adobe 繁黑體 Std B" panose="020B0700000000000000" pitchFamily="34" charset="-120"/>
                  <a:ea typeface="Adobe 繁黑體 Std B" panose="020B0700000000000000" pitchFamily="34" charset="-120"/>
                  <a:sym typeface="Arial"/>
                </a:rPr>
                <a:t>--飲水機、戶外桌椅</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grpSp>
      <p:sp>
        <p:nvSpPr>
          <p:cNvPr id="593" name="Google Shape;593;p35"/>
          <p:cNvSpPr/>
          <p:nvPr/>
        </p:nvSpPr>
        <p:spPr>
          <a:xfrm>
            <a:off x="-422240" y="-981186"/>
            <a:ext cx="1432076" cy="1432076"/>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594" name="Google Shape;594;p35"/>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36</a:t>
            </a:fld>
            <a:endParaRPr dirty="0"/>
          </a:p>
        </p:txBody>
      </p:sp>
      <p:sp>
        <p:nvSpPr>
          <p:cNvPr id="595" name="Google Shape;595;p35"/>
          <p:cNvSpPr/>
          <p:nvPr/>
        </p:nvSpPr>
        <p:spPr>
          <a:xfrm>
            <a:off x="10289521" y="4708423"/>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pic>
        <p:nvPicPr>
          <p:cNvPr id="596" name="Google Shape;596;p35"/>
          <p:cNvPicPr preferRelativeResize="0"/>
          <p:nvPr/>
        </p:nvPicPr>
        <p:blipFill rotWithShape="1">
          <a:blip r:embed="rId3">
            <a:alphaModFix/>
          </a:blip>
          <a:srcRect/>
          <a:stretch/>
        </p:blipFill>
        <p:spPr>
          <a:xfrm>
            <a:off x="1712931" y="910885"/>
            <a:ext cx="4360972" cy="5036230"/>
          </a:xfrm>
          <a:prstGeom prst="rect">
            <a:avLst/>
          </a:prstGeom>
          <a:noFill/>
          <a:ln>
            <a:noFill/>
          </a:ln>
        </p:spPr>
      </p:pic>
      <p:pic>
        <p:nvPicPr>
          <p:cNvPr id="597" name="Google Shape;597;p3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177288" y="910885"/>
            <a:ext cx="4360972" cy="5036230"/>
          </a:xfrm>
          <a:prstGeom prst="rect">
            <a:avLst/>
          </a:prstGeom>
          <a:noFill/>
          <a:ln>
            <a:noFill/>
          </a:ln>
        </p:spPr>
      </p:pic>
      <p:pic>
        <p:nvPicPr>
          <p:cNvPr id="12" name="Google Shape;583;p34" descr="一張含有 戶外, 植物, 樹狀, 涼棚架 的圖片&#10;&#10;自動產生的描述">
            <a:extLst>
              <a:ext uri="{FF2B5EF4-FFF2-40B4-BE49-F238E27FC236}">
                <a16:creationId xmlns:a16="http://schemas.microsoft.com/office/drawing/2014/main" id="{B050984F-155F-44BD-881D-D08E5CE9C7E6}"/>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14415654">
            <a:off x="13528646" y="4997803"/>
            <a:ext cx="596847" cy="689263"/>
          </a:xfrm>
          <a:prstGeom prst="rect">
            <a:avLst/>
          </a:prstGeom>
          <a:noFill/>
          <a:ln>
            <a:noFill/>
          </a:ln>
        </p:spPr>
      </p:pic>
      <p:grpSp>
        <p:nvGrpSpPr>
          <p:cNvPr id="13" name="群組 12">
            <a:extLst>
              <a:ext uri="{FF2B5EF4-FFF2-40B4-BE49-F238E27FC236}">
                <a16:creationId xmlns:a16="http://schemas.microsoft.com/office/drawing/2014/main" id="{5BC51711-C214-47D1-A15A-83FEFA37F3B7}"/>
              </a:ext>
            </a:extLst>
          </p:cNvPr>
          <p:cNvGrpSpPr/>
          <p:nvPr/>
        </p:nvGrpSpPr>
        <p:grpSpPr>
          <a:xfrm rot="18273026">
            <a:off x="-2341005" y="4856671"/>
            <a:ext cx="915867" cy="1057681"/>
            <a:chOff x="1700231" y="904304"/>
            <a:chExt cx="4360972" cy="5036230"/>
          </a:xfrm>
        </p:grpSpPr>
        <p:pic>
          <p:nvPicPr>
            <p:cNvPr id="14" name="Google Shape;582;p34" descr="一張含有 足部穿著, 服裝, 建築, 牆 的圖片&#10;&#10;自動產生的描述">
              <a:extLst>
                <a:ext uri="{FF2B5EF4-FFF2-40B4-BE49-F238E27FC236}">
                  <a16:creationId xmlns:a16="http://schemas.microsoft.com/office/drawing/2014/main" id="{43E515C6-28A9-45A2-A771-1D347B78628D}"/>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10800000">
              <a:off x="1700231" y="904304"/>
              <a:ext cx="4360972" cy="5036230"/>
            </a:xfrm>
            <a:prstGeom prst="rect">
              <a:avLst/>
            </a:prstGeom>
            <a:noFill/>
            <a:ln>
              <a:noFill/>
            </a:ln>
          </p:spPr>
        </p:pic>
        <p:sp>
          <p:nvSpPr>
            <p:cNvPr id="15" name="橢圓 14">
              <a:extLst>
                <a:ext uri="{FF2B5EF4-FFF2-40B4-BE49-F238E27FC236}">
                  <a16:creationId xmlns:a16="http://schemas.microsoft.com/office/drawing/2014/main" id="{DA4F9B68-E670-409E-9C66-7DBDAFF6AFFA}"/>
                </a:ext>
              </a:extLst>
            </p:cNvPr>
            <p:cNvSpPr/>
            <p:nvPr/>
          </p:nvSpPr>
          <p:spPr>
            <a:xfrm>
              <a:off x="2082800" y="1950720"/>
              <a:ext cx="426720" cy="436880"/>
            </a:xfrm>
            <a:prstGeom prst="ellipse">
              <a:avLst/>
            </a:prstGeom>
            <a:solidFill>
              <a:srgbClr val="BFBFBF">
                <a:alpha val="89804"/>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dirty="0">
                <a:latin typeface="Adobe 繁黑體 Std B" panose="020B0700000000000000" pitchFamily="34" charset="-120"/>
                <a:ea typeface="Adobe 繁黑體 Std B" panose="020B0700000000000000" pitchFamily="34" charset="-12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4" name="Google Shape;604;p36"/>
          <p:cNvSpPr/>
          <p:nvPr/>
        </p:nvSpPr>
        <p:spPr>
          <a:xfrm>
            <a:off x="932981" y="1529091"/>
            <a:ext cx="10293819" cy="4012833"/>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2" name="Google Shape;609;p36">
            <a:extLst>
              <a:ext uri="{FF2B5EF4-FFF2-40B4-BE49-F238E27FC236}">
                <a16:creationId xmlns:a16="http://schemas.microsoft.com/office/drawing/2014/main" id="{7039AD80-C38B-41EC-B70A-CD97D66EC8DB}"/>
              </a:ext>
            </a:extLst>
          </p:cNvPr>
          <p:cNvSpPr txBox="1"/>
          <p:nvPr/>
        </p:nvSpPr>
        <p:spPr>
          <a:xfrm>
            <a:off x="1183709" y="2083436"/>
            <a:ext cx="10182791" cy="3458489"/>
          </a:xfrm>
          <a:prstGeom prst="rect">
            <a:avLst/>
          </a:prstGeom>
          <a:noFill/>
          <a:ln>
            <a:noFill/>
          </a:ln>
        </p:spPr>
        <p:txBody>
          <a:bodyPr spcFirstLastPara="1" wrap="square" lIns="91425" tIns="45700" rIns="91425" bIns="45700" anchor="t" anchorCtr="0">
            <a:noAutofit/>
          </a:bodyPr>
          <a:lstStyle/>
          <a:p>
            <a:pPr marL="0" marR="0" lvl="0" indent="0" algn="l" rtl="0">
              <a:lnSpc>
                <a:spcPts val="4500"/>
              </a:lnSpc>
              <a:spcBef>
                <a:spcPts val="0"/>
              </a:spcBef>
              <a:spcAft>
                <a:spcPts val="0"/>
              </a:spcAft>
              <a:buClr>
                <a:schemeClr val="dk1"/>
              </a:buClr>
              <a:buSzPts val="2400"/>
              <a:buFont typeface="Arial"/>
              <a:buNone/>
            </a:pP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學校應設置無障礙通路，便於行動不便者</a:t>
            </a:r>
            <a:r>
              <a:rPr lang="zh-TW" sz="2800" b="1" dirty="0">
                <a:solidFill>
                  <a:schemeClr val="bg1">
                    <a:lumMod val="75000"/>
                  </a:schemeClr>
                </a:solidFill>
                <a:latin typeface="Adobe 繁黑體 Std B" panose="020B0700000000000000" pitchFamily="34" charset="-120"/>
                <a:ea typeface="Adobe 繁黑體 Std B" panose="020B0700000000000000" pitchFamily="34" charset="-120"/>
                <a:sym typeface="Arial"/>
              </a:rPr>
              <a:t>上下司令臺(集會臺、室外</a:t>
            </a:r>
            <a:br>
              <a:rPr lang="zh-TW" sz="2800" b="1" dirty="0">
                <a:solidFill>
                  <a:schemeClr val="bg1">
                    <a:lumMod val="75000"/>
                  </a:schemeClr>
                </a:solidFill>
                <a:latin typeface="Adobe 繁黑體 Std B" panose="020B0700000000000000" pitchFamily="34" charset="-120"/>
                <a:ea typeface="Adobe 繁黑體 Std B" panose="020B0700000000000000" pitchFamily="34" charset="-120"/>
                <a:sym typeface="Arial"/>
              </a:rPr>
            </a:br>
            <a:r>
              <a:rPr lang="zh-TW" sz="2800" b="1" dirty="0">
                <a:solidFill>
                  <a:schemeClr val="bg1">
                    <a:lumMod val="75000"/>
                  </a:schemeClr>
                </a:solidFill>
                <a:latin typeface="Adobe 繁黑體 Std B" panose="020B0700000000000000" pitchFamily="34" charset="-120"/>
                <a:ea typeface="Adobe 繁黑體 Std B" panose="020B0700000000000000" pitchFamily="34" charset="-120"/>
                <a:sym typeface="Arial"/>
              </a:rPr>
              <a:t>表演舞臺)</a:t>
            </a: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及公共建築物</a:t>
            </a:r>
            <a:r>
              <a:rPr lang="zh-TW" sz="2800" b="1" dirty="0">
                <a:solidFill>
                  <a:schemeClr val="bg1">
                    <a:lumMod val="75000"/>
                  </a:schemeClr>
                </a:solidFill>
                <a:latin typeface="Adobe 繁黑體 Std B" panose="020B0700000000000000" pitchFamily="34" charset="-120"/>
                <a:ea typeface="Adobe 繁黑體 Std B" panose="020B0700000000000000" pitchFamily="34" charset="-120"/>
                <a:sym typeface="Arial"/>
              </a:rPr>
              <a:t>室內空間舞臺</a:t>
            </a: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；其設置規格，參照無障礙</a:t>
            </a:r>
            <a:b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b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規範無障礙通路206坡道之規定辦理，但設置確有困難者，得商借爬梯</a:t>
            </a:r>
            <a:b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b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機或相關輔具。</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p:txBody>
      </p:sp>
      <p:sp>
        <p:nvSpPr>
          <p:cNvPr id="602" name="Google Shape;602;p36"/>
          <p:cNvSpPr/>
          <p:nvPr/>
        </p:nvSpPr>
        <p:spPr>
          <a:xfrm>
            <a:off x="9359944" y="4025582"/>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1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603" name="Google Shape;603;p36"/>
          <p:cNvSpPr/>
          <p:nvPr/>
        </p:nvSpPr>
        <p:spPr>
          <a:xfrm>
            <a:off x="9937911" y="4633491"/>
            <a:ext cx="3358634" cy="3358634"/>
          </a:xfrm>
          <a:prstGeom prst="ellipse">
            <a:avLst/>
          </a:prstGeom>
          <a:solidFill>
            <a:srgbClr val="EF7E60">
              <a:alpha val="3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607" name="Google Shape;607;p36"/>
          <p:cNvSpPr/>
          <p:nvPr/>
        </p:nvSpPr>
        <p:spPr>
          <a:xfrm>
            <a:off x="185314" y="142130"/>
            <a:ext cx="731097" cy="731097"/>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608" name="Google Shape;608;p36"/>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37</a:t>
            </a:fld>
            <a:endParaRPr dirty="0"/>
          </a:p>
        </p:txBody>
      </p:sp>
      <p:sp>
        <p:nvSpPr>
          <p:cNvPr id="609" name="Google Shape;609;p36"/>
          <p:cNvSpPr txBox="1"/>
          <p:nvPr/>
        </p:nvSpPr>
        <p:spPr>
          <a:xfrm>
            <a:off x="1183709" y="2083436"/>
            <a:ext cx="10182791" cy="3458489"/>
          </a:xfrm>
          <a:prstGeom prst="rect">
            <a:avLst/>
          </a:prstGeom>
          <a:noFill/>
          <a:ln>
            <a:noFill/>
          </a:ln>
        </p:spPr>
        <p:txBody>
          <a:bodyPr spcFirstLastPara="1" wrap="square" lIns="91425" tIns="45700" rIns="91425" bIns="45700" anchor="t" anchorCtr="0">
            <a:noAutofit/>
          </a:bodyPr>
          <a:lstStyle/>
          <a:p>
            <a:pPr marL="0" marR="0" lvl="0" indent="0" algn="l" rtl="0">
              <a:lnSpc>
                <a:spcPts val="4500"/>
              </a:lnSpc>
              <a:spcBef>
                <a:spcPts val="0"/>
              </a:spcBef>
              <a:spcAft>
                <a:spcPts val="0"/>
              </a:spcAft>
              <a:buClr>
                <a:schemeClr val="dk1"/>
              </a:buClr>
              <a:buSzPts val="2400"/>
              <a:buFont typeface="Arial"/>
              <a:buNone/>
            </a:pPr>
            <a:r>
              <a:rPr lang="zh-TW" sz="2400" dirty="0">
                <a:solidFill>
                  <a:schemeClr val="dk1"/>
                </a:solidFill>
                <a:latin typeface="Adobe 繁黑體 Std B" panose="020B0700000000000000" pitchFamily="34" charset="-120"/>
                <a:ea typeface="Adobe 繁黑體 Std B" panose="020B0700000000000000" pitchFamily="34" charset="-120"/>
                <a:sym typeface="Arial"/>
              </a:rPr>
              <a:t>學校應設置無障礙通路，便於行動不便者</a:t>
            </a:r>
            <a:r>
              <a:rPr lang="zh-TW" sz="2800" b="1" dirty="0">
                <a:solidFill>
                  <a:srgbClr val="C00000"/>
                </a:solidFill>
                <a:latin typeface="Adobe 繁黑體 Std B" panose="020B0700000000000000" pitchFamily="34" charset="-120"/>
                <a:ea typeface="Adobe 繁黑體 Std B" panose="020B0700000000000000" pitchFamily="34" charset="-120"/>
                <a:sym typeface="Arial"/>
              </a:rPr>
              <a:t>上下司令臺(集會臺、室外</a:t>
            </a:r>
            <a:br>
              <a:rPr lang="zh-TW" sz="2800" b="1" dirty="0">
                <a:solidFill>
                  <a:srgbClr val="C00000"/>
                </a:solidFill>
                <a:latin typeface="Adobe 繁黑體 Std B" panose="020B0700000000000000" pitchFamily="34" charset="-120"/>
                <a:ea typeface="Adobe 繁黑體 Std B" panose="020B0700000000000000" pitchFamily="34" charset="-120"/>
                <a:sym typeface="Arial"/>
              </a:rPr>
            </a:br>
            <a:r>
              <a:rPr lang="zh-TW" sz="2800" b="1" dirty="0">
                <a:solidFill>
                  <a:srgbClr val="C00000"/>
                </a:solidFill>
                <a:latin typeface="Adobe 繁黑體 Std B" panose="020B0700000000000000" pitchFamily="34" charset="-120"/>
                <a:ea typeface="Adobe 繁黑體 Std B" panose="020B0700000000000000" pitchFamily="34" charset="-120"/>
                <a:sym typeface="Arial"/>
              </a:rPr>
              <a:t>表演舞臺)</a:t>
            </a:r>
            <a:r>
              <a:rPr lang="zh-TW" sz="2400" dirty="0">
                <a:solidFill>
                  <a:schemeClr val="dk1"/>
                </a:solidFill>
                <a:latin typeface="Adobe 繁黑體 Std B" panose="020B0700000000000000" pitchFamily="34" charset="-120"/>
                <a:ea typeface="Adobe 繁黑體 Std B" panose="020B0700000000000000" pitchFamily="34" charset="-120"/>
                <a:sym typeface="Arial"/>
              </a:rPr>
              <a:t>及公共建築物</a:t>
            </a:r>
            <a:r>
              <a:rPr lang="zh-TW" sz="2800" b="1" dirty="0">
                <a:solidFill>
                  <a:srgbClr val="C00000"/>
                </a:solidFill>
                <a:latin typeface="Adobe 繁黑體 Std B" panose="020B0700000000000000" pitchFamily="34" charset="-120"/>
                <a:ea typeface="Adobe 繁黑體 Std B" panose="020B0700000000000000" pitchFamily="34" charset="-120"/>
                <a:sym typeface="Arial"/>
              </a:rPr>
              <a:t>室內空間舞臺</a:t>
            </a:r>
            <a:r>
              <a:rPr lang="zh-TW" sz="2400" dirty="0">
                <a:solidFill>
                  <a:schemeClr val="dk1"/>
                </a:solidFill>
                <a:latin typeface="Adobe 繁黑體 Std B" panose="020B0700000000000000" pitchFamily="34" charset="-120"/>
                <a:ea typeface="Adobe 繁黑體 Std B" panose="020B0700000000000000" pitchFamily="34" charset="-120"/>
                <a:sym typeface="Arial"/>
              </a:rPr>
              <a:t>；其設置規格，參照無障礙</a:t>
            </a:r>
            <a:br>
              <a:rPr lang="zh-TW" sz="2400" dirty="0">
                <a:solidFill>
                  <a:schemeClr val="dk1"/>
                </a:solidFill>
                <a:latin typeface="Adobe 繁黑體 Std B" panose="020B0700000000000000" pitchFamily="34" charset="-120"/>
                <a:ea typeface="Adobe 繁黑體 Std B" panose="020B0700000000000000" pitchFamily="34" charset="-120"/>
                <a:sym typeface="Arial"/>
              </a:rPr>
            </a:br>
            <a:r>
              <a:rPr lang="zh-TW" sz="2400" dirty="0">
                <a:solidFill>
                  <a:schemeClr val="dk1"/>
                </a:solidFill>
                <a:latin typeface="Adobe 繁黑體 Std B" panose="020B0700000000000000" pitchFamily="34" charset="-120"/>
                <a:ea typeface="Adobe 繁黑體 Std B" panose="020B0700000000000000" pitchFamily="34" charset="-120"/>
                <a:sym typeface="Arial"/>
              </a:rPr>
              <a:t>規範無障礙通路206坡道之規定辦理，但設置確有困難者，得商借爬梯</a:t>
            </a:r>
            <a:br>
              <a:rPr lang="zh-TW" sz="2400" dirty="0">
                <a:solidFill>
                  <a:schemeClr val="dk1"/>
                </a:solidFill>
                <a:latin typeface="Adobe 繁黑體 Std B" panose="020B0700000000000000" pitchFamily="34" charset="-120"/>
                <a:ea typeface="Adobe 繁黑體 Std B" panose="020B0700000000000000" pitchFamily="34" charset="-120"/>
                <a:sym typeface="Arial"/>
              </a:rPr>
            </a:br>
            <a:r>
              <a:rPr lang="zh-TW" sz="2400" dirty="0">
                <a:solidFill>
                  <a:schemeClr val="dk1"/>
                </a:solidFill>
                <a:latin typeface="Adobe 繁黑體 Std B" panose="020B0700000000000000" pitchFamily="34" charset="-120"/>
                <a:ea typeface="Adobe 繁黑體 Std B" panose="020B0700000000000000" pitchFamily="34" charset="-120"/>
                <a:sym typeface="Arial"/>
              </a:rPr>
              <a:t>機或相關輔具。</a:t>
            </a:r>
            <a:endParaRPr dirty="0">
              <a:latin typeface="Adobe 繁黑體 Std B" panose="020B0700000000000000" pitchFamily="34" charset="-120"/>
              <a:ea typeface="Adobe 繁黑體 Std B" panose="020B0700000000000000" pitchFamily="34" charset="-120"/>
            </a:endParaRPr>
          </a:p>
        </p:txBody>
      </p:sp>
      <p:sp>
        <p:nvSpPr>
          <p:cNvPr id="610" name="Google Shape;610;p36"/>
          <p:cNvSpPr/>
          <p:nvPr/>
        </p:nvSpPr>
        <p:spPr>
          <a:xfrm>
            <a:off x="-3535836" y="-4862790"/>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pic>
        <p:nvPicPr>
          <p:cNvPr id="611" name="Google Shape;611;p36" descr="一張含有 螢幕擷取畫面, 鮮豔, 設計 的圖片&#10;&#10;自動產生的描述"/>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746773">
            <a:off x="9224193" y="4156182"/>
            <a:ext cx="1360265" cy="1360265"/>
          </a:xfrm>
          <a:prstGeom prst="rect">
            <a:avLst/>
          </a:prstGeom>
          <a:noFill/>
          <a:ln>
            <a:noFill/>
          </a:ln>
        </p:spPr>
      </p:pic>
      <p:sp>
        <p:nvSpPr>
          <p:cNvPr id="3" name="文字方塊 2">
            <a:extLst>
              <a:ext uri="{FF2B5EF4-FFF2-40B4-BE49-F238E27FC236}">
                <a16:creationId xmlns:a16="http://schemas.microsoft.com/office/drawing/2014/main" id="{7D8659D9-2405-BF31-DD19-589E3680F7E3}"/>
              </a:ext>
            </a:extLst>
          </p:cNvPr>
          <p:cNvSpPr txBox="1"/>
          <p:nvPr/>
        </p:nvSpPr>
        <p:spPr>
          <a:xfrm>
            <a:off x="675193" y="837069"/>
            <a:ext cx="6449507" cy="1175385"/>
          </a:xfrm>
          <a:prstGeom prst="rect">
            <a:avLst/>
          </a:prstGeom>
          <a:solidFill>
            <a:srgbClr val="FFC000"/>
          </a:solidFill>
          <a:ln w="41275">
            <a:noFill/>
          </a:ln>
        </p:spPr>
        <p:txBody>
          <a:bodyPr wrap="square">
            <a:spAutoFit/>
          </a:bodyPr>
          <a:lstStyle/>
          <a:p>
            <a:endParaRPr lang="zh-TW" altLang="en-US" sz="2800" b="1" dirty="0"/>
          </a:p>
        </p:txBody>
      </p:sp>
      <p:sp>
        <p:nvSpPr>
          <p:cNvPr id="4" name="標題 5">
            <a:extLst>
              <a:ext uri="{FF2B5EF4-FFF2-40B4-BE49-F238E27FC236}">
                <a16:creationId xmlns:a16="http://schemas.microsoft.com/office/drawing/2014/main" id="{A9367B2F-F656-4B38-2F4D-ECD9A27CF4D1}"/>
              </a:ext>
            </a:extLst>
          </p:cNvPr>
          <p:cNvSpPr txBox="1">
            <a:spLocks/>
          </p:cNvSpPr>
          <p:nvPr/>
        </p:nvSpPr>
        <p:spPr>
          <a:xfrm>
            <a:off x="733250" y="893455"/>
            <a:ext cx="6708950" cy="11190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500"/>
              </a:lnSpc>
              <a:spcBef>
                <a:spcPts val="1000"/>
              </a:spcBef>
            </a:pPr>
            <a:r>
              <a:rPr kumimoji="1" lang="zh-TW" altLang="en-US" sz="3200" b="1" dirty="0">
                <a:latin typeface="Adobe 繁黑體 Std B" panose="020B0700000000000000" pitchFamily="34" charset="-120"/>
                <a:ea typeface="Adobe 繁黑體 Std B" panose="020B0700000000000000" pitchFamily="34" charset="-120"/>
              </a:rPr>
              <a:t>學校應保留行動不便者進出、停留</a:t>
            </a:r>
            <a:endParaRPr kumimoji="1" lang="en-US" altLang="zh-TW" sz="3200" b="1" dirty="0">
              <a:latin typeface="Adobe 繁黑體 Std B" panose="020B0700000000000000" pitchFamily="34" charset="-120"/>
              <a:ea typeface="Adobe 繁黑體 Std B" panose="020B0700000000000000" pitchFamily="34" charset="-120"/>
            </a:endParaRPr>
          </a:p>
          <a:p>
            <a:pPr>
              <a:lnSpc>
                <a:spcPts val="3500"/>
              </a:lnSpc>
              <a:spcBef>
                <a:spcPts val="1000"/>
              </a:spcBef>
            </a:pPr>
            <a:r>
              <a:rPr kumimoji="1" lang="zh-TW" altLang="en-US" sz="3200" b="1" dirty="0">
                <a:latin typeface="Adobe 繁黑體 Std B" panose="020B0700000000000000" pitchFamily="34" charset="-120"/>
                <a:ea typeface="Adobe 繁黑體 Std B" panose="020B0700000000000000" pitchFamily="34" charset="-120"/>
              </a:rPr>
              <a:t>及使用</a:t>
            </a:r>
            <a:r>
              <a:rPr kumimoji="1" lang="zh-TW" altLang="en-US" sz="3200" b="1" dirty="0">
                <a:solidFill>
                  <a:srgbClr val="C00000"/>
                </a:solidFill>
                <a:latin typeface="Adobe 繁黑體 Std B" panose="020B0700000000000000" pitchFamily="34" charset="-120"/>
                <a:ea typeface="Adobe 繁黑體 Std B" panose="020B0700000000000000" pitchFamily="34" charset="-120"/>
              </a:rPr>
              <a:t>戶外活動場所</a:t>
            </a:r>
            <a:r>
              <a:rPr kumimoji="1" lang="zh-TW" altLang="en-US" sz="3200" b="1" dirty="0">
                <a:latin typeface="Adobe 繁黑體 Std B" panose="020B0700000000000000" pitchFamily="34" charset="-120"/>
                <a:ea typeface="Adobe 繁黑體 Std B" panose="020B0700000000000000" pitchFamily="34" charset="-120"/>
              </a:rPr>
              <a:t>之空間：</a:t>
            </a:r>
            <a:endParaRPr kumimoji="1" lang="en-US" altLang="zh-TW" sz="3200" b="1" dirty="0">
              <a:latin typeface="Adobe 繁黑體 Std B" panose="020B0700000000000000" pitchFamily="34" charset="-120"/>
              <a:ea typeface="Adobe 繁黑體 Std B" panose="020B0700000000000000" pitchFamily="34" charset="-120"/>
            </a:endParaRPr>
          </a:p>
        </p:txBody>
      </p:sp>
      <p:pic>
        <p:nvPicPr>
          <p:cNvPr id="13" name="Google Shape;622;p37" descr="一張含有 戶外, 湖泊, 水, 植物 的圖片&#10;&#10;自動產生的描述">
            <a:extLst>
              <a:ext uri="{FF2B5EF4-FFF2-40B4-BE49-F238E27FC236}">
                <a16:creationId xmlns:a16="http://schemas.microsoft.com/office/drawing/2014/main" id="{E171F56C-14A0-43CE-88BD-A1DA2B66095B}"/>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10800000" flipH="1" flipV="1">
            <a:off x="9976184" y="7426509"/>
            <a:ext cx="565933" cy="424450"/>
          </a:xfrm>
          <a:prstGeom prst="rect">
            <a:avLst/>
          </a:prstGeom>
          <a:noFill/>
          <a:ln w="31750" cap="flat" cmpd="sng">
            <a:solidFill>
              <a:srgbClr val="EF7E60"/>
            </a:solidFill>
            <a:prstDash val="lgDash"/>
            <a:round/>
            <a:headEnd type="none" w="sm" len="sm"/>
            <a:tailEnd type="none" w="sm" len="sm"/>
          </a:ln>
        </p:spPr>
      </p:pic>
      <p:pic>
        <p:nvPicPr>
          <p:cNvPr id="14" name="Google Shape;623;p37" descr="一張含有 建築, 戶外, 植物, 樹狀 的圖片&#10;&#10;自動產生的描述">
            <a:extLst>
              <a:ext uri="{FF2B5EF4-FFF2-40B4-BE49-F238E27FC236}">
                <a16:creationId xmlns:a16="http://schemas.microsoft.com/office/drawing/2014/main" id="{8D707D91-CEC4-4889-AE35-32539FD95352}"/>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10800000" flipH="1" flipV="1">
            <a:off x="6096000" y="7428453"/>
            <a:ext cx="600312" cy="450234"/>
          </a:xfrm>
          <a:prstGeom prst="rect">
            <a:avLst/>
          </a:prstGeom>
          <a:noFill/>
          <a:ln w="31750" cap="flat" cmpd="sng">
            <a:solidFill>
              <a:srgbClr val="EF7E60"/>
            </a:solidFill>
            <a:prstDash val="lgDash"/>
            <a:round/>
            <a:headEnd type="none" w="sm" len="sm"/>
            <a:tailEnd type="none" w="sm" len="sm"/>
          </a:ln>
        </p:spPr>
      </p:pic>
      <p:pic>
        <p:nvPicPr>
          <p:cNvPr id="15" name="Google Shape;624;p37" descr="一張含有 天空, 戶外, 建築, 植物 的圖片&#10;&#10;自動產生的描述">
            <a:extLst>
              <a:ext uri="{FF2B5EF4-FFF2-40B4-BE49-F238E27FC236}">
                <a16:creationId xmlns:a16="http://schemas.microsoft.com/office/drawing/2014/main" id="{4C9EE622-4F9A-4EF0-A137-0D9A83A4ECA8}"/>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10800000" flipH="1" flipV="1">
            <a:off x="289449" y="-782647"/>
            <a:ext cx="621404" cy="466053"/>
          </a:xfrm>
          <a:prstGeom prst="rect">
            <a:avLst/>
          </a:prstGeom>
          <a:noFill/>
          <a:ln w="31750" cap="flat" cmpd="sng">
            <a:solidFill>
              <a:srgbClr val="EF7E60"/>
            </a:solidFill>
            <a:prstDash val="lgDash"/>
            <a:round/>
            <a:headEnd type="none" w="sm" len="sm"/>
            <a:tailEnd type="none" w="sm" len="sm"/>
          </a:ln>
        </p:spPr>
      </p:pic>
      <p:pic>
        <p:nvPicPr>
          <p:cNvPr id="16" name="Google Shape;625;p37" descr="一張含有 天空, 植物, 戶外, 建築 的圖片&#10;&#10;自動產生的描述">
            <a:extLst>
              <a:ext uri="{FF2B5EF4-FFF2-40B4-BE49-F238E27FC236}">
                <a16:creationId xmlns:a16="http://schemas.microsoft.com/office/drawing/2014/main" id="{2BFE1B46-E703-4982-A936-A8A6B13A971A}"/>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rot="10800000" flipH="1" flipV="1">
            <a:off x="3171934" y="-782649"/>
            <a:ext cx="641889" cy="481417"/>
          </a:xfrm>
          <a:prstGeom prst="rect">
            <a:avLst/>
          </a:prstGeom>
          <a:noFill/>
          <a:ln w="31750" cap="flat" cmpd="sng">
            <a:solidFill>
              <a:srgbClr val="EF7E60"/>
            </a:solidFill>
            <a:prstDash val="lgDash"/>
            <a:round/>
            <a:headEnd type="none" w="sm" len="sm"/>
            <a:tailEnd type="none" w="sm" len="sm"/>
          </a:ln>
        </p:spPr>
      </p:pic>
      <p:pic>
        <p:nvPicPr>
          <p:cNvPr id="17" name="Google Shape;626;p37" descr="一張含有 戶外, 建築, 植物, 天空 的圖片&#10;&#10;自動產生的描述">
            <a:extLst>
              <a:ext uri="{FF2B5EF4-FFF2-40B4-BE49-F238E27FC236}">
                <a16:creationId xmlns:a16="http://schemas.microsoft.com/office/drawing/2014/main" id="{610DCA37-874C-4150-8971-12F99F2CF0DF}"/>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t="-796"/>
          <a:stretch/>
        </p:blipFill>
        <p:spPr>
          <a:xfrm rot="10800000" flipH="1" flipV="1">
            <a:off x="6195078" y="-782649"/>
            <a:ext cx="501234" cy="488560"/>
          </a:xfrm>
          <a:prstGeom prst="rect">
            <a:avLst/>
          </a:prstGeom>
          <a:noFill/>
          <a:ln w="31750" cap="flat" cmpd="sng">
            <a:solidFill>
              <a:srgbClr val="EF7E60"/>
            </a:solidFill>
            <a:prstDash val="lgDash"/>
            <a:round/>
            <a:headEnd type="none" w="sm" len="sm"/>
            <a:tailEnd type="none" w="sm" len="sm"/>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500"/>
                                  </p:stCondLst>
                                  <p:childTnLst>
                                    <p:set>
                                      <p:cBhvr>
                                        <p:cTn id="6" dur="1" fill="hold">
                                          <p:stCondLst>
                                            <p:cond delay="0"/>
                                          </p:stCondLst>
                                        </p:cTn>
                                        <p:tgtEl>
                                          <p:spTgt spid="609"/>
                                        </p:tgtEl>
                                        <p:attrNameLst>
                                          <p:attrName>style.visibility</p:attrName>
                                        </p:attrNameLst>
                                      </p:cBhvr>
                                      <p:to>
                                        <p:strVal val="visible"/>
                                      </p:to>
                                    </p:set>
                                    <p:animEffect transition="in" filter="strips(downRight)">
                                      <p:cBhvr>
                                        <p:cTn id="7" dur="500"/>
                                        <p:tgtEl>
                                          <p:spTgt spid="6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37"/>
          <p:cNvSpPr/>
          <p:nvPr/>
        </p:nvSpPr>
        <p:spPr>
          <a:xfrm>
            <a:off x="164163" y="1397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617" name="Google Shape;617;p37"/>
          <p:cNvSpPr/>
          <p:nvPr/>
        </p:nvSpPr>
        <p:spPr>
          <a:xfrm rot="6300000">
            <a:off x="8759566" y="3323749"/>
            <a:ext cx="5080706" cy="4841997"/>
          </a:xfrm>
          <a:prstGeom prst="ellipse">
            <a:avLst/>
          </a:prstGeom>
          <a:solidFill>
            <a:srgbClr val="EF7E60">
              <a:alpha val="1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618" name="Google Shape;618;p37"/>
          <p:cNvSpPr/>
          <p:nvPr/>
        </p:nvSpPr>
        <p:spPr>
          <a:xfrm rot="-7322910">
            <a:off x="8675954" y="2976316"/>
            <a:ext cx="5536153" cy="5536861"/>
          </a:xfrm>
          <a:prstGeom prst="ellipse">
            <a:avLst/>
          </a:prstGeom>
          <a:noFill/>
          <a:ln w="127000" cap="flat" cmpd="sng">
            <a:solidFill>
              <a:srgbClr val="EF7E60">
                <a:alpha val="13725"/>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619" name="Google Shape;619;p37"/>
          <p:cNvSpPr/>
          <p:nvPr/>
        </p:nvSpPr>
        <p:spPr>
          <a:xfrm rot="6300000">
            <a:off x="-1839901" y="-1826132"/>
            <a:ext cx="5321127" cy="5071122"/>
          </a:xfrm>
          <a:prstGeom prst="ellipse">
            <a:avLst/>
          </a:prstGeom>
          <a:solidFill>
            <a:srgbClr val="EF7E60">
              <a:alpha val="1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620" name="Google Shape;620;p37"/>
          <p:cNvSpPr/>
          <p:nvPr/>
        </p:nvSpPr>
        <p:spPr>
          <a:xfrm rot="-7322910">
            <a:off x="-2127394" y="-2190003"/>
            <a:ext cx="5798125" cy="5798867"/>
          </a:xfrm>
          <a:prstGeom prst="ellipse">
            <a:avLst/>
          </a:prstGeom>
          <a:noFill/>
          <a:ln w="127000" cap="flat" cmpd="sng">
            <a:solidFill>
              <a:srgbClr val="EF7E60">
                <a:alpha val="13725"/>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621" name="Google Shape;621;p37"/>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38</a:t>
            </a:fld>
            <a:endParaRPr dirty="0"/>
          </a:p>
        </p:txBody>
      </p:sp>
      <p:pic>
        <p:nvPicPr>
          <p:cNvPr id="622" name="Google Shape;622;p37" descr="一張含有 戶外, 湖泊, 水, 植物 的圖片&#10;&#10;自動產生的描述"/>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10800000">
            <a:off x="6065559" y="2915016"/>
            <a:ext cx="3747155" cy="2810367"/>
          </a:xfrm>
          <a:prstGeom prst="rect">
            <a:avLst/>
          </a:prstGeom>
          <a:noFill/>
          <a:ln w="31750" cap="flat" cmpd="sng">
            <a:solidFill>
              <a:srgbClr val="EF7E60"/>
            </a:solidFill>
            <a:prstDash val="lgDash"/>
            <a:round/>
            <a:headEnd type="none" w="sm" len="sm"/>
            <a:tailEnd type="none" w="sm" len="sm"/>
          </a:ln>
        </p:spPr>
      </p:pic>
      <p:pic>
        <p:nvPicPr>
          <p:cNvPr id="623" name="Google Shape;623;p37" descr="一張含有 建築, 戶外, 植物, 樹狀 的圖片&#10;&#10;自動產生的描述"/>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10800000">
            <a:off x="2185375" y="2916960"/>
            <a:ext cx="3747155" cy="2810366"/>
          </a:xfrm>
          <a:prstGeom prst="rect">
            <a:avLst/>
          </a:prstGeom>
          <a:noFill/>
          <a:ln w="31750" cap="flat" cmpd="sng">
            <a:solidFill>
              <a:srgbClr val="EF7E60"/>
            </a:solidFill>
            <a:prstDash val="lgDash"/>
            <a:round/>
            <a:headEnd type="none" w="sm" len="sm"/>
            <a:tailEnd type="none" w="sm" len="sm"/>
          </a:ln>
        </p:spPr>
      </p:pic>
      <p:pic>
        <p:nvPicPr>
          <p:cNvPr id="624" name="Google Shape;624;p37" descr="一張含有 天空, 戶外, 建築, 植物 的圖片&#10;&#10;自動產生的描述"/>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10800000">
            <a:off x="2039378" y="712796"/>
            <a:ext cx="2767732" cy="2075799"/>
          </a:xfrm>
          <a:prstGeom prst="rect">
            <a:avLst/>
          </a:prstGeom>
          <a:noFill/>
          <a:ln w="31750" cap="flat" cmpd="sng">
            <a:solidFill>
              <a:srgbClr val="EF7E60"/>
            </a:solidFill>
            <a:prstDash val="lgDash"/>
            <a:round/>
            <a:headEnd type="none" w="sm" len="sm"/>
            <a:tailEnd type="none" w="sm" len="sm"/>
          </a:ln>
        </p:spPr>
      </p:pic>
      <p:pic>
        <p:nvPicPr>
          <p:cNvPr id="625" name="Google Shape;625;p37" descr="一張含有 天空, 植物, 戶外, 建築 的圖片&#10;&#10;自動產生的描述"/>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10800000">
            <a:off x="4942349" y="728158"/>
            <a:ext cx="2747249" cy="2060437"/>
          </a:xfrm>
          <a:prstGeom prst="rect">
            <a:avLst/>
          </a:prstGeom>
          <a:noFill/>
          <a:ln w="31750" cap="flat" cmpd="sng">
            <a:solidFill>
              <a:srgbClr val="EF7E60"/>
            </a:solidFill>
            <a:prstDash val="lgDash"/>
            <a:round/>
            <a:headEnd type="none" w="sm" len="sm"/>
            <a:tailEnd type="none" w="sm" len="sm"/>
          </a:ln>
        </p:spPr>
      </p:pic>
      <p:pic>
        <p:nvPicPr>
          <p:cNvPr id="626" name="Google Shape;626;p37" descr="一張含有 戶外, 建築, 植物, 天空 的圖片&#10;&#10;自動產生的描述"/>
          <p:cNvPicPr preferRelativeResize="0"/>
          <p:nvPr/>
        </p:nvPicPr>
        <p:blipFill rotWithShape="1">
          <a:blip r:embed="rId7" cstate="screen">
            <a:alphaModFix/>
            <a:extLst>
              <a:ext uri="{28A0092B-C50C-407E-A947-70E740481C1C}">
                <a14:useLocalDpi xmlns:a14="http://schemas.microsoft.com/office/drawing/2010/main"/>
              </a:ext>
            </a:extLst>
          </a:blip>
          <a:srcRect t="-796"/>
          <a:stretch/>
        </p:blipFill>
        <p:spPr>
          <a:xfrm rot="10800000">
            <a:off x="7824837" y="735300"/>
            <a:ext cx="2106561" cy="2053295"/>
          </a:xfrm>
          <a:prstGeom prst="rect">
            <a:avLst/>
          </a:prstGeom>
          <a:noFill/>
          <a:ln w="31750" cap="flat" cmpd="sng">
            <a:solidFill>
              <a:srgbClr val="EF7E60"/>
            </a:solidFill>
            <a:prstDash val="lgDash"/>
            <a:round/>
            <a:headEnd type="none" w="sm" len="sm"/>
            <a:tailEnd type="none" w="sm" len="sm"/>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2" name="Google Shape;632;p38"/>
          <p:cNvSpPr/>
          <p:nvPr/>
        </p:nvSpPr>
        <p:spPr>
          <a:xfrm>
            <a:off x="932981" y="1529090"/>
            <a:ext cx="10608241" cy="4147809"/>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631" name="Google Shape;631;p38"/>
          <p:cNvSpPr/>
          <p:nvPr/>
        </p:nvSpPr>
        <p:spPr>
          <a:xfrm>
            <a:off x="9937911" y="4633491"/>
            <a:ext cx="3358634" cy="3358634"/>
          </a:xfrm>
          <a:prstGeom prst="ellipse">
            <a:avLst/>
          </a:prstGeom>
          <a:solidFill>
            <a:srgbClr val="EF7E60">
              <a:alpha val="3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635" name="Google Shape;635;p38"/>
          <p:cNvSpPr/>
          <p:nvPr/>
        </p:nvSpPr>
        <p:spPr>
          <a:xfrm>
            <a:off x="185314" y="142130"/>
            <a:ext cx="731097" cy="731097"/>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636" name="Google Shape;636;p38"/>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39</a:t>
            </a:fld>
            <a:endParaRPr dirty="0"/>
          </a:p>
        </p:txBody>
      </p:sp>
      <p:sp>
        <p:nvSpPr>
          <p:cNvPr id="637" name="Google Shape;637;p38"/>
          <p:cNvSpPr txBox="1"/>
          <p:nvPr/>
        </p:nvSpPr>
        <p:spPr>
          <a:xfrm>
            <a:off x="910854" y="2391669"/>
            <a:ext cx="10608241" cy="3458489"/>
          </a:xfrm>
          <a:prstGeom prst="rect">
            <a:avLst/>
          </a:prstGeom>
          <a:noFill/>
          <a:ln>
            <a:noFill/>
          </a:ln>
        </p:spPr>
        <p:txBody>
          <a:bodyPr spcFirstLastPara="1" wrap="square" lIns="91425" tIns="45700" rIns="91425" bIns="45700" anchor="t" anchorCtr="0">
            <a:noAutofit/>
          </a:bodyPr>
          <a:lstStyle/>
          <a:p>
            <a:pPr marL="0" marR="0" lvl="0" indent="0" algn="l" rtl="0">
              <a:lnSpc>
                <a:spcPts val="3600"/>
              </a:lnSpc>
              <a:spcBef>
                <a:spcPts val="0"/>
              </a:spcBef>
              <a:spcAft>
                <a:spcPts val="0"/>
              </a:spcAft>
              <a:buClr>
                <a:schemeClr val="dk1"/>
              </a:buClr>
              <a:buSzPts val="2400"/>
              <a:buFont typeface="Arial"/>
              <a:buNone/>
            </a:pPr>
            <a:r>
              <a:rPr lang="zh-TW" sz="2400" dirty="0">
                <a:solidFill>
                  <a:schemeClr val="dk1"/>
                </a:solidFill>
                <a:latin typeface="Adobe 繁黑體 Std B" panose="020B0700000000000000" pitchFamily="34" charset="-120"/>
                <a:ea typeface="Adobe 繁黑體 Std B" panose="020B0700000000000000" pitchFamily="34" charset="-120"/>
                <a:sym typeface="Arial"/>
              </a:rPr>
              <a:t>學校應考量行動不便者之需求，於第三點及第四點所定校門出入口及無障礙</a:t>
            </a:r>
            <a:br>
              <a:rPr lang="zh-TW" sz="2400" dirty="0">
                <a:solidFill>
                  <a:schemeClr val="dk1"/>
                </a:solidFill>
                <a:latin typeface="Adobe 繁黑體 Std B" panose="020B0700000000000000" pitchFamily="34" charset="-120"/>
                <a:ea typeface="Adobe 繁黑體 Std B" panose="020B0700000000000000" pitchFamily="34" charset="-120"/>
                <a:sym typeface="Arial"/>
              </a:rPr>
            </a:br>
            <a:r>
              <a:rPr lang="zh-TW" sz="2400" dirty="0">
                <a:solidFill>
                  <a:schemeClr val="dk1"/>
                </a:solidFill>
                <a:latin typeface="Adobe 繁黑體 Std B" panose="020B0700000000000000" pitchFamily="34" charset="-120"/>
                <a:ea typeface="Adobe 繁黑體 Std B" panose="020B0700000000000000" pitchFamily="34" charset="-120"/>
                <a:sym typeface="Arial"/>
              </a:rPr>
              <a:t>通路周邊，設置</a:t>
            </a:r>
            <a:r>
              <a:rPr lang="zh-TW" sz="2800" b="1" dirty="0">
                <a:solidFill>
                  <a:srgbClr val="C00000"/>
                </a:solidFill>
                <a:latin typeface="Adobe 繁黑體 Std B" panose="020B0700000000000000" pitchFamily="34" charset="-120"/>
                <a:ea typeface="Adobe 繁黑體 Std B" panose="020B0700000000000000" pitchFamily="34" charset="-120"/>
                <a:sym typeface="Arial"/>
              </a:rPr>
              <a:t>標誌、</a:t>
            </a:r>
            <a:r>
              <a:rPr lang="zh-TW" altLang="en-US" sz="2800" b="1" dirty="0">
                <a:solidFill>
                  <a:srgbClr val="C00000"/>
                </a:solidFill>
                <a:latin typeface="Adobe 繁黑體 Std B" panose="020B0700000000000000" pitchFamily="34" charset="-120"/>
                <a:ea typeface="Adobe 繁黑體 Std B" panose="020B0700000000000000" pitchFamily="34" charset="-120"/>
                <a:sym typeface="Arial"/>
              </a:rPr>
              <a:t>全校配置圖</a:t>
            </a:r>
            <a:r>
              <a:rPr lang="zh-TW" sz="2400" dirty="0">
                <a:solidFill>
                  <a:schemeClr val="dk1"/>
                </a:solidFill>
                <a:latin typeface="Adobe 繁黑體 Std B" panose="020B0700000000000000" pitchFamily="34" charset="-120"/>
                <a:ea typeface="Adobe 繁黑體 Std B" panose="020B0700000000000000" pitchFamily="34" charset="-120"/>
                <a:sym typeface="Arial"/>
              </a:rPr>
              <a:t>；其設置應適合輪椅、輔具使用者得靠近閱讀，牌面之高度、傾斜角度、字體及顏色應清晰可辨，並得配合設置</a:t>
            </a:r>
            <a:r>
              <a:rPr lang="zh-TW" altLang="en-US" sz="2400" dirty="0">
                <a:solidFill>
                  <a:schemeClr val="dk1"/>
                </a:solidFill>
                <a:latin typeface="Adobe 繁黑體 Std B" panose="020B0700000000000000" pitchFamily="34" charset="-120"/>
                <a:ea typeface="Adobe 繁黑體 Std B" panose="020B0700000000000000" pitchFamily="34" charset="-120"/>
              </a:rPr>
              <a:t>浮</a:t>
            </a:r>
            <a:r>
              <a:rPr lang="zh-TW" sz="2400" dirty="0">
                <a:solidFill>
                  <a:schemeClr val="dk1"/>
                </a:solidFill>
                <a:latin typeface="Adobe 繁黑體 Std B" panose="020B0700000000000000" pitchFamily="34" charset="-120"/>
                <a:ea typeface="Adobe 繁黑體 Std B" panose="020B0700000000000000" pitchFamily="34" charset="-120"/>
                <a:sym typeface="Arial"/>
              </a:rPr>
              <a:t>凸</a:t>
            </a:r>
            <a:r>
              <a:rPr lang="zh-TW" altLang="en-US" sz="2400" dirty="0">
                <a:solidFill>
                  <a:schemeClr val="dk1"/>
                </a:solidFill>
                <a:latin typeface="Adobe 繁黑體 Std B" panose="020B0700000000000000" pitchFamily="34" charset="-120"/>
                <a:ea typeface="Adobe 繁黑體 Std B" panose="020B0700000000000000" pitchFamily="34" charset="-120"/>
                <a:sym typeface="Arial"/>
              </a:rPr>
              <a:t>地圖</a:t>
            </a:r>
            <a:r>
              <a:rPr lang="zh-TW" sz="2400" dirty="0">
                <a:solidFill>
                  <a:schemeClr val="dk1"/>
                </a:solidFill>
                <a:latin typeface="Adobe 繁黑體 Std B" panose="020B0700000000000000" pitchFamily="34" charset="-120"/>
                <a:ea typeface="Adobe 繁黑體 Std B" panose="020B0700000000000000" pitchFamily="34" charset="-120"/>
                <a:sym typeface="Arial"/>
              </a:rPr>
              <a:t>、點字、語音或其他相關設施、設備。</a:t>
            </a:r>
            <a:endParaRPr dirty="0">
              <a:latin typeface="Adobe 繁黑體 Std B" panose="020B0700000000000000" pitchFamily="34" charset="-120"/>
              <a:ea typeface="Adobe 繁黑體 Std B" panose="020B0700000000000000" pitchFamily="34" charset="-120"/>
            </a:endParaRPr>
          </a:p>
          <a:p>
            <a:pPr marL="0" marR="0" lvl="0" indent="0" algn="l" rtl="0">
              <a:lnSpc>
                <a:spcPts val="3600"/>
              </a:lnSpc>
              <a:spcBef>
                <a:spcPts val="1000"/>
              </a:spcBef>
              <a:spcAft>
                <a:spcPts val="0"/>
              </a:spcAft>
              <a:buClr>
                <a:schemeClr val="dk1"/>
              </a:buClr>
              <a:buSzPts val="2400"/>
              <a:buFont typeface="Arial"/>
              <a:buNone/>
            </a:pPr>
            <a:r>
              <a:rPr lang="zh-TW" sz="2400" dirty="0">
                <a:solidFill>
                  <a:schemeClr val="dk1"/>
                </a:solidFill>
                <a:latin typeface="Adobe 繁黑體 Std B" panose="020B0700000000000000" pitchFamily="34" charset="-120"/>
                <a:ea typeface="Adobe 繁黑體 Std B" panose="020B0700000000000000" pitchFamily="34" charset="-120"/>
                <a:sym typeface="Arial"/>
              </a:rPr>
              <a:t>前項地圖應標示供輪椅、輔具使用者使用之主要出入口、無障礙通路路線</a:t>
            </a:r>
            <a:br>
              <a:rPr lang="zh-TW" sz="2400" dirty="0">
                <a:solidFill>
                  <a:schemeClr val="dk1"/>
                </a:solidFill>
                <a:latin typeface="Adobe 繁黑體 Std B" panose="020B0700000000000000" pitchFamily="34" charset="-120"/>
                <a:ea typeface="Adobe 繁黑體 Std B" panose="020B0700000000000000" pitchFamily="34" charset="-120"/>
                <a:sym typeface="Arial"/>
              </a:rPr>
            </a:br>
            <a:r>
              <a:rPr lang="zh-TW" sz="2400" dirty="0">
                <a:solidFill>
                  <a:schemeClr val="dk1"/>
                </a:solidFill>
                <a:latin typeface="Adobe 繁黑體 Std B" panose="020B0700000000000000" pitchFamily="34" charset="-120"/>
                <a:ea typeface="Adobe 繁黑體 Std B" panose="020B0700000000000000" pitchFamily="34" charset="-120"/>
                <a:sym typeface="Arial"/>
              </a:rPr>
              <a:t>圖及其他無障礙設施、設備項目；並</a:t>
            </a:r>
            <a:r>
              <a:rPr lang="zh-TW" sz="2800" b="1" dirty="0">
                <a:solidFill>
                  <a:srgbClr val="C00000"/>
                </a:solidFill>
                <a:latin typeface="Adobe 繁黑體 Std B" panose="020B0700000000000000" pitchFamily="34" charset="-120"/>
                <a:ea typeface="Adobe 繁黑體 Std B" panose="020B0700000000000000" pitchFamily="34" charset="-120"/>
                <a:sym typeface="Arial"/>
              </a:rPr>
              <a:t>得以電子形式置於學校網頁</a:t>
            </a:r>
            <a:r>
              <a:rPr lang="zh-TW" sz="2400" dirty="0">
                <a:solidFill>
                  <a:schemeClr val="dk1"/>
                </a:solidFill>
                <a:latin typeface="Adobe 繁黑體 Std B" panose="020B0700000000000000" pitchFamily="34" charset="-120"/>
                <a:ea typeface="Adobe 繁黑體 Std B" panose="020B0700000000000000" pitchFamily="34" charset="-120"/>
                <a:sym typeface="Arial"/>
              </a:rPr>
              <a:t>，</a:t>
            </a:r>
            <a:br>
              <a:rPr lang="en-US" altLang="zh-TW" sz="2400" dirty="0">
                <a:solidFill>
                  <a:schemeClr val="dk1"/>
                </a:solidFill>
                <a:latin typeface="Adobe 繁黑體 Std B" panose="020B0700000000000000" pitchFamily="34" charset="-120"/>
                <a:ea typeface="Adobe 繁黑體 Std B" panose="020B0700000000000000" pitchFamily="34" charset="-120"/>
                <a:sym typeface="Arial"/>
              </a:rPr>
            </a:br>
            <a:r>
              <a:rPr lang="zh-TW" sz="2400" dirty="0">
                <a:solidFill>
                  <a:schemeClr val="dk1"/>
                </a:solidFill>
                <a:latin typeface="Adobe 繁黑體 Std B" panose="020B0700000000000000" pitchFamily="34" charset="-120"/>
                <a:ea typeface="Adobe 繁黑體 Std B" panose="020B0700000000000000" pitchFamily="34" charset="-120"/>
                <a:sym typeface="Arial"/>
              </a:rPr>
              <a:t>以供查閱。</a:t>
            </a:r>
            <a:endParaRPr dirty="0">
              <a:latin typeface="Adobe 繁黑體 Std B" panose="020B0700000000000000" pitchFamily="34" charset="-120"/>
              <a:ea typeface="Adobe 繁黑體 Std B" panose="020B0700000000000000" pitchFamily="34" charset="-120"/>
            </a:endParaRPr>
          </a:p>
        </p:txBody>
      </p:sp>
      <p:sp>
        <p:nvSpPr>
          <p:cNvPr id="638" name="Google Shape;638;p38"/>
          <p:cNvSpPr/>
          <p:nvPr/>
        </p:nvSpPr>
        <p:spPr>
          <a:xfrm>
            <a:off x="-3535836" y="-4862790"/>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2" name="文字方塊 1">
            <a:extLst>
              <a:ext uri="{FF2B5EF4-FFF2-40B4-BE49-F238E27FC236}">
                <a16:creationId xmlns:a16="http://schemas.microsoft.com/office/drawing/2014/main" id="{B7AB5FA9-4243-63C8-2726-4BFE5C4BF173}"/>
              </a:ext>
            </a:extLst>
          </p:cNvPr>
          <p:cNvSpPr txBox="1"/>
          <p:nvPr/>
        </p:nvSpPr>
        <p:spPr>
          <a:xfrm>
            <a:off x="675193" y="837069"/>
            <a:ext cx="6449507" cy="1175385"/>
          </a:xfrm>
          <a:prstGeom prst="rect">
            <a:avLst/>
          </a:prstGeom>
          <a:solidFill>
            <a:srgbClr val="FFC000"/>
          </a:solidFill>
          <a:ln w="41275">
            <a:noFill/>
          </a:ln>
        </p:spPr>
        <p:txBody>
          <a:bodyPr wrap="square">
            <a:spAutoFit/>
          </a:bodyPr>
          <a:lstStyle/>
          <a:p>
            <a:endParaRPr lang="zh-TW" altLang="en-US" sz="2800" b="1" dirty="0"/>
          </a:p>
        </p:txBody>
      </p:sp>
      <p:sp>
        <p:nvSpPr>
          <p:cNvPr id="3" name="標題 5">
            <a:extLst>
              <a:ext uri="{FF2B5EF4-FFF2-40B4-BE49-F238E27FC236}">
                <a16:creationId xmlns:a16="http://schemas.microsoft.com/office/drawing/2014/main" id="{D65E21AD-2A11-402F-137C-EF0362D6F11B}"/>
              </a:ext>
            </a:extLst>
          </p:cNvPr>
          <p:cNvSpPr txBox="1">
            <a:spLocks/>
          </p:cNvSpPr>
          <p:nvPr/>
        </p:nvSpPr>
        <p:spPr>
          <a:xfrm>
            <a:off x="733250" y="893455"/>
            <a:ext cx="6708950" cy="11190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500"/>
              </a:lnSpc>
              <a:spcBef>
                <a:spcPts val="1000"/>
              </a:spcBef>
            </a:pPr>
            <a:r>
              <a:rPr kumimoji="1" lang="zh-TW" altLang="en-US" sz="3200" b="1" dirty="0">
                <a:latin typeface="Adobe 繁黑體 Std B" panose="020B0700000000000000" pitchFamily="34" charset="-120"/>
                <a:ea typeface="Adobe 繁黑體 Std B" panose="020B0700000000000000" pitchFamily="34" charset="-120"/>
              </a:rPr>
              <a:t>學校應保留行動不便者進出、停留</a:t>
            </a:r>
            <a:endParaRPr kumimoji="1" lang="en-US" altLang="zh-TW" sz="3200" b="1" dirty="0">
              <a:latin typeface="Adobe 繁黑體 Std B" panose="020B0700000000000000" pitchFamily="34" charset="-120"/>
              <a:ea typeface="Adobe 繁黑體 Std B" panose="020B0700000000000000" pitchFamily="34" charset="-120"/>
            </a:endParaRPr>
          </a:p>
          <a:p>
            <a:pPr>
              <a:lnSpc>
                <a:spcPts val="3500"/>
              </a:lnSpc>
              <a:spcBef>
                <a:spcPts val="1000"/>
              </a:spcBef>
            </a:pPr>
            <a:r>
              <a:rPr kumimoji="1" lang="zh-TW" altLang="en-US" sz="3200" b="1" dirty="0">
                <a:latin typeface="Adobe 繁黑體 Std B" panose="020B0700000000000000" pitchFamily="34" charset="-120"/>
                <a:ea typeface="Adobe 繁黑體 Std B" panose="020B0700000000000000" pitchFamily="34" charset="-120"/>
              </a:rPr>
              <a:t>及使用</a:t>
            </a:r>
            <a:r>
              <a:rPr kumimoji="1" lang="zh-TW" altLang="en-US" sz="3200" b="1" dirty="0">
                <a:solidFill>
                  <a:srgbClr val="C00000"/>
                </a:solidFill>
                <a:latin typeface="Adobe 繁黑體 Std B" panose="020B0700000000000000" pitchFamily="34" charset="-120"/>
                <a:ea typeface="Adobe 繁黑體 Std B" panose="020B0700000000000000" pitchFamily="34" charset="-120"/>
              </a:rPr>
              <a:t>戶外活動場所</a:t>
            </a:r>
            <a:r>
              <a:rPr kumimoji="1" lang="zh-TW" altLang="en-US" sz="3200" b="1" dirty="0">
                <a:latin typeface="Adobe 繁黑體 Std B" panose="020B0700000000000000" pitchFamily="34" charset="-120"/>
                <a:ea typeface="Adobe 繁黑體 Std B" panose="020B0700000000000000" pitchFamily="34" charset="-120"/>
              </a:rPr>
              <a:t>之空間：</a:t>
            </a:r>
            <a:endParaRPr lang="zh-TW" altLang="en-US" sz="3200" dirty="0">
              <a:latin typeface="Adobe 繁黑體 Std B" panose="020B0700000000000000" pitchFamily="34" charset="-120"/>
              <a:ea typeface="Adobe 繁黑體 Std B" panose="020B0700000000000000" pitchFamily="34" charset="-120"/>
            </a:endParaRPr>
          </a:p>
        </p:txBody>
      </p:sp>
      <p:pic>
        <p:nvPicPr>
          <p:cNvPr id="15" name="Google Shape;622;p37" descr="一張含有 戶外, 湖泊, 水, 植物 的圖片&#10;&#10;自動產生的描述">
            <a:extLst>
              <a:ext uri="{FF2B5EF4-FFF2-40B4-BE49-F238E27FC236}">
                <a16:creationId xmlns:a16="http://schemas.microsoft.com/office/drawing/2014/main" id="{07DDB033-EF45-4160-BE0E-1439B1F214A1}"/>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10800000" flipH="1" flipV="1">
            <a:off x="4791038" y="-774394"/>
            <a:ext cx="565933" cy="424450"/>
          </a:xfrm>
          <a:prstGeom prst="rect">
            <a:avLst/>
          </a:prstGeom>
          <a:noFill/>
          <a:ln w="31750" cap="flat" cmpd="sng">
            <a:solidFill>
              <a:srgbClr val="EF7E60"/>
            </a:solidFill>
            <a:prstDash val="lgDash"/>
            <a:round/>
            <a:headEnd type="none" w="sm" len="sm"/>
            <a:tailEnd type="none" w="sm" len="sm"/>
          </a:ln>
        </p:spPr>
      </p:pic>
      <p:pic>
        <p:nvPicPr>
          <p:cNvPr id="16" name="Google Shape;623;p37" descr="一張含有 建築, 戶外, 植物, 樹狀 的圖片&#10;&#10;自動產生的描述">
            <a:extLst>
              <a:ext uri="{FF2B5EF4-FFF2-40B4-BE49-F238E27FC236}">
                <a16:creationId xmlns:a16="http://schemas.microsoft.com/office/drawing/2014/main" id="{D767BA27-B15D-4330-A17F-5C6A3B6E1B9A}"/>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10800000" flipH="1" flipV="1">
            <a:off x="910854" y="-772450"/>
            <a:ext cx="600312" cy="450234"/>
          </a:xfrm>
          <a:prstGeom prst="rect">
            <a:avLst/>
          </a:prstGeom>
          <a:noFill/>
          <a:ln w="31750" cap="flat" cmpd="sng">
            <a:solidFill>
              <a:srgbClr val="EF7E60"/>
            </a:solidFill>
            <a:prstDash val="lgDash"/>
            <a:round/>
            <a:headEnd type="none" w="sm" len="sm"/>
            <a:tailEnd type="none" w="sm" len="sm"/>
          </a:ln>
        </p:spPr>
      </p:pic>
      <p:pic>
        <p:nvPicPr>
          <p:cNvPr id="17" name="Google Shape;624;p37" descr="一張含有 天空, 戶外, 建築, 植物 的圖片&#10;&#10;自動產生的描述">
            <a:extLst>
              <a:ext uri="{FF2B5EF4-FFF2-40B4-BE49-F238E27FC236}">
                <a16:creationId xmlns:a16="http://schemas.microsoft.com/office/drawing/2014/main" id="{89D67BB2-ED96-41C9-9D74-A8B94E19C912}"/>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10800000" flipH="1" flipV="1">
            <a:off x="5627559" y="7402361"/>
            <a:ext cx="621404" cy="466053"/>
          </a:xfrm>
          <a:prstGeom prst="rect">
            <a:avLst/>
          </a:prstGeom>
          <a:noFill/>
          <a:ln w="31750" cap="flat" cmpd="sng">
            <a:solidFill>
              <a:srgbClr val="EF7E60"/>
            </a:solidFill>
            <a:prstDash val="lgDash"/>
            <a:round/>
            <a:headEnd type="none" w="sm" len="sm"/>
            <a:tailEnd type="none" w="sm" len="sm"/>
          </a:ln>
        </p:spPr>
      </p:pic>
      <p:pic>
        <p:nvPicPr>
          <p:cNvPr id="18" name="Google Shape;625;p37" descr="一張含有 天空, 植物, 戶外, 建築 的圖片&#10;&#10;自動產生的描述">
            <a:extLst>
              <a:ext uri="{FF2B5EF4-FFF2-40B4-BE49-F238E27FC236}">
                <a16:creationId xmlns:a16="http://schemas.microsoft.com/office/drawing/2014/main" id="{AF8C6129-E56D-4144-A8B1-7E07C875F0DE}"/>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10800000" flipH="1" flipV="1">
            <a:off x="8510044" y="7402359"/>
            <a:ext cx="641889" cy="481417"/>
          </a:xfrm>
          <a:prstGeom prst="rect">
            <a:avLst/>
          </a:prstGeom>
          <a:noFill/>
          <a:ln w="31750" cap="flat" cmpd="sng">
            <a:solidFill>
              <a:srgbClr val="EF7E60"/>
            </a:solidFill>
            <a:prstDash val="lgDash"/>
            <a:round/>
            <a:headEnd type="none" w="sm" len="sm"/>
            <a:tailEnd type="none" w="sm" len="sm"/>
          </a:ln>
        </p:spPr>
      </p:pic>
      <p:pic>
        <p:nvPicPr>
          <p:cNvPr id="19" name="Google Shape;626;p37" descr="一張含有 戶外, 建築, 植物, 天空 的圖片&#10;&#10;自動產生的描述">
            <a:extLst>
              <a:ext uri="{FF2B5EF4-FFF2-40B4-BE49-F238E27FC236}">
                <a16:creationId xmlns:a16="http://schemas.microsoft.com/office/drawing/2014/main" id="{B1D8D71C-A3BA-48C3-BF0E-518F20F12A37}"/>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t="-796"/>
          <a:stretch/>
        </p:blipFill>
        <p:spPr>
          <a:xfrm rot="10800000" flipH="1" flipV="1">
            <a:off x="11533188" y="7402359"/>
            <a:ext cx="501234" cy="488560"/>
          </a:xfrm>
          <a:prstGeom prst="rect">
            <a:avLst/>
          </a:prstGeom>
          <a:noFill/>
          <a:ln w="31750" cap="flat" cmpd="sng">
            <a:solidFill>
              <a:srgbClr val="EF7E60"/>
            </a:solidFill>
            <a:prstDash val="lgDash"/>
            <a:round/>
            <a:headEnd type="none" w="sm" len="sm"/>
            <a:tailEnd type="none" w="sm" len="sm"/>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0" presetClass="entr" presetSubtype="0" fill="hold" grpId="0" nodeType="withEffect">
                                  <p:stCondLst>
                                    <p:cond delay="500"/>
                                  </p:stCondLst>
                                  <p:iterate type="lt">
                                    <p:tmPct val="10000"/>
                                  </p:iterate>
                                  <p:childTnLst>
                                    <p:set>
                                      <p:cBhvr>
                                        <p:cTn id="11" dur="1" fill="hold">
                                          <p:stCondLst>
                                            <p:cond delay="0"/>
                                          </p:stCondLst>
                                        </p:cTn>
                                        <p:tgtEl>
                                          <p:spTgt spid="3"/>
                                        </p:tgtEl>
                                        <p:attrNameLst>
                                          <p:attrName>style.visibility</p:attrName>
                                        </p:attrNameLst>
                                      </p:cBhvr>
                                      <p:to>
                                        <p:strVal val="visible"/>
                                      </p:to>
                                    </p:set>
                                    <p:anim to="" calcmode="lin" valueType="num">
                                      <p:cBhvr>
                                        <p:cTn id="12" dur="300" fill="hold">
                                          <p:stCondLst>
                                            <p:cond delay="0"/>
                                          </p:stCondLst>
                                        </p:cTn>
                                        <p:tgtEl>
                                          <p:spTgt spid="3"/>
                                        </p:tgtEl>
                                        <p:attrNameLst>
                                          <p:attrName>ppt_x</p:attrName>
                                        </p:attrNameLst>
                                      </p:cBhvr>
                                      <p:tavLst>
                                        <p:tav tm="0" fmla="#ppt_x-(-#ppt_w/2*cos(ppt_r/180*pi))*((1.5-1.5*$)^2-(1.5-1.5*$)^3)">
                                          <p:val>
                                            <p:strVal val="0"/>
                                          </p:val>
                                        </p:tav>
                                        <p:tav tm="100000">
                                          <p:val>
                                            <p:strVal val="1"/>
                                          </p:val>
                                        </p:tav>
                                      </p:tavLst>
                                    </p:anim>
                                    <p:anim to="" calcmode="lin" valueType="num">
                                      <p:cBhvr>
                                        <p:cTn id="13" dur="300" fill="hold">
                                          <p:stCondLst>
                                            <p:cond delay="0"/>
                                          </p:stCondLst>
                                        </p:cTn>
                                        <p:tgtEl>
                                          <p:spTgt spid="3"/>
                                        </p:tgtEl>
                                        <p:attrNameLst>
                                          <p:attrName>ppt_y</p:attrName>
                                        </p:attrNameLst>
                                      </p:cBhvr>
                                      <p:tavLst>
                                        <p:tav tm="0" fmla="#ppt_y+(-#ppt_h/2*cos(ppt_r/180*pi))*((1.5-1.5*$)^2-(1.5-1.5*$)^3)">
                                          <p:val>
                                            <p:strVal val="0"/>
                                          </p:val>
                                        </p:tav>
                                        <p:tav tm="100000">
                                          <p:val>
                                            <p:strVal val="1"/>
                                          </p:val>
                                        </p:tav>
                                      </p:tavLst>
                                    </p:anim>
                                    <p:anim to="" calcmode="lin" valueType="num">
                                      <p:cBhvr>
                                        <p:cTn id="14" dur="300" fill="hold">
                                          <p:stCondLst>
                                            <p:cond delay="0"/>
                                          </p:stCondLst>
                                        </p:cTn>
                                        <p:tgtEl>
                                          <p:spTgt spid="3"/>
                                        </p:tgtEl>
                                        <p:attrNameLst>
                                          <p:attrName>ppt_h</p:attrName>
                                        </p:attrNameLst>
                                      </p:cBhvr>
                                      <p:tavLst>
                                        <p:tav tm="0" fmla="#ppt_h-(-#ppt_h)*((1.5-1.5*$)^2-(1.5-1.5*$)^3)">
                                          <p:val>
                                            <p:strVal val="0"/>
                                          </p:val>
                                        </p:tav>
                                        <p:tav tm="100000">
                                          <p:val>
                                            <p:strVal val="1"/>
                                          </p:val>
                                        </p:tav>
                                      </p:tavLst>
                                    </p:anim>
                                    <p:anim to="" calcmode="lin" valueType="num">
                                      <p:cBhvr>
                                        <p:cTn id="15" dur="300" fill="hold">
                                          <p:stCondLst>
                                            <p:cond delay="0"/>
                                          </p:stCondLst>
                                        </p:cTn>
                                        <p:tgtEl>
                                          <p:spTgt spid="3"/>
                                        </p:tgtEl>
                                        <p:attrNameLst>
                                          <p:attrName>ppt_w</p:attrName>
                                        </p:attrNameLst>
                                      </p:cBhvr>
                                      <p:tavLst>
                                        <p:tav tm="0" fmla="#ppt_w-(-#ppt_w)*((1.5-1.5*$)^2-(1.5-1.5*$)^3)">
                                          <p:val>
                                            <p:strVal val="0"/>
                                          </p:val>
                                        </p:tav>
                                        <p:tav tm="100000">
                                          <p:val>
                                            <p:strVal val="1"/>
                                          </p:val>
                                        </p:tav>
                                      </p:tavLst>
                                    </p:anim>
                                  </p:childTnLst>
                                </p:cTn>
                              </p:par>
                            </p:childTnLst>
                          </p:cTn>
                        </p:par>
                        <p:par>
                          <p:cTn id="16" fill="hold">
                            <p:stCondLst>
                              <p:cond delay="1610"/>
                            </p:stCondLst>
                            <p:childTnLst>
                              <p:par>
                                <p:cTn id="17" presetID="55" presetClass="entr" presetSubtype="0" fill="hold" grpId="0" nodeType="afterEffect">
                                  <p:stCondLst>
                                    <p:cond delay="500"/>
                                  </p:stCondLst>
                                  <p:childTnLst>
                                    <p:set>
                                      <p:cBhvr>
                                        <p:cTn id="18" dur="1" fill="hold">
                                          <p:stCondLst>
                                            <p:cond delay="0"/>
                                          </p:stCondLst>
                                        </p:cTn>
                                        <p:tgtEl>
                                          <p:spTgt spid="637">
                                            <p:txEl>
                                              <p:pRg st="0" end="0"/>
                                            </p:txEl>
                                          </p:spTgt>
                                        </p:tgtEl>
                                        <p:attrNameLst>
                                          <p:attrName>style.visibility</p:attrName>
                                        </p:attrNameLst>
                                      </p:cBhvr>
                                      <p:to>
                                        <p:strVal val="visible"/>
                                      </p:to>
                                    </p:set>
                                    <p:anim calcmode="lin" valueType="num">
                                      <p:cBhvr>
                                        <p:cTn id="19" dur="1000" fill="hold"/>
                                        <p:tgtEl>
                                          <p:spTgt spid="637">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637">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637">
                                            <p:txEl>
                                              <p:pRg st="0" end="0"/>
                                            </p:txEl>
                                          </p:spTgt>
                                        </p:tgtEl>
                                      </p:cBhvr>
                                    </p:animEffect>
                                  </p:childTnLst>
                                </p:cTn>
                              </p:par>
                            </p:childTnLst>
                          </p:cTn>
                        </p:par>
                        <p:par>
                          <p:cTn id="22" fill="hold">
                            <p:stCondLst>
                              <p:cond delay="3110"/>
                            </p:stCondLst>
                            <p:childTnLst>
                              <p:par>
                                <p:cTn id="23" presetID="55" presetClass="entr" presetSubtype="0" fill="hold" grpId="0" nodeType="afterEffect">
                                  <p:stCondLst>
                                    <p:cond delay="250"/>
                                  </p:stCondLst>
                                  <p:childTnLst>
                                    <p:set>
                                      <p:cBhvr>
                                        <p:cTn id="24" dur="1" fill="hold">
                                          <p:stCondLst>
                                            <p:cond delay="0"/>
                                          </p:stCondLst>
                                        </p:cTn>
                                        <p:tgtEl>
                                          <p:spTgt spid="637">
                                            <p:txEl>
                                              <p:pRg st="1" end="1"/>
                                            </p:txEl>
                                          </p:spTgt>
                                        </p:tgtEl>
                                        <p:attrNameLst>
                                          <p:attrName>style.visibility</p:attrName>
                                        </p:attrNameLst>
                                      </p:cBhvr>
                                      <p:to>
                                        <p:strVal val="visible"/>
                                      </p:to>
                                    </p:set>
                                    <p:anim calcmode="lin" valueType="num">
                                      <p:cBhvr>
                                        <p:cTn id="25" dur="1000" fill="hold"/>
                                        <p:tgtEl>
                                          <p:spTgt spid="637">
                                            <p:txEl>
                                              <p:pRg st="1" end="1"/>
                                            </p:txEl>
                                          </p:spTgt>
                                        </p:tgtEl>
                                        <p:attrNameLst>
                                          <p:attrName>ppt_w</p:attrName>
                                        </p:attrNameLst>
                                      </p:cBhvr>
                                      <p:tavLst>
                                        <p:tav tm="0">
                                          <p:val>
                                            <p:strVal val="#ppt_w*0.70"/>
                                          </p:val>
                                        </p:tav>
                                        <p:tav tm="100000">
                                          <p:val>
                                            <p:strVal val="#ppt_w"/>
                                          </p:val>
                                        </p:tav>
                                      </p:tavLst>
                                    </p:anim>
                                    <p:anim calcmode="lin" valueType="num">
                                      <p:cBhvr>
                                        <p:cTn id="26" dur="1000" fill="hold"/>
                                        <p:tgtEl>
                                          <p:spTgt spid="637">
                                            <p:txEl>
                                              <p:pRg st="1" end="1"/>
                                            </p:txEl>
                                          </p:spTgt>
                                        </p:tgtEl>
                                        <p:attrNameLst>
                                          <p:attrName>ppt_h</p:attrName>
                                        </p:attrNameLst>
                                      </p:cBhvr>
                                      <p:tavLst>
                                        <p:tav tm="0">
                                          <p:val>
                                            <p:strVal val="#ppt_h"/>
                                          </p:val>
                                        </p:tav>
                                        <p:tav tm="100000">
                                          <p:val>
                                            <p:strVal val="#ppt_h"/>
                                          </p:val>
                                        </p:tav>
                                      </p:tavLst>
                                    </p:anim>
                                    <p:animEffect transition="in" filter="fade">
                                      <p:cBhvr>
                                        <p:cTn id="27" dur="1000"/>
                                        <p:tgtEl>
                                          <p:spTgt spid="6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7" grpId="0" uiExpand="1" build="p"/>
      <p:bldP spid="2"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4"/>
          <p:cNvSpPr/>
          <p:nvPr/>
        </p:nvSpPr>
        <p:spPr>
          <a:xfrm>
            <a:off x="1190171" y="1225198"/>
            <a:ext cx="11001829" cy="4494033"/>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20" name="Google Shape;109;p4">
            <a:extLst>
              <a:ext uri="{FF2B5EF4-FFF2-40B4-BE49-F238E27FC236}">
                <a16:creationId xmlns:a16="http://schemas.microsoft.com/office/drawing/2014/main" id="{BFDA29D9-256A-4B0B-AAC3-53B7FE8A05B2}"/>
              </a:ext>
            </a:extLst>
          </p:cNvPr>
          <p:cNvSpPr txBox="1"/>
          <p:nvPr/>
        </p:nvSpPr>
        <p:spPr>
          <a:xfrm>
            <a:off x="1720738" y="1624610"/>
            <a:ext cx="9125062" cy="388719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45833"/>
              </a:lnSpc>
              <a:spcBef>
                <a:spcPts val="0"/>
              </a:spcBef>
              <a:spcAft>
                <a:spcPts val="0"/>
              </a:spcAft>
              <a:buClrTx/>
              <a:buSzPts val="2400"/>
              <a:buFont typeface="Arial"/>
              <a:buChar char="•"/>
            </a:pPr>
            <a:r>
              <a:rPr lang="zh-TW" altLang="zh-TW" sz="2000" dirty="0">
                <a:solidFill>
                  <a:schemeClr val="bg1">
                    <a:lumMod val="75000"/>
                  </a:schemeClr>
                </a:solidFill>
                <a:effectLst/>
                <a:latin typeface="Adobe 繁黑體 Std B" panose="020B0700000000000000" pitchFamily="34" charset="-120"/>
                <a:ea typeface="Adobe 繁黑體 Std B" panose="020B0700000000000000" pitchFamily="34" charset="-120"/>
                <a:cs typeface="Times New Roman" panose="02020603050405020304" pitchFamily="18" charset="0"/>
              </a:rPr>
              <a:t>身心障礙權利公約</a:t>
            </a:r>
            <a:endParaRPr lang="en-US" altLang="zh-TW" sz="2000" dirty="0">
              <a:solidFill>
                <a:schemeClr val="bg1">
                  <a:lumMod val="75000"/>
                </a:schemeClr>
              </a:solidFill>
              <a:latin typeface="Adobe 繁黑體 Std B" panose="020B0700000000000000" pitchFamily="34" charset="-120"/>
              <a:ea typeface="Adobe 繁黑體 Std B" panose="020B0700000000000000" pitchFamily="34" charset="-120"/>
              <a:sym typeface="Arial"/>
            </a:endParaRPr>
          </a:p>
          <a:p>
            <a:pPr marL="228600" marR="0" lvl="0" indent="-228600" algn="l" rtl="0">
              <a:lnSpc>
                <a:spcPct val="145833"/>
              </a:lnSpc>
              <a:spcBef>
                <a:spcPts val="0"/>
              </a:spcBef>
              <a:spcAft>
                <a:spcPts val="0"/>
              </a:spcAft>
              <a:buClrTx/>
              <a:buSzPts val="2400"/>
              <a:buFont typeface="Arial"/>
              <a:buChar char="•"/>
            </a:pPr>
            <a:r>
              <a:rPr lang="zh-TW" sz="2000" dirty="0">
                <a:solidFill>
                  <a:schemeClr val="bg1">
                    <a:lumMod val="75000"/>
                  </a:schemeClr>
                </a:solidFill>
                <a:latin typeface="Adobe 繁黑體 Std B" panose="020B0700000000000000" pitchFamily="34" charset="-120"/>
                <a:ea typeface="Adobe 繁黑體 Std B" panose="020B0700000000000000" pitchFamily="34" charset="-120"/>
                <a:sym typeface="Arial"/>
              </a:rPr>
              <a:t>身心障礙者權益保障法</a:t>
            </a:r>
            <a:endParaRPr lang="en-US" altLang="zh-TW" sz="2000" dirty="0">
              <a:solidFill>
                <a:schemeClr val="bg1">
                  <a:lumMod val="75000"/>
                </a:schemeClr>
              </a:solidFill>
              <a:latin typeface="Adobe 繁黑體 Std B" panose="020B0700000000000000" pitchFamily="34" charset="-120"/>
              <a:ea typeface="Adobe 繁黑體 Std B" panose="020B0700000000000000" pitchFamily="34" charset="-120"/>
              <a:sym typeface="Arial"/>
            </a:endParaRPr>
          </a:p>
          <a:p>
            <a:pPr marL="228600" marR="0" lvl="0" indent="-228600" algn="l" rtl="0">
              <a:lnSpc>
                <a:spcPct val="145833"/>
              </a:lnSpc>
              <a:spcBef>
                <a:spcPts val="0"/>
              </a:spcBef>
              <a:spcAft>
                <a:spcPts val="0"/>
              </a:spcAft>
              <a:buClrTx/>
              <a:buSzPts val="2400"/>
              <a:buFont typeface="Arial"/>
              <a:buChar char="•"/>
            </a:pPr>
            <a:r>
              <a:rPr lang="zh-TW" sz="2000" dirty="0">
                <a:solidFill>
                  <a:schemeClr val="bg1">
                    <a:lumMod val="75000"/>
                  </a:schemeClr>
                </a:solidFill>
                <a:latin typeface="Adobe 繁黑體 Std B" panose="020B0700000000000000" pitchFamily="34" charset="-120"/>
                <a:ea typeface="Adobe 繁黑體 Std B" panose="020B0700000000000000" pitchFamily="34" charset="-120"/>
                <a:sym typeface="Arial"/>
              </a:rPr>
              <a:t>建築技術規則建築設計施工</a:t>
            </a:r>
            <a:r>
              <a:rPr lang="zh-TW" altLang="en-US" sz="2000" dirty="0">
                <a:solidFill>
                  <a:schemeClr val="bg1">
                    <a:lumMod val="75000"/>
                  </a:schemeClr>
                </a:solidFill>
                <a:latin typeface="Adobe 繁黑體 Std B" panose="020B0700000000000000" pitchFamily="34" charset="-120"/>
                <a:ea typeface="Adobe 繁黑體 Std B" panose="020B0700000000000000" pitchFamily="34" charset="-120"/>
                <a:sym typeface="Arial"/>
              </a:rPr>
              <a:t>編</a:t>
            </a:r>
            <a:endParaRPr lang="en-US" altLang="zh-TW" sz="2000" dirty="0">
              <a:solidFill>
                <a:schemeClr val="bg1">
                  <a:lumMod val="75000"/>
                </a:schemeClr>
              </a:solidFill>
              <a:latin typeface="Adobe 繁黑體 Std B" panose="020B0700000000000000" pitchFamily="34" charset="-120"/>
              <a:ea typeface="Adobe 繁黑體 Std B" panose="020B0700000000000000" pitchFamily="34" charset="-120"/>
              <a:sym typeface="Arial"/>
            </a:endParaRPr>
          </a:p>
          <a:p>
            <a:pPr marL="228600" marR="0" lvl="0" indent="-228600" algn="l" rtl="0">
              <a:lnSpc>
                <a:spcPct val="145833"/>
              </a:lnSpc>
              <a:spcBef>
                <a:spcPts val="0"/>
              </a:spcBef>
              <a:spcAft>
                <a:spcPts val="0"/>
              </a:spcAft>
              <a:buClrTx/>
              <a:buSzPts val="2400"/>
              <a:buFont typeface="Arial"/>
              <a:buChar char="•"/>
            </a:pPr>
            <a:r>
              <a:rPr lang="zh-TW" sz="2000" dirty="0">
                <a:solidFill>
                  <a:schemeClr val="bg1">
                    <a:lumMod val="75000"/>
                  </a:schemeClr>
                </a:solidFill>
                <a:latin typeface="Adobe 繁黑體 Std B" panose="020B0700000000000000" pitchFamily="34" charset="-120"/>
                <a:ea typeface="Adobe 繁黑體 Std B" panose="020B0700000000000000" pitchFamily="34" charset="-120"/>
                <a:sym typeface="Arial"/>
              </a:rPr>
              <a:t>建築物無障礙設置技術設計規範</a:t>
            </a:r>
            <a:endParaRPr lang="en-US" altLang="zh-TW" sz="2000" dirty="0">
              <a:solidFill>
                <a:schemeClr val="bg1">
                  <a:lumMod val="75000"/>
                </a:schemeClr>
              </a:solidFill>
              <a:latin typeface="Adobe 繁黑體 Std B" panose="020B0700000000000000" pitchFamily="34" charset="-120"/>
              <a:ea typeface="Adobe 繁黑體 Std B" panose="020B0700000000000000" pitchFamily="34" charset="-120"/>
              <a:sym typeface="Arial"/>
            </a:endParaRPr>
          </a:p>
          <a:p>
            <a:pPr marL="228600" marR="0" lvl="0" indent="-228600" algn="l" rtl="0">
              <a:lnSpc>
                <a:spcPct val="145833"/>
              </a:lnSpc>
              <a:spcBef>
                <a:spcPts val="0"/>
              </a:spcBef>
              <a:spcAft>
                <a:spcPts val="0"/>
              </a:spcAft>
              <a:buClrTx/>
              <a:buSzPts val="2400"/>
              <a:buFont typeface="Arial"/>
              <a:buChar char="•"/>
            </a:pPr>
            <a:r>
              <a:rPr lang="zh-TW" sz="2000" dirty="0">
                <a:solidFill>
                  <a:schemeClr val="bg1">
                    <a:lumMod val="75000"/>
                  </a:schemeClr>
                </a:solidFill>
                <a:latin typeface="Adobe 繁黑體 Std B" panose="020B0700000000000000" pitchFamily="34" charset="-120"/>
                <a:ea typeface="Adobe 繁黑體 Std B" panose="020B0700000000000000" pitchFamily="34" charset="-120"/>
                <a:sym typeface="Arial"/>
              </a:rPr>
              <a:t>既有公共建築物無障礙設施替代</a:t>
            </a:r>
            <a:br>
              <a:rPr lang="en-US" altLang="zh-TW" sz="2000" dirty="0">
                <a:solidFill>
                  <a:schemeClr val="bg1">
                    <a:lumMod val="75000"/>
                  </a:schemeClr>
                </a:solidFill>
                <a:latin typeface="Adobe 繁黑體 Std B" panose="020B0700000000000000" pitchFamily="34" charset="-120"/>
                <a:ea typeface="Adobe 繁黑體 Std B" panose="020B0700000000000000" pitchFamily="34" charset="-120"/>
                <a:sym typeface="Arial"/>
              </a:rPr>
            </a:br>
            <a:r>
              <a:rPr lang="zh-TW" sz="2000" dirty="0">
                <a:solidFill>
                  <a:schemeClr val="bg1">
                    <a:lumMod val="75000"/>
                  </a:schemeClr>
                </a:solidFill>
                <a:latin typeface="Adobe 繁黑體 Std B" panose="020B0700000000000000" pitchFamily="34" charset="-120"/>
                <a:ea typeface="Adobe 繁黑體 Std B" panose="020B0700000000000000" pitchFamily="34" charset="-120"/>
                <a:sym typeface="Arial"/>
              </a:rPr>
              <a:t>改善計畫作業程序及認定原則</a:t>
            </a:r>
            <a:endParaRPr lang="en-US" altLang="zh-TW" sz="2000" dirty="0">
              <a:solidFill>
                <a:schemeClr val="bg1">
                  <a:lumMod val="75000"/>
                </a:schemeClr>
              </a:solidFill>
              <a:latin typeface="Adobe 繁黑體 Std B" panose="020B0700000000000000" pitchFamily="34" charset="-120"/>
              <a:ea typeface="Adobe 繁黑體 Std B" panose="020B0700000000000000" pitchFamily="34" charset="-120"/>
              <a:sym typeface="Arial"/>
            </a:endParaRPr>
          </a:p>
          <a:p>
            <a:pPr marL="228600" marR="0" lvl="0" indent="-228600" algn="l" rtl="0">
              <a:lnSpc>
                <a:spcPct val="145833"/>
              </a:lnSpc>
              <a:spcBef>
                <a:spcPts val="0"/>
              </a:spcBef>
              <a:spcAft>
                <a:spcPts val="0"/>
              </a:spcAft>
              <a:buClrTx/>
              <a:buSzPts val="2400"/>
              <a:buFont typeface="Arial"/>
              <a:buChar char="•"/>
            </a:pPr>
            <a:r>
              <a:rPr lang="zh-TW" sz="2000" dirty="0">
                <a:solidFill>
                  <a:schemeClr val="bg1">
                    <a:lumMod val="75000"/>
                  </a:schemeClr>
                </a:solidFill>
                <a:latin typeface="Adobe 繁黑體 Std B" panose="020B0700000000000000" pitchFamily="34" charset="-120"/>
                <a:ea typeface="Adobe 繁黑體 Std B" panose="020B0700000000000000" pitchFamily="34" charset="-120"/>
                <a:sym typeface="Arial"/>
              </a:rPr>
              <a:t>無障礙住宅設計基準及獎勵辦法</a:t>
            </a:r>
            <a:endParaRPr lang="en-US" altLang="zh-TW" sz="2000" dirty="0">
              <a:solidFill>
                <a:schemeClr val="bg1">
                  <a:lumMod val="75000"/>
                </a:schemeClr>
              </a:solidFill>
              <a:latin typeface="Adobe 繁黑體 Std B" panose="020B0700000000000000" pitchFamily="34" charset="-120"/>
              <a:ea typeface="Adobe 繁黑體 Std B" panose="020B0700000000000000" pitchFamily="34" charset="-120"/>
              <a:sym typeface="Arial"/>
            </a:endParaRPr>
          </a:p>
          <a:p>
            <a:pPr marL="228600" marR="0" lvl="0" indent="-228600" algn="l" rtl="0">
              <a:lnSpc>
                <a:spcPct val="145833"/>
              </a:lnSpc>
              <a:spcBef>
                <a:spcPts val="0"/>
              </a:spcBef>
              <a:spcAft>
                <a:spcPts val="0"/>
              </a:spcAft>
              <a:buClrTx/>
              <a:buSzPts val="2400"/>
              <a:buFont typeface="Arial"/>
              <a:buChar char="•"/>
            </a:pPr>
            <a:r>
              <a:rPr lang="zh-TW" sz="2000" dirty="0">
                <a:solidFill>
                  <a:schemeClr val="bg1">
                    <a:lumMod val="75000"/>
                  </a:schemeClr>
                </a:solidFill>
                <a:latin typeface="Adobe 繁黑體 Std B" panose="020B0700000000000000" pitchFamily="34" charset="-120"/>
                <a:ea typeface="Adobe 繁黑體 Std B" panose="020B0700000000000000" pitchFamily="34" charset="-120"/>
                <a:sym typeface="Arial"/>
              </a:rPr>
              <a:t>國民小學及國民中學設施設備基準</a:t>
            </a:r>
            <a:endParaRPr sz="2000" dirty="0">
              <a:solidFill>
                <a:schemeClr val="bg1">
                  <a:lumMod val="75000"/>
                </a:schemeClr>
              </a:solidFill>
              <a:latin typeface="Adobe 繁黑體 Std B" panose="020B0700000000000000" pitchFamily="34" charset="-120"/>
              <a:ea typeface="Adobe 繁黑體 Std B" panose="020B0700000000000000" pitchFamily="34" charset="-120"/>
            </a:endParaRPr>
          </a:p>
        </p:txBody>
      </p:sp>
      <p:sp>
        <p:nvSpPr>
          <p:cNvPr id="103" name="Google Shape;103;p4"/>
          <p:cNvSpPr/>
          <p:nvPr/>
        </p:nvSpPr>
        <p:spPr>
          <a:xfrm>
            <a:off x="7373294" y="1084648"/>
            <a:ext cx="3454400" cy="4706413"/>
          </a:xfrm>
          <a:prstGeom prst="rect">
            <a:avLst/>
          </a:prstGeom>
          <a:solidFill>
            <a:srgbClr val="EB674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04" name="Google Shape;104;p4"/>
          <p:cNvSpPr txBox="1"/>
          <p:nvPr/>
        </p:nvSpPr>
        <p:spPr>
          <a:xfrm>
            <a:off x="823763" y="849412"/>
            <a:ext cx="2304226" cy="523180"/>
          </a:xfrm>
          <a:prstGeom prst="rect">
            <a:avLst/>
          </a:prstGeom>
          <a:solidFill>
            <a:srgbClr val="FFC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p:txBody>
      </p:sp>
      <p:sp>
        <p:nvSpPr>
          <p:cNvPr id="105" name="Google Shape;105;p4"/>
          <p:cNvSpPr txBox="1"/>
          <p:nvPr/>
        </p:nvSpPr>
        <p:spPr>
          <a:xfrm>
            <a:off x="1058442" y="938479"/>
            <a:ext cx="2069547" cy="639521"/>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相關法規</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sp>
        <p:nvSpPr>
          <p:cNvPr id="106" name="Google Shape;106;p4"/>
          <p:cNvSpPr/>
          <p:nvPr/>
        </p:nvSpPr>
        <p:spPr>
          <a:xfrm>
            <a:off x="185314" y="142130"/>
            <a:ext cx="731097" cy="731097"/>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07" name="Google Shape;107;p4"/>
          <p:cNvSpPr/>
          <p:nvPr/>
        </p:nvSpPr>
        <p:spPr>
          <a:xfrm>
            <a:off x="-3688236" y="-5015190"/>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08" name="Google Shape;108;p4"/>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4</a:t>
            </a:fld>
            <a:endParaRPr dirty="0"/>
          </a:p>
        </p:txBody>
      </p:sp>
      <p:sp>
        <p:nvSpPr>
          <p:cNvPr id="109" name="Google Shape;109;p4"/>
          <p:cNvSpPr txBox="1"/>
          <p:nvPr/>
        </p:nvSpPr>
        <p:spPr>
          <a:xfrm>
            <a:off x="1720738" y="1624610"/>
            <a:ext cx="9125062" cy="388719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45833"/>
              </a:lnSpc>
              <a:spcBef>
                <a:spcPts val="0"/>
              </a:spcBef>
              <a:spcAft>
                <a:spcPts val="0"/>
              </a:spcAft>
              <a:buClr>
                <a:schemeClr val="dk1"/>
              </a:buClr>
              <a:buSzPts val="2400"/>
              <a:buFont typeface="Arial"/>
              <a:buChar char="•"/>
            </a:pPr>
            <a:r>
              <a:rPr lang="zh-TW" altLang="zh-TW" sz="2000" dirty="0">
                <a:effectLst/>
                <a:latin typeface="Adobe 繁黑體 Std B" panose="020B0700000000000000" pitchFamily="34" charset="-120"/>
                <a:ea typeface="Adobe 繁黑體 Std B" panose="020B0700000000000000" pitchFamily="34" charset="-120"/>
                <a:cs typeface="Times New Roman" panose="02020603050405020304" pitchFamily="18" charset="0"/>
              </a:rPr>
              <a:t>身心障礙權利公約</a:t>
            </a:r>
            <a:endParaRPr lang="en-US" altLang="zh-TW" sz="2000" dirty="0">
              <a:solidFill>
                <a:schemeClr val="dk1"/>
              </a:solidFill>
              <a:latin typeface="Adobe 繁黑體 Std B" panose="020B0700000000000000" pitchFamily="34" charset="-120"/>
              <a:ea typeface="Adobe 繁黑體 Std B" panose="020B0700000000000000" pitchFamily="34" charset="-120"/>
              <a:sym typeface="Arial"/>
            </a:endParaRPr>
          </a:p>
          <a:p>
            <a:pPr marL="228600" marR="0" lvl="0" indent="-228600" algn="l" rtl="0">
              <a:lnSpc>
                <a:spcPct val="145833"/>
              </a:lnSpc>
              <a:spcBef>
                <a:spcPts val="0"/>
              </a:spcBef>
              <a:spcAft>
                <a:spcPts val="0"/>
              </a:spcAft>
              <a:buClr>
                <a:schemeClr val="dk1"/>
              </a:buClr>
              <a:buSzPts val="2400"/>
              <a:buFont typeface="Arial"/>
              <a:buChar char="•"/>
            </a:pPr>
            <a:r>
              <a:rPr lang="zh-TW" sz="2000" dirty="0">
                <a:solidFill>
                  <a:schemeClr val="dk1"/>
                </a:solidFill>
                <a:latin typeface="Adobe 繁黑體 Std B" panose="020B0700000000000000" pitchFamily="34" charset="-120"/>
                <a:ea typeface="Adobe 繁黑體 Std B" panose="020B0700000000000000" pitchFamily="34" charset="-120"/>
                <a:sym typeface="Arial"/>
              </a:rPr>
              <a:t>身心障礙者權益保障法</a:t>
            </a:r>
            <a:endParaRPr lang="en-US" altLang="zh-TW" sz="2000" dirty="0">
              <a:solidFill>
                <a:schemeClr val="dk1"/>
              </a:solidFill>
              <a:latin typeface="Adobe 繁黑體 Std B" panose="020B0700000000000000" pitchFamily="34" charset="-120"/>
              <a:ea typeface="Adobe 繁黑體 Std B" panose="020B0700000000000000" pitchFamily="34" charset="-120"/>
              <a:sym typeface="Arial"/>
            </a:endParaRPr>
          </a:p>
          <a:p>
            <a:pPr marL="228600" marR="0" lvl="0" indent="-228600" algn="l" rtl="0">
              <a:lnSpc>
                <a:spcPct val="145833"/>
              </a:lnSpc>
              <a:spcBef>
                <a:spcPts val="0"/>
              </a:spcBef>
              <a:spcAft>
                <a:spcPts val="0"/>
              </a:spcAft>
              <a:buClr>
                <a:schemeClr val="dk1"/>
              </a:buClr>
              <a:buSzPts val="2400"/>
              <a:buFont typeface="Arial"/>
              <a:buChar char="•"/>
            </a:pPr>
            <a:r>
              <a:rPr lang="zh-TW" sz="2000" dirty="0">
                <a:solidFill>
                  <a:schemeClr val="dk1"/>
                </a:solidFill>
                <a:latin typeface="Adobe 繁黑體 Std B" panose="020B0700000000000000" pitchFamily="34" charset="-120"/>
                <a:ea typeface="Adobe 繁黑體 Std B" panose="020B0700000000000000" pitchFamily="34" charset="-120"/>
                <a:sym typeface="Arial"/>
              </a:rPr>
              <a:t>建築技術規則建築設計施工</a:t>
            </a:r>
            <a:r>
              <a:rPr lang="zh-TW" altLang="en-US" sz="2000" dirty="0">
                <a:solidFill>
                  <a:schemeClr val="dk1"/>
                </a:solidFill>
                <a:latin typeface="Adobe 繁黑體 Std B" panose="020B0700000000000000" pitchFamily="34" charset="-120"/>
                <a:ea typeface="Adobe 繁黑體 Std B" panose="020B0700000000000000" pitchFamily="34" charset="-120"/>
                <a:sym typeface="Arial"/>
              </a:rPr>
              <a:t>編</a:t>
            </a:r>
            <a:endParaRPr lang="en-US" altLang="zh-TW" sz="2000" dirty="0">
              <a:solidFill>
                <a:schemeClr val="dk1"/>
              </a:solidFill>
              <a:latin typeface="Adobe 繁黑體 Std B" panose="020B0700000000000000" pitchFamily="34" charset="-120"/>
              <a:ea typeface="Adobe 繁黑體 Std B" panose="020B0700000000000000" pitchFamily="34" charset="-120"/>
              <a:sym typeface="Arial"/>
            </a:endParaRPr>
          </a:p>
          <a:p>
            <a:pPr marL="228600" marR="0" lvl="0" indent="-228600" algn="l" rtl="0">
              <a:lnSpc>
                <a:spcPct val="145833"/>
              </a:lnSpc>
              <a:spcBef>
                <a:spcPts val="0"/>
              </a:spcBef>
              <a:spcAft>
                <a:spcPts val="0"/>
              </a:spcAft>
              <a:buClr>
                <a:schemeClr val="dk1"/>
              </a:buClr>
              <a:buSzPts val="2400"/>
              <a:buFont typeface="Arial"/>
              <a:buChar char="•"/>
            </a:pPr>
            <a:r>
              <a:rPr lang="zh-TW" sz="2000" dirty="0">
                <a:solidFill>
                  <a:schemeClr val="dk1"/>
                </a:solidFill>
                <a:latin typeface="Adobe 繁黑體 Std B" panose="020B0700000000000000" pitchFamily="34" charset="-120"/>
                <a:ea typeface="Adobe 繁黑體 Std B" panose="020B0700000000000000" pitchFamily="34" charset="-120"/>
                <a:sym typeface="Arial"/>
              </a:rPr>
              <a:t>建築物無障礙設置技術設計規範</a:t>
            </a:r>
            <a:endParaRPr lang="en-US" altLang="zh-TW" sz="2000" dirty="0">
              <a:solidFill>
                <a:schemeClr val="dk1"/>
              </a:solidFill>
              <a:latin typeface="Adobe 繁黑體 Std B" panose="020B0700000000000000" pitchFamily="34" charset="-120"/>
              <a:ea typeface="Adobe 繁黑體 Std B" panose="020B0700000000000000" pitchFamily="34" charset="-120"/>
              <a:sym typeface="Arial"/>
            </a:endParaRPr>
          </a:p>
          <a:p>
            <a:pPr marL="228600" marR="0" lvl="0" indent="-228600" algn="l" rtl="0">
              <a:lnSpc>
                <a:spcPct val="145833"/>
              </a:lnSpc>
              <a:spcBef>
                <a:spcPts val="0"/>
              </a:spcBef>
              <a:spcAft>
                <a:spcPts val="0"/>
              </a:spcAft>
              <a:buClr>
                <a:schemeClr val="dk1"/>
              </a:buClr>
              <a:buSzPts val="2400"/>
              <a:buFont typeface="Arial"/>
              <a:buChar char="•"/>
            </a:pPr>
            <a:r>
              <a:rPr lang="zh-TW" sz="2000" dirty="0">
                <a:solidFill>
                  <a:schemeClr val="dk1"/>
                </a:solidFill>
                <a:latin typeface="Adobe 繁黑體 Std B" panose="020B0700000000000000" pitchFamily="34" charset="-120"/>
                <a:ea typeface="Adobe 繁黑體 Std B" panose="020B0700000000000000" pitchFamily="34" charset="-120"/>
                <a:sym typeface="Arial"/>
              </a:rPr>
              <a:t>既有公共建築物無障礙設施替代</a:t>
            </a:r>
            <a:br>
              <a:rPr lang="en-US" altLang="zh-TW" sz="2000" dirty="0">
                <a:solidFill>
                  <a:schemeClr val="dk1"/>
                </a:solidFill>
                <a:latin typeface="Adobe 繁黑體 Std B" panose="020B0700000000000000" pitchFamily="34" charset="-120"/>
                <a:ea typeface="Adobe 繁黑體 Std B" panose="020B0700000000000000" pitchFamily="34" charset="-120"/>
                <a:sym typeface="Arial"/>
              </a:rPr>
            </a:br>
            <a:r>
              <a:rPr lang="zh-TW" sz="2000" dirty="0">
                <a:solidFill>
                  <a:schemeClr val="dk1"/>
                </a:solidFill>
                <a:latin typeface="Adobe 繁黑體 Std B" panose="020B0700000000000000" pitchFamily="34" charset="-120"/>
                <a:ea typeface="Adobe 繁黑體 Std B" panose="020B0700000000000000" pitchFamily="34" charset="-120"/>
                <a:sym typeface="Arial"/>
              </a:rPr>
              <a:t>改善計畫作業程序及認定原則</a:t>
            </a:r>
            <a:endParaRPr lang="en-US" altLang="zh-TW" sz="2000" dirty="0">
              <a:solidFill>
                <a:schemeClr val="dk1"/>
              </a:solidFill>
              <a:latin typeface="Adobe 繁黑體 Std B" panose="020B0700000000000000" pitchFamily="34" charset="-120"/>
              <a:ea typeface="Adobe 繁黑體 Std B" panose="020B0700000000000000" pitchFamily="34" charset="-120"/>
              <a:sym typeface="Arial"/>
            </a:endParaRPr>
          </a:p>
          <a:p>
            <a:pPr marL="228600" marR="0" lvl="0" indent="-228600" algn="l" rtl="0">
              <a:lnSpc>
                <a:spcPct val="145833"/>
              </a:lnSpc>
              <a:spcBef>
                <a:spcPts val="0"/>
              </a:spcBef>
              <a:spcAft>
                <a:spcPts val="0"/>
              </a:spcAft>
              <a:buClr>
                <a:schemeClr val="dk1"/>
              </a:buClr>
              <a:buSzPts val="2400"/>
              <a:buFont typeface="Arial"/>
              <a:buChar char="•"/>
            </a:pPr>
            <a:r>
              <a:rPr lang="zh-TW" sz="2000" dirty="0">
                <a:solidFill>
                  <a:schemeClr val="dk1"/>
                </a:solidFill>
                <a:latin typeface="Adobe 繁黑體 Std B" panose="020B0700000000000000" pitchFamily="34" charset="-120"/>
                <a:ea typeface="Adobe 繁黑體 Std B" panose="020B0700000000000000" pitchFamily="34" charset="-120"/>
                <a:sym typeface="Arial"/>
              </a:rPr>
              <a:t>無障礙住宅設計基準及獎勵辦法</a:t>
            </a:r>
            <a:endParaRPr lang="en-US" altLang="zh-TW" sz="2000" dirty="0">
              <a:solidFill>
                <a:schemeClr val="dk1"/>
              </a:solidFill>
              <a:latin typeface="Adobe 繁黑體 Std B" panose="020B0700000000000000" pitchFamily="34" charset="-120"/>
              <a:ea typeface="Adobe 繁黑體 Std B" panose="020B0700000000000000" pitchFamily="34" charset="-120"/>
              <a:sym typeface="Arial"/>
            </a:endParaRPr>
          </a:p>
          <a:p>
            <a:pPr marL="228600" marR="0" lvl="0" indent="-228600" algn="l" rtl="0">
              <a:lnSpc>
                <a:spcPct val="145833"/>
              </a:lnSpc>
              <a:spcBef>
                <a:spcPts val="0"/>
              </a:spcBef>
              <a:spcAft>
                <a:spcPts val="0"/>
              </a:spcAft>
              <a:buClr>
                <a:schemeClr val="dk1"/>
              </a:buClr>
              <a:buSzPts val="2400"/>
              <a:buFont typeface="Arial"/>
              <a:buChar char="•"/>
            </a:pPr>
            <a:r>
              <a:rPr lang="zh-TW" sz="2000" dirty="0">
                <a:solidFill>
                  <a:schemeClr val="dk1"/>
                </a:solidFill>
                <a:latin typeface="Adobe 繁黑體 Std B" panose="020B0700000000000000" pitchFamily="34" charset="-120"/>
                <a:ea typeface="Adobe 繁黑體 Std B" panose="020B0700000000000000" pitchFamily="34" charset="-120"/>
                <a:sym typeface="Arial"/>
              </a:rPr>
              <a:t>國民小學及國民中學設施設備基準</a:t>
            </a:r>
            <a:endParaRPr sz="2000" dirty="0">
              <a:latin typeface="Adobe 繁黑體 Std B" panose="020B0700000000000000" pitchFamily="34" charset="-120"/>
              <a:ea typeface="Adobe 繁黑體 Std B" panose="020B0700000000000000" pitchFamily="34" charset="-120"/>
            </a:endParaRPr>
          </a:p>
        </p:txBody>
      </p:sp>
      <p:pic>
        <p:nvPicPr>
          <p:cNvPr id="110" name="Google Shape;110;p4" descr="一張含有 服裝, 人員, 視窗, 室內 的圖片&#10;&#10;自動產生的描述"/>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526871" y="1225198"/>
            <a:ext cx="3137500" cy="4494033"/>
          </a:xfrm>
          <a:prstGeom prst="rect">
            <a:avLst/>
          </a:prstGeom>
          <a:noFill/>
          <a:ln w="44450" cap="sq" cmpd="sng">
            <a:solidFill>
              <a:srgbClr val="EB6743"/>
            </a:solidFill>
            <a:prstDash val="lgDash"/>
            <a:miter lim="800000"/>
            <a:headEnd type="none" w="sm" len="sm"/>
            <a:tailEnd type="none" w="sm" len="sm"/>
          </a:ln>
        </p:spPr>
      </p:pic>
      <p:pic>
        <p:nvPicPr>
          <p:cNvPr id="111" name="Google Shape;111;p4" descr="一張含有 文字, 螢幕擷取畫面, 圖形, 字型 的圖片&#10;&#10;自動產生的描述"/>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798160" y="4453911"/>
            <a:ext cx="1346203" cy="1346203"/>
          </a:xfrm>
          <a:prstGeom prst="rect">
            <a:avLst/>
          </a:prstGeom>
          <a:noFill/>
          <a:ln>
            <a:noFill/>
          </a:ln>
          <a:effectLst>
            <a:outerShdw blurRad="50800" dist="38100" dir="13500000" algn="br" rotWithShape="0">
              <a:srgbClr val="000000">
                <a:alpha val="40000"/>
              </a:srgbClr>
            </a:outerShdw>
          </a:effectLst>
        </p:spPr>
      </p:pic>
      <p:pic>
        <p:nvPicPr>
          <p:cNvPr id="2" name="Google Shape;135;p6" descr="一張含有 美工圖案, 圖形, 螢幕擷取畫面, 卡通 的圖片&#10;&#10;自動產生的描述">
            <a:extLst>
              <a:ext uri="{FF2B5EF4-FFF2-40B4-BE49-F238E27FC236}">
                <a16:creationId xmlns:a16="http://schemas.microsoft.com/office/drawing/2014/main" id="{7FA700D3-3D9C-7791-0C9C-DBECD53A7B8A}"/>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714818" y="707476"/>
            <a:ext cx="1330216" cy="1330216"/>
          </a:xfrm>
          <a:prstGeom prst="rect">
            <a:avLst/>
          </a:prstGeom>
          <a:noFill/>
          <a:ln>
            <a:noFill/>
          </a:ln>
        </p:spPr>
      </p:pic>
      <p:sp>
        <p:nvSpPr>
          <p:cNvPr id="18" name="Google Shape;121;p5">
            <a:extLst>
              <a:ext uri="{FF2B5EF4-FFF2-40B4-BE49-F238E27FC236}">
                <a16:creationId xmlns:a16="http://schemas.microsoft.com/office/drawing/2014/main" id="{A31CF17D-A54B-4A31-9B43-8C48854D0B8C}"/>
              </a:ext>
            </a:extLst>
          </p:cNvPr>
          <p:cNvSpPr txBox="1"/>
          <p:nvPr/>
        </p:nvSpPr>
        <p:spPr>
          <a:xfrm flipH="1">
            <a:off x="-2473834" y="3720953"/>
            <a:ext cx="862795" cy="43396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3800" b="1" dirty="0">
                <a:solidFill>
                  <a:schemeClr val="lt1"/>
                </a:solidFill>
                <a:latin typeface="Adobe 繁黑體 Std B" panose="020B0700000000000000" pitchFamily="34" charset="-120"/>
                <a:ea typeface="Adobe 繁黑體 Std B" panose="020B0700000000000000" pitchFamily="34" charset="-120"/>
                <a:cs typeface="Play"/>
                <a:sym typeface="Play"/>
              </a:rPr>
              <a:t>02</a:t>
            </a:r>
            <a:endParaRPr sz="13800" b="1" dirty="0">
              <a:solidFill>
                <a:schemeClr val="lt1"/>
              </a:solidFill>
              <a:latin typeface="Adobe 繁黑體 Std B" panose="020B0700000000000000" pitchFamily="34" charset="-120"/>
              <a:ea typeface="Adobe 繁黑體 Std B" panose="020B0700000000000000" pitchFamily="34" charset="-120"/>
              <a:cs typeface="Play"/>
              <a:sym typeface="Play"/>
            </a:endParaRPr>
          </a:p>
        </p:txBody>
      </p:sp>
      <p:sp>
        <p:nvSpPr>
          <p:cNvPr id="19" name="Google Shape;122;p5">
            <a:extLst>
              <a:ext uri="{FF2B5EF4-FFF2-40B4-BE49-F238E27FC236}">
                <a16:creationId xmlns:a16="http://schemas.microsoft.com/office/drawing/2014/main" id="{6F3EB151-6F35-442A-9D7B-C882A62CFD9E}"/>
              </a:ext>
            </a:extLst>
          </p:cNvPr>
          <p:cNvSpPr txBox="1"/>
          <p:nvPr/>
        </p:nvSpPr>
        <p:spPr>
          <a:xfrm flipH="1">
            <a:off x="-5382939" y="3087513"/>
            <a:ext cx="3771900"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400" b="1" dirty="0">
                <a:solidFill>
                  <a:schemeClr val="dk1"/>
                </a:solidFill>
                <a:latin typeface="Adobe 繁黑體 Std B" panose="020B0700000000000000" pitchFamily="34" charset="-120"/>
                <a:ea typeface="Adobe 繁黑體 Std B" panose="020B0700000000000000" pitchFamily="34" charset="-120"/>
                <a:sym typeface="Arial"/>
              </a:rPr>
              <a:t>法規內容說明</a:t>
            </a:r>
            <a:endParaRPr dirty="0">
              <a:latin typeface="Adobe 繁黑體 Std B" panose="020B0700000000000000" pitchFamily="34" charset="-120"/>
              <a:ea typeface="Adobe 繁黑體 Std B" panose="020B0700000000000000" pitchFamily="34" charset="-12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09">
                                            <p:txEl>
                                              <p:pRg st="0" end="0"/>
                                            </p:txEl>
                                          </p:spTgt>
                                        </p:tgtEl>
                                        <p:attrNameLst>
                                          <p:attrName>style.visibility</p:attrName>
                                        </p:attrNameLst>
                                      </p:cBhvr>
                                      <p:to>
                                        <p:strVal val="visible"/>
                                      </p:to>
                                    </p:set>
                                    <p:anim calcmode="lin" valueType="num">
                                      <p:cBhvr additive="base">
                                        <p:cTn id="7" dur="500"/>
                                        <p:tgtEl>
                                          <p:spTgt spid="109">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109">
                                            <p:txEl>
                                              <p:pRg st="0" end="0"/>
                                            </p:txEl>
                                          </p:spTgt>
                                        </p:tgtEl>
                                      </p:cBhvr>
                                    </p:animEffect>
                                  </p:childTnLst>
                                </p:cTn>
                              </p:par>
                            </p:childTnLst>
                          </p:cTn>
                        </p:par>
                        <p:par>
                          <p:cTn id="9" fill="hold">
                            <p:stCondLst>
                              <p:cond delay="500"/>
                            </p:stCondLst>
                            <p:childTnLst>
                              <p:par>
                                <p:cTn id="10" presetID="12" presetClass="entr" presetSubtype="8" fill="hold" grpId="0" nodeType="afterEffect">
                                  <p:stCondLst>
                                    <p:cond delay="500"/>
                                  </p:stCondLst>
                                  <p:childTnLst>
                                    <p:set>
                                      <p:cBhvr>
                                        <p:cTn id="11" dur="1" fill="hold">
                                          <p:stCondLst>
                                            <p:cond delay="0"/>
                                          </p:stCondLst>
                                        </p:cTn>
                                        <p:tgtEl>
                                          <p:spTgt spid="109">
                                            <p:txEl>
                                              <p:pRg st="1" end="1"/>
                                            </p:txEl>
                                          </p:spTgt>
                                        </p:tgtEl>
                                        <p:attrNameLst>
                                          <p:attrName>style.visibility</p:attrName>
                                        </p:attrNameLst>
                                      </p:cBhvr>
                                      <p:to>
                                        <p:strVal val="visible"/>
                                      </p:to>
                                    </p:set>
                                    <p:anim calcmode="lin" valueType="num">
                                      <p:cBhvr additive="base">
                                        <p:cTn id="12" dur="500"/>
                                        <p:tgtEl>
                                          <p:spTgt spid="109">
                                            <p:txEl>
                                              <p:pRg st="1" end="1"/>
                                            </p:txEl>
                                          </p:spTgt>
                                        </p:tgtEl>
                                        <p:attrNameLst>
                                          <p:attrName>ppt_x</p:attrName>
                                        </p:attrNameLst>
                                      </p:cBhvr>
                                      <p:tavLst>
                                        <p:tav tm="0">
                                          <p:val>
                                            <p:strVal val="#ppt_x-#ppt_w*1.125000"/>
                                          </p:val>
                                        </p:tav>
                                        <p:tav tm="100000">
                                          <p:val>
                                            <p:strVal val="#ppt_x"/>
                                          </p:val>
                                        </p:tav>
                                      </p:tavLst>
                                    </p:anim>
                                    <p:animEffect transition="in" filter="wipe(right)">
                                      <p:cBhvr>
                                        <p:cTn id="13" dur="500"/>
                                        <p:tgtEl>
                                          <p:spTgt spid="109">
                                            <p:txEl>
                                              <p:pRg st="1" end="1"/>
                                            </p:txEl>
                                          </p:spTgt>
                                        </p:tgtEl>
                                      </p:cBhvr>
                                    </p:animEffect>
                                  </p:childTnLst>
                                </p:cTn>
                              </p:par>
                            </p:childTnLst>
                          </p:cTn>
                        </p:par>
                        <p:par>
                          <p:cTn id="14" fill="hold">
                            <p:stCondLst>
                              <p:cond delay="1500"/>
                            </p:stCondLst>
                            <p:childTnLst>
                              <p:par>
                                <p:cTn id="15" presetID="12" presetClass="entr" presetSubtype="8" fill="hold" grpId="0" nodeType="afterEffect">
                                  <p:stCondLst>
                                    <p:cond delay="500"/>
                                  </p:stCondLst>
                                  <p:childTnLst>
                                    <p:set>
                                      <p:cBhvr>
                                        <p:cTn id="16" dur="1" fill="hold">
                                          <p:stCondLst>
                                            <p:cond delay="0"/>
                                          </p:stCondLst>
                                        </p:cTn>
                                        <p:tgtEl>
                                          <p:spTgt spid="109">
                                            <p:txEl>
                                              <p:pRg st="2" end="2"/>
                                            </p:txEl>
                                          </p:spTgt>
                                        </p:tgtEl>
                                        <p:attrNameLst>
                                          <p:attrName>style.visibility</p:attrName>
                                        </p:attrNameLst>
                                      </p:cBhvr>
                                      <p:to>
                                        <p:strVal val="visible"/>
                                      </p:to>
                                    </p:set>
                                    <p:anim calcmode="lin" valueType="num">
                                      <p:cBhvr additive="base">
                                        <p:cTn id="17" dur="500"/>
                                        <p:tgtEl>
                                          <p:spTgt spid="109">
                                            <p:txEl>
                                              <p:pRg st="2" end="2"/>
                                            </p:txEl>
                                          </p:spTgt>
                                        </p:tgtEl>
                                        <p:attrNameLst>
                                          <p:attrName>ppt_x</p:attrName>
                                        </p:attrNameLst>
                                      </p:cBhvr>
                                      <p:tavLst>
                                        <p:tav tm="0">
                                          <p:val>
                                            <p:strVal val="#ppt_x-#ppt_w*1.125000"/>
                                          </p:val>
                                        </p:tav>
                                        <p:tav tm="100000">
                                          <p:val>
                                            <p:strVal val="#ppt_x"/>
                                          </p:val>
                                        </p:tav>
                                      </p:tavLst>
                                    </p:anim>
                                    <p:animEffect transition="in" filter="wipe(right)">
                                      <p:cBhvr>
                                        <p:cTn id="18" dur="500"/>
                                        <p:tgtEl>
                                          <p:spTgt spid="109">
                                            <p:txEl>
                                              <p:pRg st="2" end="2"/>
                                            </p:txEl>
                                          </p:spTgt>
                                        </p:tgtEl>
                                      </p:cBhvr>
                                    </p:animEffect>
                                  </p:childTnLst>
                                </p:cTn>
                              </p:par>
                            </p:childTnLst>
                          </p:cTn>
                        </p:par>
                        <p:par>
                          <p:cTn id="19" fill="hold">
                            <p:stCondLst>
                              <p:cond delay="2500"/>
                            </p:stCondLst>
                            <p:childTnLst>
                              <p:par>
                                <p:cTn id="20" presetID="12" presetClass="entr" presetSubtype="8" fill="hold" grpId="0" nodeType="afterEffect">
                                  <p:stCondLst>
                                    <p:cond delay="500"/>
                                  </p:stCondLst>
                                  <p:childTnLst>
                                    <p:set>
                                      <p:cBhvr>
                                        <p:cTn id="21" dur="1" fill="hold">
                                          <p:stCondLst>
                                            <p:cond delay="0"/>
                                          </p:stCondLst>
                                        </p:cTn>
                                        <p:tgtEl>
                                          <p:spTgt spid="109">
                                            <p:txEl>
                                              <p:pRg st="3" end="3"/>
                                            </p:txEl>
                                          </p:spTgt>
                                        </p:tgtEl>
                                        <p:attrNameLst>
                                          <p:attrName>style.visibility</p:attrName>
                                        </p:attrNameLst>
                                      </p:cBhvr>
                                      <p:to>
                                        <p:strVal val="visible"/>
                                      </p:to>
                                    </p:set>
                                    <p:anim calcmode="lin" valueType="num">
                                      <p:cBhvr additive="base">
                                        <p:cTn id="22" dur="500"/>
                                        <p:tgtEl>
                                          <p:spTgt spid="109">
                                            <p:txEl>
                                              <p:pRg st="3" end="3"/>
                                            </p:txEl>
                                          </p:spTgt>
                                        </p:tgtEl>
                                        <p:attrNameLst>
                                          <p:attrName>ppt_x</p:attrName>
                                        </p:attrNameLst>
                                      </p:cBhvr>
                                      <p:tavLst>
                                        <p:tav tm="0">
                                          <p:val>
                                            <p:strVal val="#ppt_x-#ppt_w*1.125000"/>
                                          </p:val>
                                        </p:tav>
                                        <p:tav tm="100000">
                                          <p:val>
                                            <p:strVal val="#ppt_x"/>
                                          </p:val>
                                        </p:tav>
                                      </p:tavLst>
                                    </p:anim>
                                    <p:animEffect transition="in" filter="wipe(right)">
                                      <p:cBhvr>
                                        <p:cTn id="23" dur="500"/>
                                        <p:tgtEl>
                                          <p:spTgt spid="109">
                                            <p:txEl>
                                              <p:pRg st="3" end="3"/>
                                            </p:txEl>
                                          </p:spTgt>
                                        </p:tgtEl>
                                      </p:cBhvr>
                                    </p:animEffect>
                                  </p:childTnLst>
                                </p:cTn>
                              </p:par>
                            </p:childTnLst>
                          </p:cTn>
                        </p:par>
                        <p:par>
                          <p:cTn id="24" fill="hold">
                            <p:stCondLst>
                              <p:cond delay="3500"/>
                            </p:stCondLst>
                            <p:childTnLst>
                              <p:par>
                                <p:cTn id="25" presetID="12" presetClass="entr" presetSubtype="8" fill="hold" grpId="0" nodeType="afterEffect">
                                  <p:stCondLst>
                                    <p:cond delay="500"/>
                                  </p:stCondLst>
                                  <p:childTnLst>
                                    <p:set>
                                      <p:cBhvr>
                                        <p:cTn id="26" dur="1" fill="hold">
                                          <p:stCondLst>
                                            <p:cond delay="0"/>
                                          </p:stCondLst>
                                        </p:cTn>
                                        <p:tgtEl>
                                          <p:spTgt spid="109">
                                            <p:txEl>
                                              <p:pRg st="4" end="4"/>
                                            </p:txEl>
                                          </p:spTgt>
                                        </p:tgtEl>
                                        <p:attrNameLst>
                                          <p:attrName>style.visibility</p:attrName>
                                        </p:attrNameLst>
                                      </p:cBhvr>
                                      <p:to>
                                        <p:strVal val="visible"/>
                                      </p:to>
                                    </p:set>
                                    <p:anim calcmode="lin" valueType="num">
                                      <p:cBhvr additive="base">
                                        <p:cTn id="27" dur="500"/>
                                        <p:tgtEl>
                                          <p:spTgt spid="109">
                                            <p:txEl>
                                              <p:pRg st="4" end="4"/>
                                            </p:txEl>
                                          </p:spTgt>
                                        </p:tgtEl>
                                        <p:attrNameLst>
                                          <p:attrName>ppt_x</p:attrName>
                                        </p:attrNameLst>
                                      </p:cBhvr>
                                      <p:tavLst>
                                        <p:tav tm="0">
                                          <p:val>
                                            <p:strVal val="#ppt_x-#ppt_w*1.125000"/>
                                          </p:val>
                                        </p:tav>
                                        <p:tav tm="100000">
                                          <p:val>
                                            <p:strVal val="#ppt_x"/>
                                          </p:val>
                                        </p:tav>
                                      </p:tavLst>
                                    </p:anim>
                                    <p:animEffect transition="in" filter="wipe(right)">
                                      <p:cBhvr>
                                        <p:cTn id="28" dur="500"/>
                                        <p:tgtEl>
                                          <p:spTgt spid="109">
                                            <p:txEl>
                                              <p:pRg st="4" end="4"/>
                                            </p:txEl>
                                          </p:spTgt>
                                        </p:tgtEl>
                                      </p:cBhvr>
                                    </p:animEffect>
                                  </p:childTnLst>
                                </p:cTn>
                              </p:par>
                            </p:childTnLst>
                          </p:cTn>
                        </p:par>
                        <p:par>
                          <p:cTn id="29" fill="hold">
                            <p:stCondLst>
                              <p:cond delay="4500"/>
                            </p:stCondLst>
                            <p:childTnLst>
                              <p:par>
                                <p:cTn id="30" presetID="12" presetClass="entr" presetSubtype="8" fill="hold" grpId="0" nodeType="afterEffect">
                                  <p:stCondLst>
                                    <p:cond delay="500"/>
                                  </p:stCondLst>
                                  <p:childTnLst>
                                    <p:set>
                                      <p:cBhvr>
                                        <p:cTn id="31" dur="1" fill="hold">
                                          <p:stCondLst>
                                            <p:cond delay="0"/>
                                          </p:stCondLst>
                                        </p:cTn>
                                        <p:tgtEl>
                                          <p:spTgt spid="109">
                                            <p:txEl>
                                              <p:pRg st="5" end="5"/>
                                            </p:txEl>
                                          </p:spTgt>
                                        </p:tgtEl>
                                        <p:attrNameLst>
                                          <p:attrName>style.visibility</p:attrName>
                                        </p:attrNameLst>
                                      </p:cBhvr>
                                      <p:to>
                                        <p:strVal val="visible"/>
                                      </p:to>
                                    </p:set>
                                    <p:anim calcmode="lin" valueType="num">
                                      <p:cBhvr additive="base">
                                        <p:cTn id="32" dur="500"/>
                                        <p:tgtEl>
                                          <p:spTgt spid="109">
                                            <p:txEl>
                                              <p:pRg st="5" end="5"/>
                                            </p:txEl>
                                          </p:spTgt>
                                        </p:tgtEl>
                                        <p:attrNameLst>
                                          <p:attrName>ppt_x</p:attrName>
                                        </p:attrNameLst>
                                      </p:cBhvr>
                                      <p:tavLst>
                                        <p:tav tm="0">
                                          <p:val>
                                            <p:strVal val="#ppt_x-#ppt_w*1.125000"/>
                                          </p:val>
                                        </p:tav>
                                        <p:tav tm="100000">
                                          <p:val>
                                            <p:strVal val="#ppt_x"/>
                                          </p:val>
                                        </p:tav>
                                      </p:tavLst>
                                    </p:anim>
                                    <p:animEffect transition="in" filter="wipe(right)">
                                      <p:cBhvr>
                                        <p:cTn id="33" dur="500"/>
                                        <p:tgtEl>
                                          <p:spTgt spid="109">
                                            <p:txEl>
                                              <p:pRg st="5" end="5"/>
                                            </p:txEl>
                                          </p:spTgt>
                                        </p:tgtEl>
                                      </p:cBhvr>
                                    </p:animEffect>
                                  </p:childTnLst>
                                </p:cTn>
                              </p:par>
                            </p:childTnLst>
                          </p:cTn>
                        </p:par>
                        <p:par>
                          <p:cTn id="34" fill="hold">
                            <p:stCondLst>
                              <p:cond delay="5500"/>
                            </p:stCondLst>
                            <p:childTnLst>
                              <p:par>
                                <p:cTn id="35" presetID="12" presetClass="entr" presetSubtype="8" fill="hold" grpId="0" nodeType="afterEffect">
                                  <p:stCondLst>
                                    <p:cond delay="500"/>
                                  </p:stCondLst>
                                  <p:childTnLst>
                                    <p:set>
                                      <p:cBhvr>
                                        <p:cTn id="36" dur="1" fill="hold">
                                          <p:stCondLst>
                                            <p:cond delay="0"/>
                                          </p:stCondLst>
                                        </p:cTn>
                                        <p:tgtEl>
                                          <p:spTgt spid="109">
                                            <p:txEl>
                                              <p:pRg st="6" end="6"/>
                                            </p:txEl>
                                          </p:spTgt>
                                        </p:tgtEl>
                                        <p:attrNameLst>
                                          <p:attrName>style.visibility</p:attrName>
                                        </p:attrNameLst>
                                      </p:cBhvr>
                                      <p:to>
                                        <p:strVal val="visible"/>
                                      </p:to>
                                    </p:set>
                                    <p:anim calcmode="lin" valueType="num">
                                      <p:cBhvr additive="base">
                                        <p:cTn id="37" dur="500"/>
                                        <p:tgtEl>
                                          <p:spTgt spid="109">
                                            <p:txEl>
                                              <p:pRg st="6" end="6"/>
                                            </p:txEl>
                                          </p:spTgt>
                                        </p:tgtEl>
                                        <p:attrNameLst>
                                          <p:attrName>ppt_x</p:attrName>
                                        </p:attrNameLst>
                                      </p:cBhvr>
                                      <p:tavLst>
                                        <p:tav tm="0">
                                          <p:val>
                                            <p:strVal val="#ppt_x-#ppt_w*1.125000"/>
                                          </p:val>
                                        </p:tav>
                                        <p:tav tm="100000">
                                          <p:val>
                                            <p:strVal val="#ppt_x"/>
                                          </p:val>
                                        </p:tav>
                                      </p:tavLst>
                                    </p:anim>
                                    <p:animEffect transition="in" filter="wipe(right)">
                                      <p:cBhvr>
                                        <p:cTn id="38" dur="500"/>
                                        <p:tgtEl>
                                          <p:spTgt spid="10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39"/>
          <p:cNvSpPr/>
          <p:nvPr/>
        </p:nvSpPr>
        <p:spPr>
          <a:xfrm>
            <a:off x="164163" y="1397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645" name="Google Shape;645;p39"/>
          <p:cNvSpPr/>
          <p:nvPr/>
        </p:nvSpPr>
        <p:spPr>
          <a:xfrm rot="6300000">
            <a:off x="8759566" y="3323749"/>
            <a:ext cx="5080706" cy="4841997"/>
          </a:xfrm>
          <a:prstGeom prst="ellipse">
            <a:avLst/>
          </a:prstGeom>
          <a:solidFill>
            <a:srgbClr val="EF7E60">
              <a:alpha val="1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646" name="Google Shape;646;p39"/>
          <p:cNvSpPr/>
          <p:nvPr/>
        </p:nvSpPr>
        <p:spPr>
          <a:xfrm rot="-7322910">
            <a:off x="8675954" y="2976316"/>
            <a:ext cx="5536153" cy="5536861"/>
          </a:xfrm>
          <a:prstGeom prst="ellipse">
            <a:avLst/>
          </a:prstGeom>
          <a:noFill/>
          <a:ln w="127000" cap="flat" cmpd="sng">
            <a:solidFill>
              <a:srgbClr val="EF7E60">
                <a:alpha val="13725"/>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647" name="Google Shape;647;p39"/>
          <p:cNvSpPr/>
          <p:nvPr/>
        </p:nvSpPr>
        <p:spPr>
          <a:xfrm rot="6300000">
            <a:off x="-1839901" y="-1826132"/>
            <a:ext cx="5321127" cy="5071122"/>
          </a:xfrm>
          <a:prstGeom prst="ellipse">
            <a:avLst/>
          </a:prstGeom>
          <a:solidFill>
            <a:srgbClr val="EF7E60">
              <a:alpha val="1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648" name="Google Shape;648;p39"/>
          <p:cNvSpPr/>
          <p:nvPr/>
        </p:nvSpPr>
        <p:spPr>
          <a:xfrm rot="-7322910">
            <a:off x="-2127394" y="-2190003"/>
            <a:ext cx="5798125" cy="5798867"/>
          </a:xfrm>
          <a:prstGeom prst="ellipse">
            <a:avLst/>
          </a:prstGeom>
          <a:noFill/>
          <a:ln w="127000" cap="flat" cmpd="sng">
            <a:solidFill>
              <a:srgbClr val="EF7E60">
                <a:alpha val="13725"/>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649" name="Google Shape;649;p39"/>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40</a:t>
            </a:fld>
            <a:endParaRPr dirty="0"/>
          </a:p>
        </p:txBody>
      </p:sp>
      <p:pic>
        <p:nvPicPr>
          <p:cNvPr id="650" name="Google Shape;650;p39" descr="一張含有 文字, 地圖, 圖表, 方案 的圖片&#10;&#10;自動產生的描述"/>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383973" y="464110"/>
            <a:ext cx="7162911" cy="5314568"/>
          </a:xfrm>
          <a:prstGeom prst="rect">
            <a:avLst/>
          </a:prstGeom>
          <a:noFill/>
          <a:ln w="28575" cap="flat" cmpd="sng">
            <a:solidFill>
              <a:srgbClr val="EF7E60"/>
            </a:solidFill>
            <a:prstDash val="lgDash"/>
            <a:round/>
            <a:headEnd type="none" w="sm" len="sm"/>
            <a:tailEnd type="none" w="sm" len="sm"/>
          </a:ln>
        </p:spPr>
      </p:pic>
      <p:sp>
        <p:nvSpPr>
          <p:cNvPr id="9" name="Google Shape;657;p40">
            <a:extLst>
              <a:ext uri="{FF2B5EF4-FFF2-40B4-BE49-F238E27FC236}">
                <a16:creationId xmlns:a16="http://schemas.microsoft.com/office/drawing/2014/main" id="{75F4347E-A781-4489-BB2F-3E73F1BBB387}"/>
              </a:ext>
            </a:extLst>
          </p:cNvPr>
          <p:cNvSpPr/>
          <p:nvPr/>
        </p:nvSpPr>
        <p:spPr>
          <a:xfrm flipH="1">
            <a:off x="12943626" y="873293"/>
            <a:ext cx="1019115" cy="4042643"/>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grpSp>
        <p:nvGrpSpPr>
          <p:cNvPr id="10" name="Google Shape;660;p40">
            <a:extLst>
              <a:ext uri="{FF2B5EF4-FFF2-40B4-BE49-F238E27FC236}">
                <a16:creationId xmlns:a16="http://schemas.microsoft.com/office/drawing/2014/main" id="{7C8D1177-2837-4351-B58D-F5554CB42B68}"/>
              </a:ext>
            </a:extLst>
          </p:cNvPr>
          <p:cNvGrpSpPr/>
          <p:nvPr/>
        </p:nvGrpSpPr>
        <p:grpSpPr>
          <a:xfrm>
            <a:off x="13255303" y="2761552"/>
            <a:ext cx="4971661" cy="1284096"/>
            <a:chOff x="1355649" y="4665855"/>
            <a:chExt cx="4971661" cy="1284096"/>
          </a:xfrm>
        </p:grpSpPr>
        <p:sp>
          <p:nvSpPr>
            <p:cNvPr id="11" name="Google Shape;661;p40">
              <a:extLst>
                <a:ext uri="{FF2B5EF4-FFF2-40B4-BE49-F238E27FC236}">
                  <a16:creationId xmlns:a16="http://schemas.microsoft.com/office/drawing/2014/main" id="{481882C4-26DC-4335-A5A5-F1B986054028}"/>
                </a:ext>
              </a:extLst>
            </p:cNvPr>
            <p:cNvSpPr/>
            <p:nvPr/>
          </p:nvSpPr>
          <p:spPr>
            <a:xfrm>
              <a:off x="1355649" y="4665855"/>
              <a:ext cx="4971661" cy="1284096"/>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2" name="Google Shape;662;p40">
              <a:extLst>
                <a:ext uri="{FF2B5EF4-FFF2-40B4-BE49-F238E27FC236}">
                  <a16:creationId xmlns:a16="http://schemas.microsoft.com/office/drawing/2014/main" id="{898CA1FD-6ABB-484F-9429-5A849B7FDE3A}"/>
                </a:ext>
              </a:extLst>
            </p:cNvPr>
            <p:cNvSpPr txBox="1"/>
            <p:nvPr/>
          </p:nvSpPr>
          <p:spPr>
            <a:xfrm>
              <a:off x="2640489" y="5043656"/>
              <a:ext cx="2194607" cy="764626"/>
            </a:xfrm>
            <a:prstGeom prst="rect">
              <a:avLst/>
            </a:prstGeom>
            <a:noFill/>
            <a:ln>
              <a:noFill/>
            </a:ln>
          </p:spPr>
          <p:txBody>
            <a:bodyPr spcFirstLastPara="1" wrap="square" lIns="91425" tIns="45700" rIns="91425" bIns="45700" anchor="t" anchorCtr="0">
              <a:normAutofit/>
            </a:bodyPr>
            <a:lstStyle/>
            <a:p>
              <a:pPr marL="0" marR="0" lvl="0" indent="0" algn="ctr" rtl="0">
                <a:lnSpc>
                  <a:spcPct val="109375"/>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室外通路</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grpSp>
      <p:pic>
        <p:nvPicPr>
          <p:cNvPr id="13" name="Google Shape;663;p40">
            <a:extLst>
              <a:ext uri="{FF2B5EF4-FFF2-40B4-BE49-F238E27FC236}">
                <a16:creationId xmlns:a16="http://schemas.microsoft.com/office/drawing/2014/main" id="{EBB1EEA6-61F3-431F-B69E-84983AE55726}"/>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flipH="1">
            <a:off x="-924824" y="620713"/>
            <a:ext cx="627766" cy="5329642"/>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50"/>
                                        </p:tgtEl>
                                        <p:attrNameLst>
                                          <p:attrName>style.visibility</p:attrName>
                                        </p:attrNameLst>
                                      </p:cBhvr>
                                      <p:to>
                                        <p:strVal val="visible"/>
                                      </p:to>
                                    </p:set>
                                    <p:animEffect transition="in" filter="fade">
                                      <p:cBhvr>
                                        <p:cTn id="7" dur="1500"/>
                                        <p:tgtEl>
                                          <p:spTgt spid="650"/>
                                        </p:tgtEl>
                                      </p:cBhvr>
                                    </p:animEffect>
                                    <p:anim calcmode="lin" valueType="num">
                                      <p:cBhvr>
                                        <p:cTn id="8" dur="1500" fill="hold"/>
                                        <p:tgtEl>
                                          <p:spTgt spid="650"/>
                                        </p:tgtEl>
                                        <p:attrNameLst>
                                          <p:attrName>ppt_w</p:attrName>
                                        </p:attrNameLst>
                                      </p:cBhvr>
                                      <p:tavLst>
                                        <p:tav tm="0" fmla="#ppt_w*sin(2.5*pi*$)">
                                          <p:val>
                                            <p:fltVal val="0"/>
                                          </p:val>
                                        </p:tav>
                                        <p:tav tm="100000">
                                          <p:val>
                                            <p:fltVal val="1"/>
                                          </p:val>
                                        </p:tav>
                                      </p:tavLst>
                                    </p:anim>
                                    <p:anim calcmode="lin" valueType="num">
                                      <p:cBhvr>
                                        <p:cTn id="9" dur="1500" fill="hold"/>
                                        <p:tgtEl>
                                          <p:spTgt spid="65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40"/>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41</a:t>
            </a:fld>
            <a:endParaRPr dirty="0"/>
          </a:p>
        </p:txBody>
      </p:sp>
      <p:sp>
        <p:nvSpPr>
          <p:cNvPr id="656" name="Google Shape;656;p40"/>
          <p:cNvSpPr/>
          <p:nvPr/>
        </p:nvSpPr>
        <p:spPr>
          <a:xfrm>
            <a:off x="164163" y="1397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657" name="Google Shape;657;p40"/>
          <p:cNvSpPr/>
          <p:nvPr/>
        </p:nvSpPr>
        <p:spPr>
          <a:xfrm>
            <a:off x="164162" y="873293"/>
            <a:ext cx="11871808" cy="4042643"/>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658" name="Google Shape;658;p40"/>
          <p:cNvSpPr txBox="1"/>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altLang="zh-TW" sz="1200">
                <a:solidFill>
                  <a:srgbClr val="757575"/>
                </a:solidFill>
                <a:latin typeface="Adobe 繁黑體 Std B" panose="020B0700000000000000" pitchFamily="34" charset="-120"/>
                <a:ea typeface="Adobe 繁黑體 Std B" panose="020B0700000000000000" pitchFamily="34" charset="-120"/>
                <a:sym typeface="Arial"/>
              </a:rPr>
              <a:t>41</a:t>
            </a:fld>
            <a:endParaRPr sz="1200" dirty="0">
              <a:solidFill>
                <a:srgbClr val="757575"/>
              </a:solidFill>
              <a:latin typeface="Adobe 繁黑體 Std B" panose="020B0700000000000000" pitchFamily="34" charset="-120"/>
              <a:ea typeface="Adobe 繁黑體 Std B" panose="020B0700000000000000" pitchFamily="34" charset="-120"/>
              <a:sym typeface="Arial"/>
            </a:endParaRPr>
          </a:p>
        </p:txBody>
      </p:sp>
      <p:sp>
        <p:nvSpPr>
          <p:cNvPr id="659" name="Google Shape;659;p40"/>
          <p:cNvSpPr/>
          <p:nvPr/>
        </p:nvSpPr>
        <p:spPr>
          <a:xfrm>
            <a:off x="10289521" y="4708423"/>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grpSp>
        <p:nvGrpSpPr>
          <p:cNvPr id="660" name="Google Shape;660;p40"/>
          <p:cNvGrpSpPr/>
          <p:nvPr/>
        </p:nvGrpSpPr>
        <p:grpSpPr>
          <a:xfrm>
            <a:off x="1749349" y="2643486"/>
            <a:ext cx="4971661" cy="1284096"/>
            <a:chOff x="1355649" y="4665855"/>
            <a:chExt cx="4971661" cy="1284096"/>
          </a:xfrm>
        </p:grpSpPr>
        <p:sp>
          <p:nvSpPr>
            <p:cNvPr id="661" name="Google Shape;661;p40"/>
            <p:cNvSpPr/>
            <p:nvPr/>
          </p:nvSpPr>
          <p:spPr>
            <a:xfrm>
              <a:off x="1355649" y="4665855"/>
              <a:ext cx="4971661" cy="1284096"/>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662" name="Google Shape;662;p40"/>
            <p:cNvSpPr txBox="1"/>
            <p:nvPr/>
          </p:nvSpPr>
          <p:spPr>
            <a:xfrm>
              <a:off x="2640489" y="5043656"/>
              <a:ext cx="2194607" cy="764626"/>
            </a:xfrm>
            <a:prstGeom prst="rect">
              <a:avLst/>
            </a:prstGeom>
            <a:noFill/>
            <a:ln>
              <a:noFill/>
            </a:ln>
          </p:spPr>
          <p:txBody>
            <a:bodyPr spcFirstLastPara="1" wrap="square" lIns="91425" tIns="45700" rIns="91425" bIns="45700" anchor="t" anchorCtr="0">
              <a:normAutofit/>
            </a:bodyPr>
            <a:lstStyle/>
            <a:p>
              <a:pPr marL="0" marR="0" lvl="0" indent="0" algn="ctr" rtl="0">
                <a:lnSpc>
                  <a:spcPct val="109375"/>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室外通路</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grpSp>
      <p:pic>
        <p:nvPicPr>
          <p:cNvPr id="663" name="Google Shape;663;p4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513635" y="620713"/>
            <a:ext cx="3544211" cy="5329642"/>
          </a:xfrm>
          <a:prstGeom prst="rect">
            <a:avLst/>
          </a:prstGeom>
          <a:noFill/>
          <a:ln>
            <a:noFill/>
          </a:ln>
        </p:spPr>
      </p:pic>
      <p:sp>
        <p:nvSpPr>
          <p:cNvPr id="664" name="Google Shape;664;p40"/>
          <p:cNvSpPr/>
          <p:nvPr/>
        </p:nvSpPr>
        <p:spPr>
          <a:xfrm>
            <a:off x="-3392348" y="-3415090"/>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665" name="Google Shape;665;p40"/>
          <p:cNvSpPr/>
          <p:nvPr/>
        </p:nvSpPr>
        <p:spPr>
          <a:xfrm rot="6300000">
            <a:off x="-3220856" y="-3118233"/>
            <a:ext cx="5321127" cy="5071122"/>
          </a:xfrm>
          <a:prstGeom prst="ellipse">
            <a:avLst/>
          </a:prstGeom>
          <a:solidFill>
            <a:srgbClr val="EF7E60">
              <a:alpha val="419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pic>
        <p:nvPicPr>
          <p:cNvPr id="13" name="Google Shape;675;p41">
            <a:extLst>
              <a:ext uri="{FF2B5EF4-FFF2-40B4-BE49-F238E27FC236}">
                <a16:creationId xmlns:a16="http://schemas.microsoft.com/office/drawing/2014/main" id="{EB88CBFF-3487-49EA-8511-5EF1AC237DA0}"/>
              </a:ext>
            </a:extLst>
          </p:cNvPr>
          <p:cNvPicPr preferRelativeResize="0"/>
          <p:nvPr/>
        </p:nvPicPr>
        <p:blipFill rotWithShape="1">
          <a:blip r:embed="rId4">
            <a:alphaModFix/>
          </a:blip>
          <a:srcRect/>
          <a:stretch/>
        </p:blipFill>
        <p:spPr>
          <a:xfrm flipH="1">
            <a:off x="2289487" y="8281010"/>
            <a:ext cx="2939309" cy="4184498"/>
          </a:xfrm>
          <a:prstGeom prst="rect">
            <a:avLst/>
          </a:prstGeom>
          <a:noFill/>
          <a:ln>
            <a:noFill/>
          </a:ln>
        </p:spPr>
      </p:pic>
      <p:pic>
        <p:nvPicPr>
          <p:cNvPr id="14" name="Google Shape;676;p41" descr="一張含有 戶外, 樹狀, 植物, 石頭 的圖片&#10;&#10;自動產生的描述">
            <a:extLst>
              <a:ext uri="{FF2B5EF4-FFF2-40B4-BE49-F238E27FC236}">
                <a16:creationId xmlns:a16="http://schemas.microsoft.com/office/drawing/2014/main" id="{32AC901D-A6A8-426F-93B9-1B70CF3E674E}"/>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flipV="1">
            <a:off x="5551443" y="-4699238"/>
            <a:ext cx="5468593" cy="3484378"/>
          </a:xfrm>
          <a:prstGeom prst="rect">
            <a:avLst/>
          </a:prstGeom>
          <a:noFill/>
          <a:ln>
            <a:noFill/>
          </a:ln>
        </p:spPr>
      </p:pic>
      <p:grpSp>
        <p:nvGrpSpPr>
          <p:cNvPr id="15" name="Google Shape;677;p41">
            <a:extLst>
              <a:ext uri="{FF2B5EF4-FFF2-40B4-BE49-F238E27FC236}">
                <a16:creationId xmlns:a16="http://schemas.microsoft.com/office/drawing/2014/main" id="{1C466547-BC7B-4053-B98C-F2671E5BC59C}"/>
              </a:ext>
            </a:extLst>
          </p:cNvPr>
          <p:cNvGrpSpPr/>
          <p:nvPr/>
        </p:nvGrpSpPr>
        <p:grpSpPr>
          <a:xfrm>
            <a:off x="2124403" y="-3197042"/>
            <a:ext cx="2974320" cy="1284096"/>
            <a:chOff x="1355649" y="4665855"/>
            <a:chExt cx="4971661" cy="1284096"/>
          </a:xfrm>
        </p:grpSpPr>
        <p:sp>
          <p:nvSpPr>
            <p:cNvPr id="16" name="Google Shape;678;p41">
              <a:extLst>
                <a:ext uri="{FF2B5EF4-FFF2-40B4-BE49-F238E27FC236}">
                  <a16:creationId xmlns:a16="http://schemas.microsoft.com/office/drawing/2014/main" id="{F80289D9-E009-420B-87BC-13F48BC736AD}"/>
                </a:ext>
              </a:extLst>
            </p:cNvPr>
            <p:cNvSpPr/>
            <p:nvPr/>
          </p:nvSpPr>
          <p:spPr>
            <a:xfrm>
              <a:off x="1355649" y="4665855"/>
              <a:ext cx="4971661" cy="1284096"/>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7" name="Google Shape;679;p41">
              <a:extLst>
                <a:ext uri="{FF2B5EF4-FFF2-40B4-BE49-F238E27FC236}">
                  <a16:creationId xmlns:a16="http://schemas.microsoft.com/office/drawing/2014/main" id="{944F4DF9-8AA0-4A88-ABAB-2500AE8C4B4B}"/>
                </a:ext>
              </a:extLst>
            </p:cNvPr>
            <p:cNvSpPr txBox="1"/>
            <p:nvPr/>
          </p:nvSpPr>
          <p:spPr>
            <a:xfrm>
              <a:off x="2744175" y="5045263"/>
              <a:ext cx="2194607" cy="764626"/>
            </a:xfrm>
            <a:prstGeom prst="rect">
              <a:avLst/>
            </a:prstGeom>
            <a:noFill/>
            <a:ln>
              <a:noFill/>
            </a:ln>
          </p:spPr>
          <p:txBody>
            <a:bodyPr spcFirstLastPara="1" wrap="square" lIns="91425" tIns="45700" rIns="91425" bIns="45700" anchor="t" anchorCtr="0">
              <a:normAutofit fontScale="70000" lnSpcReduction="20000"/>
            </a:bodyPr>
            <a:lstStyle/>
            <a:p>
              <a:pPr marL="0" marR="0" lvl="0" indent="0" algn="ctr" rtl="0">
                <a:lnSpc>
                  <a:spcPct val="109375"/>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導盲系統</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41"/>
          <p:cNvSpPr/>
          <p:nvPr/>
        </p:nvSpPr>
        <p:spPr>
          <a:xfrm>
            <a:off x="164163" y="1397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671" name="Google Shape;671;p41"/>
          <p:cNvSpPr/>
          <p:nvPr/>
        </p:nvSpPr>
        <p:spPr>
          <a:xfrm>
            <a:off x="164162" y="869951"/>
            <a:ext cx="11871808" cy="4042643"/>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672" name="Google Shape;672;p41"/>
          <p:cNvSpPr/>
          <p:nvPr/>
        </p:nvSpPr>
        <p:spPr>
          <a:xfrm>
            <a:off x="-422240" y="-981186"/>
            <a:ext cx="1432076" cy="1432076"/>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673" name="Google Shape;673;p41"/>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42</a:t>
            </a:fld>
            <a:endParaRPr dirty="0"/>
          </a:p>
        </p:txBody>
      </p:sp>
      <p:sp>
        <p:nvSpPr>
          <p:cNvPr id="674" name="Google Shape;674;p41"/>
          <p:cNvSpPr/>
          <p:nvPr/>
        </p:nvSpPr>
        <p:spPr>
          <a:xfrm>
            <a:off x="10289521" y="4708423"/>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pic>
        <p:nvPicPr>
          <p:cNvPr id="675" name="Google Shape;675;p41"/>
          <p:cNvPicPr preferRelativeResize="0"/>
          <p:nvPr/>
        </p:nvPicPr>
        <p:blipFill rotWithShape="1">
          <a:blip r:embed="rId3">
            <a:alphaModFix/>
          </a:blip>
          <a:srcRect/>
          <a:stretch/>
        </p:blipFill>
        <p:spPr>
          <a:xfrm>
            <a:off x="1482650" y="481356"/>
            <a:ext cx="4971660" cy="4184498"/>
          </a:xfrm>
          <a:prstGeom prst="rect">
            <a:avLst/>
          </a:prstGeom>
          <a:noFill/>
          <a:ln>
            <a:noFill/>
          </a:ln>
        </p:spPr>
      </p:pic>
      <p:pic>
        <p:nvPicPr>
          <p:cNvPr id="676" name="Google Shape;676;p41" descr="一張含有 戶外, 樹狀, 植物, 石頭 的圖片&#10;&#10;自動產生的描述"/>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5935758" y="1164931"/>
            <a:ext cx="5468593" cy="4101445"/>
          </a:xfrm>
          <a:prstGeom prst="rect">
            <a:avLst/>
          </a:prstGeom>
          <a:noFill/>
          <a:ln>
            <a:noFill/>
          </a:ln>
        </p:spPr>
      </p:pic>
      <p:grpSp>
        <p:nvGrpSpPr>
          <p:cNvPr id="677" name="Google Shape;677;p41"/>
          <p:cNvGrpSpPr/>
          <p:nvPr/>
        </p:nvGrpSpPr>
        <p:grpSpPr>
          <a:xfrm>
            <a:off x="1482649" y="4665855"/>
            <a:ext cx="4971661" cy="1284096"/>
            <a:chOff x="1355649" y="4665855"/>
            <a:chExt cx="4971661" cy="1284096"/>
          </a:xfrm>
        </p:grpSpPr>
        <p:sp>
          <p:nvSpPr>
            <p:cNvPr id="678" name="Google Shape;678;p41"/>
            <p:cNvSpPr/>
            <p:nvPr/>
          </p:nvSpPr>
          <p:spPr>
            <a:xfrm>
              <a:off x="1355649" y="4665855"/>
              <a:ext cx="4971661" cy="1284096"/>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679" name="Google Shape;679;p41"/>
            <p:cNvSpPr txBox="1"/>
            <p:nvPr/>
          </p:nvSpPr>
          <p:spPr>
            <a:xfrm>
              <a:off x="2744175" y="5045263"/>
              <a:ext cx="2194607" cy="764626"/>
            </a:xfrm>
            <a:prstGeom prst="rect">
              <a:avLst/>
            </a:prstGeom>
            <a:noFill/>
            <a:ln>
              <a:noFill/>
            </a:ln>
          </p:spPr>
          <p:txBody>
            <a:bodyPr spcFirstLastPara="1" wrap="square" lIns="91425" tIns="45700" rIns="91425" bIns="45700" anchor="t" anchorCtr="0">
              <a:normAutofit/>
            </a:bodyPr>
            <a:lstStyle/>
            <a:p>
              <a:pPr marL="0" marR="0" lvl="0" indent="0" algn="ctr" rtl="0">
                <a:lnSpc>
                  <a:spcPct val="109375"/>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導盲系統</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grpSp>
      <p:pic>
        <p:nvPicPr>
          <p:cNvPr id="15" name="Google Shape;663;p40">
            <a:extLst>
              <a:ext uri="{FF2B5EF4-FFF2-40B4-BE49-F238E27FC236}">
                <a16:creationId xmlns:a16="http://schemas.microsoft.com/office/drawing/2014/main" id="{EB5138DD-3F77-4866-87CC-7E929269D988}"/>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V="1">
            <a:off x="8357482" y="8087769"/>
            <a:ext cx="1107416" cy="1665288"/>
          </a:xfrm>
          <a:prstGeom prst="rect">
            <a:avLst/>
          </a:prstGeom>
          <a:noFill/>
          <a:ln>
            <a:noFill/>
          </a:ln>
        </p:spPr>
      </p:pic>
      <p:grpSp>
        <p:nvGrpSpPr>
          <p:cNvPr id="16" name="Google Shape;660;p40">
            <a:extLst>
              <a:ext uri="{FF2B5EF4-FFF2-40B4-BE49-F238E27FC236}">
                <a16:creationId xmlns:a16="http://schemas.microsoft.com/office/drawing/2014/main" id="{81E47D05-EF66-434C-A4E8-9F756ADF1796}"/>
              </a:ext>
            </a:extLst>
          </p:cNvPr>
          <p:cNvGrpSpPr/>
          <p:nvPr/>
        </p:nvGrpSpPr>
        <p:grpSpPr>
          <a:xfrm>
            <a:off x="1981201" y="-2115794"/>
            <a:ext cx="3084582" cy="1284096"/>
            <a:chOff x="2175929" y="4665855"/>
            <a:chExt cx="3084582" cy="1284096"/>
          </a:xfrm>
        </p:grpSpPr>
        <p:sp>
          <p:nvSpPr>
            <p:cNvPr id="17" name="Google Shape;661;p40">
              <a:extLst>
                <a:ext uri="{FF2B5EF4-FFF2-40B4-BE49-F238E27FC236}">
                  <a16:creationId xmlns:a16="http://schemas.microsoft.com/office/drawing/2014/main" id="{85FF5A0C-CC97-4477-9F91-2E080EDE52BE}"/>
                </a:ext>
              </a:extLst>
            </p:cNvPr>
            <p:cNvSpPr/>
            <p:nvPr/>
          </p:nvSpPr>
          <p:spPr>
            <a:xfrm>
              <a:off x="2175929" y="4665855"/>
              <a:ext cx="3084582" cy="1284096"/>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8" name="Google Shape;662;p40">
              <a:extLst>
                <a:ext uri="{FF2B5EF4-FFF2-40B4-BE49-F238E27FC236}">
                  <a16:creationId xmlns:a16="http://schemas.microsoft.com/office/drawing/2014/main" id="{A2B6D7E8-5DF5-4B6C-9AF5-D83C9256BCD5}"/>
                </a:ext>
              </a:extLst>
            </p:cNvPr>
            <p:cNvSpPr txBox="1"/>
            <p:nvPr/>
          </p:nvSpPr>
          <p:spPr>
            <a:xfrm>
              <a:off x="2640489" y="5043656"/>
              <a:ext cx="2194607" cy="764626"/>
            </a:xfrm>
            <a:prstGeom prst="rect">
              <a:avLst/>
            </a:prstGeom>
            <a:noFill/>
            <a:ln>
              <a:noFill/>
            </a:ln>
          </p:spPr>
          <p:txBody>
            <a:bodyPr spcFirstLastPara="1" wrap="square" lIns="91425" tIns="45700" rIns="91425" bIns="45700" anchor="t" anchorCtr="0">
              <a:normAutofit/>
            </a:bodyPr>
            <a:lstStyle/>
            <a:p>
              <a:pPr marL="0" marR="0" lvl="0" indent="0" algn="ctr" rtl="0">
                <a:lnSpc>
                  <a:spcPct val="109375"/>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室外通路</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42"/>
          <p:cNvSpPr/>
          <p:nvPr/>
        </p:nvSpPr>
        <p:spPr>
          <a:xfrm>
            <a:off x="164163" y="1397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685" name="Google Shape;685;p42"/>
          <p:cNvSpPr/>
          <p:nvPr/>
        </p:nvSpPr>
        <p:spPr>
          <a:xfrm>
            <a:off x="164162" y="869951"/>
            <a:ext cx="11871808" cy="4042643"/>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686" name="Google Shape;686;p42"/>
          <p:cNvSpPr/>
          <p:nvPr/>
        </p:nvSpPr>
        <p:spPr>
          <a:xfrm>
            <a:off x="-422240" y="-981186"/>
            <a:ext cx="1432076" cy="1432076"/>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687" name="Google Shape;687;p42"/>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43</a:t>
            </a:fld>
            <a:endParaRPr dirty="0"/>
          </a:p>
        </p:txBody>
      </p:sp>
      <p:sp>
        <p:nvSpPr>
          <p:cNvPr id="688" name="Google Shape;688;p42"/>
          <p:cNvSpPr/>
          <p:nvPr/>
        </p:nvSpPr>
        <p:spPr>
          <a:xfrm>
            <a:off x="10289521" y="4708423"/>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grpSp>
        <p:nvGrpSpPr>
          <p:cNvPr id="689" name="Google Shape;689;p42"/>
          <p:cNvGrpSpPr/>
          <p:nvPr/>
        </p:nvGrpSpPr>
        <p:grpSpPr>
          <a:xfrm>
            <a:off x="2391959" y="4665855"/>
            <a:ext cx="3300351" cy="1284096"/>
            <a:chOff x="3026959" y="4665855"/>
            <a:chExt cx="3300351" cy="1284096"/>
          </a:xfrm>
        </p:grpSpPr>
        <p:sp>
          <p:nvSpPr>
            <p:cNvPr id="690" name="Google Shape;690;p42"/>
            <p:cNvSpPr/>
            <p:nvPr/>
          </p:nvSpPr>
          <p:spPr>
            <a:xfrm>
              <a:off x="3026959" y="4665855"/>
              <a:ext cx="3300351" cy="1284096"/>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691" name="Google Shape;691;p42"/>
            <p:cNvSpPr txBox="1"/>
            <p:nvPr/>
          </p:nvSpPr>
          <p:spPr>
            <a:xfrm>
              <a:off x="3598979" y="5045263"/>
              <a:ext cx="2194607" cy="764626"/>
            </a:xfrm>
            <a:prstGeom prst="rect">
              <a:avLst/>
            </a:prstGeom>
            <a:noFill/>
            <a:ln>
              <a:noFill/>
            </a:ln>
          </p:spPr>
          <p:txBody>
            <a:bodyPr spcFirstLastPara="1" wrap="square" lIns="91425" tIns="45700" rIns="91425" bIns="45700" anchor="t" anchorCtr="0">
              <a:normAutofit/>
            </a:bodyPr>
            <a:lstStyle/>
            <a:p>
              <a:pPr marL="0" marR="0" lvl="0" indent="0" algn="ctr" rtl="0">
                <a:lnSpc>
                  <a:spcPct val="109375"/>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視覺陷阱</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grpSp>
      <p:pic>
        <p:nvPicPr>
          <p:cNvPr id="692" name="Google Shape;692;p42" descr="一張含有 地板, 排列 的圖片&#10;&#10;自動產生的描述"/>
          <p:cNvPicPr preferRelativeResize="0"/>
          <p:nvPr/>
        </p:nvPicPr>
        <p:blipFill rotWithShape="1">
          <a:blip r:embed="rId3">
            <a:alphaModFix/>
          </a:blip>
          <a:srcRect/>
          <a:stretch/>
        </p:blipFill>
        <p:spPr>
          <a:xfrm rot="5400000">
            <a:off x="1955101" y="937265"/>
            <a:ext cx="4174067" cy="3300350"/>
          </a:xfrm>
          <a:prstGeom prst="rect">
            <a:avLst/>
          </a:prstGeom>
          <a:noFill/>
          <a:ln>
            <a:noFill/>
          </a:ln>
        </p:spPr>
      </p:pic>
      <p:grpSp>
        <p:nvGrpSpPr>
          <p:cNvPr id="3" name="群組 2">
            <a:extLst>
              <a:ext uri="{FF2B5EF4-FFF2-40B4-BE49-F238E27FC236}">
                <a16:creationId xmlns:a16="http://schemas.microsoft.com/office/drawing/2014/main" id="{433D071A-3446-46D9-9AE8-F6A38466E5F4}"/>
              </a:ext>
            </a:extLst>
          </p:cNvPr>
          <p:cNvGrpSpPr/>
          <p:nvPr/>
        </p:nvGrpSpPr>
        <p:grpSpPr>
          <a:xfrm>
            <a:off x="5857332" y="481356"/>
            <a:ext cx="4101445" cy="5468593"/>
            <a:chOff x="5857332" y="481356"/>
            <a:chExt cx="4101445" cy="5468593"/>
          </a:xfrm>
        </p:grpSpPr>
        <p:grpSp>
          <p:nvGrpSpPr>
            <p:cNvPr id="693" name="Google Shape;693;p42"/>
            <p:cNvGrpSpPr/>
            <p:nvPr/>
          </p:nvGrpSpPr>
          <p:grpSpPr>
            <a:xfrm>
              <a:off x="5857332" y="481356"/>
              <a:ext cx="4101445" cy="5468593"/>
              <a:chOff x="129919" y="792546"/>
              <a:chExt cx="5143500" cy="6858000"/>
            </a:xfrm>
          </p:grpSpPr>
          <p:pic>
            <p:nvPicPr>
              <p:cNvPr id="694" name="Google Shape;694;p42" descr="一張含有 戶外, 樹狀, 天空, 地面 的圖片&#10;&#10;自動產生的描述"/>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727331" y="1649796"/>
                <a:ext cx="6858000" cy="5143500"/>
              </a:xfrm>
              <a:prstGeom prst="rect">
                <a:avLst/>
              </a:prstGeom>
              <a:noFill/>
              <a:ln>
                <a:noFill/>
              </a:ln>
            </p:spPr>
          </p:pic>
          <p:sp>
            <p:nvSpPr>
              <p:cNvPr id="695" name="Google Shape;695;p42"/>
              <p:cNvSpPr/>
              <p:nvPr/>
            </p:nvSpPr>
            <p:spPr>
              <a:xfrm rot="-846766">
                <a:off x="1398183" y="4657343"/>
                <a:ext cx="720080" cy="355324"/>
              </a:xfrm>
              <a:prstGeom prst="rightArrow">
                <a:avLst>
                  <a:gd name="adj1" fmla="val 50000"/>
                  <a:gd name="adj2" fmla="val 50000"/>
                </a:avLst>
              </a:prstGeom>
              <a:solidFill>
                <a:srgbClr val="FFFF00"/>
              </a:solidFill>
              <a:ln w="28575" cap="flat" cmpd="sng">
                <a:solidFill>
                  <a:srgbClr val="C00000"/>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3366"/>
                  </a:buClr>
                  <a:buSzPts val="2100"/>
                  <a:buFont typeface="Noto Sans Symbols"/>
                  <a:buNone/>
                </a:pPr>
                <a:endParaRPr sz="2800" b="1" i="0" u="none" strike="noStrike" cap="none" dirty="0">
                  <a:solidFill>
                    <a:srgbClr val="003366"/>
                  </a:solidFill>
                  <a:latin typeface="Adobe 繁黑體 Std B" panose="020B0700000000000000" pitchFamily="34" charset="-120"/>
                  <a:ea typeface="Adobe 繁黑體 Std B" panose="020B0700000000000000" pitchFamily="34" charset="-120"/>
                  <a:cs typeface="DFKai-SB"/>
                  <a:sym typeface="DFKai-SB"/>
                </a:endParaRPr>
              </a:p>
            </p:txBody>
          </p:sp>
        </p:grpSp>
        <p:sp>
          <p:nvSpPr>
            <p:cNvPr id="2" name="橢圓 1">
              <a:extLst>
                <a:ext uri="{FF2B5EF4-FFF2-40B4-BE49-F238E27FC236}">
                  <a16:creationId xmlns:a16="http://schemas.microsoft.com/office/drawing/2014/main" id="{4AA5F708-9726-35CC-62CC-52142391B876}"/>
                </a:ext>
              </a:extLst>
            </p:cNvPr>
            <p:cNvSpPr/>
            <p:nvPr/>
          </p:nvSpPr>
          <p:spPr>
            <a:xfrm rot="17731673">
              <a:off x="7326919" y="3034701"/>
              <a:ext cx="772160" cy="1548663"/>
            </a:xfrm>
            <a:prstGeom prst="ellipse">
              <a:avLst/>
            </a:prstGeom>
            <a:no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Adobe 繁黑體 Std B" panose="020B0700000000000000" pitchFamily="34" charset="-120"/>
                <a:ea typeface="Adobe 繁黑體 Std B" panose="020B0700000000000000" pitchFamily="34" charset="-120"/>
              </a:endParaRPr>
            </a:p>
          </p:txBody>
        </p:sp>
      </p:grpSp>
      <p:pic>
        <p:nvPicPr>
          <p:cNvPr id="15" name="Google Shape;675;p41">
            <a:extLst>
              <a:ext uri="{FF2B5EF4-FFF2-40B4-BE49-F238E27FC236}">
                <a16:creationId xmlns:a16="http://schemas.microsoft.com/office/drawing/2014/main" id="{AE55C508-C95B-45CE-85B2-01DCA401330B}"/>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20486947">
            <a:off x="-6277147" y="1513681"/>
            <a:ext cx="3955980" cy="3329630"/>
          </a:xfrm>
          <a:prstGeom prst="rect">
            <a:avLst/>
          </a:prstGeom>
          <a:noFill/>
          <a:ln>
            <a:noFill/>
          </a:ln>
        </p:spPr>
      </p:pic>
      <p:pic>
        <p:nvPicPr>
          <p:cNvPr id="16" name="Google Shape;676;p41" descr="一張含有 戶外, 樹狀, 植物, 石頭 的圖片&#10;&#10;自動產生的描述">
            <a:extLst>
              <a:ext uri="{FF2B5EF4-FFF2-40B4-BE49-F238E27FC236}">
                <a16:creationId xmlns:a16="http://schemas.microsoft.com/office/drawing/2014/main" id="{27BD1E6B-0B49-429E-823C-7623A7271129}"/>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6271837">
            <a:off x="13863607" y="2605526"/>
            <a:ext cx="3957097" cy="2967823"/>
          </a:xfrm>
          <a:prstGeom prst="rect">
            <a:avLst/>
          </a:prstGeom>
          <a:noFill/>
          <a:ln>
            <a:noFill/>
          </a:ln>
        </p:spPr>
      </p:pic>
      <p:grpSp>
        <p:nvGrpSpPr>
          <p:cNvPr id="17" name="Google Shape;677;p41">
            <a:extLst>
              <a:ext uri="{FF2B5EF4-FFF2-40B4-BE49-F238E27FC236}">
                <a16:creationId xmlns:a16="http://schemas.microsoft.com/office/drawing/2014/main" id="{281EC7C0-897E-42FD-B233-C59B0B62551F}"/>
              </a:ext>
            </a:extLst>
          </p:cNvPr>
          <p:cNvGrpSpPr/>
          <p:nvPr/>
        </p:nvGrpSpPr>
        <p:grpSpPr>
          <a:xfrm rot="20486947">
            <a:off x="-6393266" y="4987171"/>
            <a:ext cx="4797524" cy="1021763"/>
            <a:chOff x="1355649" y="4665855"/>
            <a:chExt cx="4971661" cy="1284096"/>
          </a:xfrm>
        </p:grpSpPr>
        <p:sp>
          <p:nvSpPr>
            <p:cNvPr id="18" name="Google Shape;678;p41">
              <a:extLst>
                <a:ext uri="{FF2B5EF4-FFF2-40B4-BE49-F238E27FC236}">
                  <a16:creationId xmlns:a16="http://schemas.microsoft.com/office/drawing/2014/main" id="{266E2774-AF80-4548-B714-7B6576D74590}"/>
                </a:ext>
              </a:extLst>
            </p:cNvPr>
            <p:cNvSpPr/>
            <p:nvPr/>
          </p:nvSpPr>
          <p:spPr>
            <a:xfrm>
              <a:off x="1355649" y="4665855"/>
              <a:ext cx="4971661" cy="1284096"/>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9" name="Google Shape;679;p41">
              <a:extLst>
                <a:ext uri="{FF2B5EF4-FFF2-40B4-BE49-F238E27FC236}">
                  <a16:creationId xmlns:a16="http://schemas.microsoft.com/office/drawing/2014/main" id="{3ECFE9E2-2F49-4670-880B-E9BCB30EFAB4}"/>
                </a:ext>
              </a:extLst>
            </p:cNvPr>
            <p:cNvSpPr txBox="1"/>
            <p:nvPr/>
          </p:nvSpPr>
          <p:spPr>
            <a:xfrm>
              <a:off x="2744175" y="5045263"/>
              <a:ext cx="2194607" cy="764626"/>
            </a:xfrm>
            <a:prstGeom prst="rect">
              <a:avLst/>
            </a:prstGeom>
            <a:noFill/>
            <a:ln>
              <a:noFill/>
            </a:ln>
          </p:spPr>
          <p:txBody>
            <a:bodyPr spcFirstLastPara="1" wrap="square" lIns="91425" tIns="45700" rIns="91425" bIns="45700" anchor="t" anchorCtr="0">
              <a:normAutofit lnSpcReduction="10000"/>
            </a:bodyPr>
            <a:lstStyle/>
            <a:p>
              <a:pPr marL="0" marR="0" lvl="0" indent="0" algn="ctr" rtl="0">
                <a:lnSpc>
                  <a:spcPct val="109375"/>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導盲系統</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grpSp>
      <p:grpSp>
        <p:nvGrpSpPr>
          <p:cNvPr id="21" name="Google Shape;705;p43">
            <a:extLst>
              <a:ext uri="{FF2B5EF4-FFF2-40B4-BE49-F238E27FC236}">
                <a16:creationId xmlns:a16="http://schemas.microsoft.com/office/drawing/2014/main" id="{2B05988C-0471-4B3D-99B5-F3625255036D}"/>
              </a:ext>
            </a:extLst>
          </p:cNvPr>
          <p:cNvGrpSpPr/>
          <p:nvPr/>
        </p:nvGrpSpPr>
        <p:grpSpPr>
          <a:xfrm flipH="1">
            <a:off x="-5725349" y="585758"/>
            <a:ext cx="4521394" cy="5193982"/>
            <a:chOff x="967046" y="761913"/>
            <a:chExt cx="4521394" cy="5193982"/>
          </a:xfrm>
        </p:grpSpPr>
        <p:sp>
          <p:nvSpPr>
            <p:cNvPr id="22" name="Google Shape;706;p43">
              <a:extLst>
                <a:ext uri="{FF2B5EF4-FFF2-40B4-BE49-F238E27FC236}">
                  <a16:creationId xmlns:a16="http://schemas.microsoft.com/office/drawing/2014/main" id="{CC7D9471-56E1-4F07-AAEA-7236B06B944D}"/>
                </a:ext>
              </a:extLst>
            </p:cNvPr>
            <p:cNvSpPr/>
            <p:nvPr/>
          </p:nvSpPr>
          <p:spPr>
            <a:xfrm>
              <a:off x="967046" y="4665855"/>
              <a:ext cx="4521394" cy="129004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Adobe 繁黑體 Std B" panose="020B0700000000000000" pitchFamily="34" charset="-120"/>
                <a:ea typeface="Adobe 繁黑體 Std B" panose="020B0700000000000000" pitchFamily="34" charset="-120"/>
                <a:sym typeface="Arial"/>
              </a:endParaRPr>
            </a:p>
          </p:txBody>
        </p:sp>
        <p:sp>
          <p:nvSpPr>
            <p:cNvPr id="23" name="Google Shape;707;p43">
              <a:extLst>
                <a:ext uri="{FF2B5EF4-FFF2-40B4-BE49-F238E27FC236}">
                  <a16:creationId xmlns:a16="http://schemas.microsoft.com/office/drawing/2014/main" id="{3E67174E-9C63-4AF1-804A-EA04689FE297}"/>
                </a:ext>
              </a:extLst>
            </p:cNvPr>
            <p:cNvSpPr txBox="1"/>
            <p:nvPr/>
          </p:nvSpPr>
          <p:spPr>
            <a:xfrm>
              <a:off x="1159496" y="5020632"/>
              <a:ext cx="4101445" cy="793759"/>
            </a:xfrm>
            <a:prstGeom prst="rect">
              <a:avLst/>
            </a:prstGeom>
            <a:noFill/>
            <a:ln>
              <a:noFill/>
            </a:ln>
          </p:spPr>
          <p:txBody>
            <a:bodyPr spcFirstLastPara="1" wrap="square" lIns="91425" tIns="45700" rIns="91425" bIns="45700" anchor="t" anchorCtr="0">
              <a:normAutofit/>
            </a:bodyPr>
            <a:lstStyle/>
            <a:p>
              <a:pPr marL="0" marR="0" lvl="0" indent="0" algn="ctr" rtl="0">
                <a:lnSpc>
                  <a:spcPct val="109375"/>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室外通路(車阻) (1/2)</a:t>
              </a:r>
              <a:endParaRPr dirty="0">
                <a:latin typeface="Adobe 繁黑體 Std B" panose="020B0700000000000000" pitchFamily="34" charset="-120"/>
                <a:ea typeface="Adobe 繁黑體 Std B" panose="020B0700000000000000" pitchFamily="34" charset="-120"/>
              </a:endParaRPr>
            </a:p>
          </p:txBody>
        </p:sp>
        <p:pic>
          <p:nvPicPr>
            <p:cNvPr id="24" name="Google Shape;708;p43" descr="一張含有 戶外, 道路, 地面, 街道 的圖片&#10;&#10;自動產生的描述">
              <a:extLst>
                <a:ext uri="{FF2B5EF4-FFF2-40B4-BE49-F238E27FC236}">
                  <a16:creationId xmlns:a16="http://schemas.microsoft.com/office/drawing/2014/main" id="{DC7C8473-D507-472E-8484-17B783AFA6DE}"/>
                </a:ext>
              </a:extLst>
            </p:cNvPr>
            <p:cNvPicPr preferRelativeResize="0"/>
            <p:nvPr/>
          </p:nvPicPr>
          <p:blipFill rotWithShape="1">
            <a:blip r:embed="rId7">
              <a:alphaModFix/>
            </a:blip>
            <a:srcRect/>
            <a:stretch/>
          </p:blipFill>
          <p:spPr>
            <a:xfrm>
              <a:off x="979745" y="761913"/>
              <a:ext cx="4500562" cy="3911828"/>
            </a:xfrm>
            <a:prstGeom prst="rect">
              <a:avLst/>
            </a:prstGeom>
            <a:noFill/>
            <a:ln w="9525" cap="flat" cmpd="sng">
              <a:solidFill>
                <a:schemeClr val="dk1"/>
              </a:solidFill>
              <a:prstDash val="solid"/>
              <a:round/>
              <a:headEnd type="none" w="sm" len="sm"/>
              <a:tailEnd type="none" w="sm" len="sm"/>
            </a:ln>
          </p:spPr>
        </p:pic>
      </p:grpSp>
      <p:pic>
        <p:nvPicPr>
          <p:cNvPr id="25" name="Google Shape;710;p43" descr="一張含有 建築, 戶外, 複合材料, 地面 的圖片&#10;&#10;自動產生的描述">
            <a:extLst>
              <a:ext uri="{FF2B5EF4-FFF2-40B4-BE49-F238E27FC236}">
                <a16:creationId xmlns:a16="http://schemas.microsoft.com/office/drawing/2014/main" id="{4E806503-E9B9-49D1-AE70-56C73063FB16}"/>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flipH="1">
            <a:off x="-5768646" y="574328"/>
            <a:ext cx="4564691" cy="3916793"/>
          </a:xfrm>
          <a:prstGeom prst="rect">
            <a:avLst/>
          </a:prstGeom>
          <a:noFill/>
          <a:ln>
            <a:noFill/>
          </a:ln>
        </p:spPr>
      </p:pic>
      <p:pic>
        <p:nvPicPr>
          <p:cNvPr id="26" name="Google Shape;709;p43" descr="一張含有 樹狀, 戶外, 建築, 道路 的圖片&#10;&#10;自動產生的描述">
            <a:extLst>
              <a:ext uri="{FF2B5EF4-FFF2-40B4-BE49-F238E27FC236}">
                <a16:creationId xmlns:a16="http://schemas.microsoft.com/office/drawing/2014/main" id="{C0906B85-06BB-4476-B71B-3FC31472232D}"/>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b="-1"/>
          <a:stretch/>
        </p:blipFill>
        <p:spPr>
          <a:xfrm flipH="1">
            <a:off x="13036144" y="669906"/>
            <a:ext cx="5834978" cy="5170477"/>
          </a:xfrm>
          <a:prstGeom prst="rect">
            <a:avLst/>
          </a:prstGeom>
          <a:noFill/>
          <a:ln w="9525" cap="flat" cmpd="sng">
            <a:solidFill>
              <a:schemeClr val="dk1"/>
            </a:solidFill>
            <a:prstDash val="solid"/>
            <a:round/>
            <a:headEnd type="none" w="sm" len="sm"/>
            <a:tailEnd type="none" w="sm" len="sm"/>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92"/>
                                        </p:tgtEl>
                                        <p:attrNameLst>
                                          <p:attrName>style.visibility</p:attrName>
                                        </p:attrNameLst>
                                      </p:cBhvr>
                                      <p:to>
                                        <p:strVal val="visible"/>
                                      </p:to>
                                    </p:set>
                                    <p:animEffect transition="in" filter="fade">
                                      <p:cBhvr>
                                        <p:cTn id="7" dur="1000"/>
                                        <p:tgtEl>
                                          <p:spTgt spid="692"/>
                                        </p:tgtEl>
                                      </p:cBhvr>
                                    </p:animEffect>
                                    <p:anim calcmode="lin" valueType="num">
                                      <p:cBhvr>
                                        <p:cTn id="8" dur="1000" fill="hold"/>
                                        <p:tgtEl>
                                          <p:spTgt spid="692"/>
                                        </p:tgtEl>
                                        <p:attrNameLst>
                                          <p:attrName>ppt_x</p:attrName>
                                        </p:attrNameLst>
                                      </p:cBhvr>
                                      <p:tavLst>
                                        <p:tav tm="0">
                                          <p:val>
                                            <p:strVal val="#ppt_x"/>
                                          </p:val>
                                        </p:tav>
                                        <p:tav tm="100000">
                                          <p:val>
                                            <p:strVal val="#ppt_x"/>
                                          </p:val>
                                        </p:tav>
                                      </p:tavLst>
                                    </p:anim>
                                    <p:anim calcmode="lin" valueType="num">
                                      <p:cBhvr>
                                        <p:cTn id="9" dur="1000" fill="hold"/>
                                        <p:tgtEl>
                                          <p:spTgt spid="69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7" presetClass="entr" presetSubtype="0" fill="hold" nodeType="afterEffect">
                                  <p:stCondLst>
                                    <p:cond delay="250"/>
                                  </p:stCondLst>
                                  <p:childTnLst>
                                    <p:set>
                                      <p:cBhvr>
                                        <p:cTn id="12" dur="1" fill="hold">
                                          <p:stCondLst>
                                            <p:cond delay="0"/>
                                          </p:stCondLst>
                                        </p:cTn>
                                        <p:tgtEl>
                                          <p:spTgt spid="689"/>
                                        </p:tgtEl>
                                        <p:attrNameLst>
                                          <p:attrName>style.visibility</p:attrName>
                                        </p:attrNameLst>
                                      </p:cBhvr>
                                      <p:to>
                                        <p:strVal val="visible"/>
                                      </p:to>
                                    </p:set>
                                    <p:animEffect transition="in" filter="fade">
                                      <p:cBhvr>
                                        <p:cTn id="13" dur="1000"/>
                                        <p:tgtEl>
                                          <p:spTgt spid="689"/>
                                        </p:tgtEl>
                                      </p:cBhvr>
                                    </p:animEffect>
                                    <p:anim calcmode="lin" valueType="num">
                                      <p:cBhvr>
                                        <p:cTn id="14" dur="1000" fill="hold"/>
                                        <p:tgtEl>
                                          <p:spTgt spid="689"/>
                                        </p:tgtEl>
                                        <p:attrNameLst>
                                          <p:attrName>ppt_x</p:attrName>
                                        </p:attrNameLst>
                                      </p:cBhvr>
                                      <p:tavLst>
                                        <p:tav tm="0">
                                          <p:val>
                                            <p:strVal val="#ppt_x"/>
                                          </p:val>
                                        </p:tav>
                                        <p:tav tm="100000">
                                          <p:val>
                                            <p:strVal val="#ppt_x"/>
                                          </p:val>
                                        </p:tav>
                                      </p:tavLst>
                                    </p:anim>
                                    <p:anim calcmode="lin" valueType="num">
                                      <p:cBhvr>
                                        <p:cTn id="15" dur="900" decel="100000" fill="hold"/>
                                        <p:tgtEl>
                                          <p:spTgt spid="68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89"/>
                                        </p:tgtEl>
                                        <p:attrNameLst>
                                          <p:attrName>ppt_y</p:attrName>
                                        </p:attrNameLst>
                                      </p:cBhvr>
                                      <p:tavLst>
                                        <p:tav tm="0">
                                          <p:val>
                                            <p:strVal val="#ppt_y-.03"/>
                                          </p:val>
                                        </p:tav>
                                        <p:tav tm="100000">
                                          <p:val>
                                            <p:strVal val="#ppt_y"/>
                                          </p:val>
                                        </p:tav>
                                      </p:tavLst>
                                    </p:anim>
                                  </p:childTnLst>
                                </p:cTn>
                              </p:par>
                            </p:childTnLst>
                          </p:cTn>
                        </p:par>
                        <p:par>
                          <p:cTn id="17" fill="hold">
                            <p:stCondLst>
                              <p:cond delay="2250"/>
                            </p:stCondLst>
                            <p:childTnLst>
                              <p:par>
                                <p:cTn id="18" presetID="53" presetClass="entr" presetSubtype="16" fill="hold" nodeType="afterEffect">
                                  <p:stCondLst>
                                    <p:cond delay="50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43"/>
          <p:cNvSpPr/>
          <p:nvPr/>
        </p:nvSpPr>
        <p:spPr>
          <a:xfrm>
            <a:off x="164163" y="1397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701" name="Google Shape;701;p43"/>
          <p:cNvSpPr/>
          <p:nvPr/>
        </p:nvSpPr>
        <p:spPr>
          <a:xfrm>
            <a:off x="164162" y="869951"/>
            <a:ext cx="11871807" cy="4042643"/>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702" name="Google Shape;702;p43"/>
          <p:cNvSpPr/>
          <p:nvPr/>
        </p:nvSpPr>
        <p:spPr>
          <a:xfrm>
            <a:off x="-422240" y="-981186"/>
            <a:ext cx="1432076" cy="1432076"/>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703" name="Google Shape;703;p43"/>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44</a:t>
            </a:fld>
            <a:endParaRPr dirty="0"/>
          </a:p>
        </p:txBody>
      </p:sp>
      <p:sp>
        <p:nvSpPr>
          <p:cNvPr id="704" name="Google Shape;704;p43"/>
          <p:cNvSpPr/>
          <p:nvPr/>
        </p:nvSpPr>
        <p:spPr>
          <a:xfrm>
            <a:off x="10289521" y="4708423"/>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grpSp>
        <p:nvGrpSpPr>
          <p:cNvPr id="705" name="Google Shape;705;p43"/>
          <p:cNvGrpSpPr/>
          <p:nvPr/>
        </p:nvGrpSpPr>
        <p:grpSpPr>
          <a:xfrm>
            <a:off x="866354" y="630176"/>
            <a:ext cx="4521394" cy="5193982"/>
            <a:chOff x="967046" y="761913"/>
            <a:chExt cx="4521394" cy="5193982"/>
          </a:xfrm>
        </p:grpSpPr>
        <p:sp>
          <p:nvSpPr>
            <p:cNvPr id="706" name="Google Shape;706;p43"/>
            <p:cNvSpPr/>
            <p:nvPr/>
          </p:nvSpPr>
          <p:spPr>
            <a:xfrm>
              <a:off x="967046" y="4665855"/>
              <a:ext cx="4521394" cy="129004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Adobe 繁黑體 Std B" panose="020B0700000000000000" pitchFamily="34" charset="-120"/>
                <a:ea typeface="Adobe 繁黑體 Std B" panose="020B0700000000000000" pitchFamily="34" charset="-120"/>
                <a:sym typeface="Arial"/>
              </a:endParaRPr>
            </a:p>
          </p:txBody>
        </p:sp>
        <p:sp>
          <p:nvSpPr>
            <p:cNvPr id="707" name="Google Shape;707;p43"/>
            <p:cNvSpPr txBox="1"/>
            <p:nvPr/>
          </p:nvSpPr>
          <p:spPr>
            <a:xfrm>
              <a:off x="1159496" y="5020632"/>
              <a:ext cx="4101445" cy="793759"/>
            </a:xfrm>
            <a:prstGeom prst="rect">
              <a:avLst/>
            </a:prstGeom>
            <a:noFill/>
            <a:ln>
              <a:noFill/>
            </a:ln>
          </p:spPr>
          <p:txBody>
            <a:bodyPr spcFirstLastPara="1" wrap="square" lIns="91425" tIns="45700" rIns="91425" bIns="45700" anchor="t" anchorCtr="0">
              <a:normAutofit/>
            </a:bodyPr>
            <a:lstStyle/>
            <a:p>
              <a:pPr marL="0" marR="0" lvl="0" indent="0" algn="ctr" rtl="0">
                <a:lnSpc>
                  <a:spcPct val="109375"/>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室外通路(車阻) (1/2)</a:t>
              </a:r>
              <a:endParaRPr dirty="0">
                <a:latin typeface="Adobe 繁黑體 Std B" panose="020B0700000000000000" pitchFamily="34" charset="-120"/>
                <a:ea typeface="Adobe 繁黑體 Std B" panose="020B0700000000000000" pitchFamily="34" charset="-120"/>
              </a:endParaRPr>
            </a:p>
          </p:txBody>
        </p:sp>
        <p:pic>
          <p:nvPicPr>
            <p:cNvPr id="708" name="Google Shape;708;p43" descr="一張含有 戶外, 道路, 地面, 街道 的圖片&#10;&#10;自動產生的描述"/>
            <p:cNvPicPr preferRelativeResize="0"/>
            <p:nvPr/>
          </p:nvPicPr>
          <p:blipFill rotWithShape="1">
            <a:blip r:embed="rId3">
              <a:alphaModFix/>
            </a:blip>
            <a:srcRect/>
            <a:stretch/>
          </p:blipFill>
          <p:spPr>
            <a:xfrm>
              <a:off x="979745" y="761913"/>
              <a:ext cx="4500562" cy="3911828"/>
            </a:xfrm>
            <a:prstGeom prst="rect">
              <a:avLst/>
            </a:prstGeom>
            <a:noFill/>
            <a:ln w="9525" cap="flat" cmpd="sng">
              <a:solidFill>
                <a:schemeClr val="dk1"/>
              </a:solidFill>
              <a:prstDash val="solid"/>
              <a:round/>
              <a:headEnd type="none" w="sm" len="sm"/>
              <a:tailEnd type="none" w="sm" len="sm"/>
            </a:ln>
          </p:spPr>
        </p:pic>
      </p:grpSp>
      <p:pic>
        <p:nvPicPr>
          <p:cNvPr id="709" name="Google Shape;709;p43" descr="一張含有 樹狀, 戶外, 建築, 道路 的圖片&#10;&#10;自動產生的描述"/>
          <p:cNvPicPr preferRelativeResize="0"/>
          <p:nvPr/>
        </p:nvPicPr>
        <p:blipFill rotWithShape="1">
          <a:blip r:embed="rId4" cstate="screen">
            <a:alphaModFix/>
            <a:extLst>
              <a:ext uri="{28A0092B-C50C-407E-A947-70E740481C1C}">
                <a14:useLocalDpi xmlns:a14="http://schemas.microsoft.com/office/drawing/2010/main"/>
              </a:ext>
            </a:extLst>
          </a:blip>
          <a:srcRect b="-1"/>
          <a:stretch/>
        </p:blipFill>
        <p:spPr>
          <a:xfrm>
            <a:off x="5533965" y="630176"/>
            <a:ext cx="5834978" cy="5170477"/>
          </a:xfrm>
          <a:prstGeom prst="rect">
            <a:avLst/>
          </a:prstGeom>
          <a:noFill/>
          <a:ln w="9525" cap="flat" cmpd="sng">
            <a:solidFill>
              <a:schemeClr val="dk1"/>
            </a:solidFill>
            <a:prstDash val="solid"/>
            <a:round/>
            <a:headEnd type="none" w="sm" len="sm"/>
            <a:tailEnd type="none" w="sm" len="sm"/>
          </a:ln>
        </p:spPr>
      </p:pic>
      <p:pic>
        <p:nvPicPr>
          <p:cNvPr id="710" name="Google Shape;710;p43" descr="一張含有 建築, 戶外, 複合材料, 地面 的圖片&#10;&#10;自動產生的描述"/>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23057" y="618746"/>
            <a:ext cx="4564691" cy="3916793"/>
          </a:xfrm>
          <a:prstGeom prst="rect">
            <a:avLst/>
          </a:prstGeom>
          <a:noFill/>
          <a:ln>
            <a:noFill/>
          </a:ln>
        </p:spPr>
      </p:pic>
      <p:pic>
        <p:nvPicPr>
          <p:cNvPr id="13" name="Google Shape;721;p44" descr="一張含有 戶外, 樹狀, 地面, 植物 的圖片&#10;&#10;自動產生的描述">
            <a:extLst>
              <a:ext uri="{FF2B5EF4-FFF2-40B4-BE49-F238E27FC236}">
                <a16:creationId xmlns:a16="http://schemas.microsoft.com/office/drawing/2014/main" id="{6694DCB7-BE4B-4332-A0B9-DF0E93F673CB}"/>
              </a:ext>
            </a:extLst>
          </p:cNvPr>
          <p:cNvPicPr preferRelativeResize="0"/>
          <p:nvPr/>
        </p:nvPicPr>
        <p:blipFill rotWithShape="1">
          <a:blip r:embed="rId6">
            <a:alphaModFix/>
          </a:blip>
          <a:srcRect/>
          <a:stretch/>
        </p:blipFill>
        <p:spPr>
          <a:xfrm>
            <a:off x="13013057" y="797904"/>
            <a:ext cx="5881151" cy="5211392"/>
          </a:xfrm>
          <a:prstGeom prst="rect">
            <a:avLst/>
          </a:prstGeom>
          <a:noFill/>
          <a:ln w="9525" cap="flat" cmpd="sng">
            <a:solidFill>
              <a:schemeClr val="dk1"/>
            </a:solidFill>
            <a:prstDash val="solid"/>
            <a:round/>
            <a:headEnd type="none" w="sm" len="sm"/>
            <a:tailEnd type="none" w="sm" len="sm"/>
          </a:ln>
        </p:spPr>
      </p:pic>
      <p:grpSp>
        <p:nvGrpSpPr>
          <p:cNvPr id="14" name="Google Shape;722;p44">
            <a:extLst>
              <a:ext uri="{FF2B5EF4-FFF2-40B4-BE49-F238E27FC236}">
                <a16:creationId xmlns:a16="http://schemas.microsoft.com/office/drawing/2014/main" id="{372C005B-B839-4300-B207-4E502EACCEAD}"/>
              </a:ext>
            </a:extLst>
          </p:cNvPr>
          <p:cNvGrpSpPr/>
          <p:nvPr/>
        </p:nvGrpSpPr>
        <p:grpSpPr>
          <a:xfrm>
            <a:off x="-5555514" y="4534116"/>
            <a:ext cx="4521394" cy="1290040"/>
            <a:chOff x="878295" y="4534117"/>
            <a:chExt cx="4521394" cy="1290040"/>
          </a:xfrm>
        </p:grpSpPr>
        <p:sp>
          <p:nvSpPr>
            <p:cNvPr id="15" name="Google Shape;723;p44">
              <a:extLst>
                <a:ext uri="{FF2B5EF4-FFF2-40B4-BE49-F238E27FC236}">
                  <a16:creationId xmlns:a16="http://schemas.microsoft.com/office/drawing/2014/main" id="{1FD7B162-A480-4390-9941-1417C450CAE0}"/>
                </a:ext>
              </a:extLst>
            </p:cNvPr>
            <p:cNvSpPr/>
            <p:nvPr/>
          </p:nvSpPr>
          <p:spPr>
            <a:xfrm>
              <a:off x="878295" y="4534117"/>
              <a:ext cx="4521394" cy="129004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Adobe 繁黑體 Std B" panose="020B0700000000000000" pitchFamily="34" charset="-120"/>
                <a:ea typeface="Adobe 繁黑體 Std B" panose="020B0700000000000000" pitchFamily="34" charset="-120"/>
                <a:sym typeface="Arial"/>
              </a:endParaRPr>
            </a:p>
          </p:txBody>
        </p:sp>
        <p:sp>
          <p:nvSpPr>
            <p:cNvPr id="16" name="Google Shape;724;p44">
              <a:extLst>
                <a:ext uri="{FF2B5EF4-FFF2-40B4-BE49-F238E27FC236}">
                  <a16:creationId xmlns:a16="http://schemas.microsoft.com/office/drawing/2014/main" id="{C842E791-38F5-4AE6-8E8C-0DF4E95F1606}"/>
                </a:ext>
              </a:extLst>
            </p:cNvPr>
            <p:cNvSpPr txBox="1"/>
            <p:nvPr/>
          </p:nvSpPr>
          <p:spPr>
            <a:xfrm>
              <a:off x="1070745" y="4888894"/>
              <a:ext cx="4101445" cy="793759"/>
            </a:xfrm>
            <a:prstGeom prst="rect">
              <a:avLst/>
            </a:prstGeom>
            <a:noFill/>
            <a:ln>
              <a:noFill/>
            </a:ln>
          </p:spPr>
          <p:txBody>
            <a:bodyPr spcFirstLastPara="1" wrap="square" lIns="91425" tIns="45700" rIns="91425" bIns="45700" anchor="t" anchorCtr="0">
              <a:normAutofit/>
            </a:bodyPr>
            <a:lstStyle/>
            <a:p>
              <a:pPr marL="0" marR="0" lvl="0" indent="0" algn="ctr" rtl="0">
                <a:lnSpc>
                  <a:spcPct val="109375"/>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室外通路(車阻) (2/2)</a:t>
              </a:r>
              <a:endParaRPr dirty="0">
                <a:latin typeface="Adobe 繁黑體 Std B" panose="020B0700000000000000" pitchFamily="34" charset="-120"/>
                <a:ea typeface="Adobe 繁黑體 Std B" panose="020B0700000000000000" pitchFamily="34" charset="-120"/>
              </a:endParaRPr>
            </a:p>
          </p:txBody>
        </p:sp>
      </p:grpSp>
      <p:pic>
        <p:nvPicPr>
          <p:cNvPr id="17" name="Google Shape;725;p44" descr="一張含有 植物, 戶外, 建築, 地面 的圖片&#10;&#10;自動產生的描述">
            <a:extLst>
              <a:ext uri="{FF2B5EF4-FFF2-40B4-BE49-F238E27FC236}">
                <a16:creationId xmlns:a16="http://schemas.microsoft.com/office/drawing/2014/main" id="{0C8401AF-86A7-4B89-8FDC-9C371626943D}"/>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rot="10800000">
            <a:off x="-5599293" y="611942"/>
            <a:ext cx="4565173" cy="3423880"/>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Shape 714"/>
        <p:cNvGrpSpPr/>
        <p:nvPr/>
      </p:nvGrpSpPr>
      <p:grpSpPr>
        <a:xfrm>
          <a:off x="0" y="0"/>
          <a:ext cx="0" cy="0"/>
          <a:chOff x="0" y="0"/>
          <a:chExt cx="0" cy="0"/>
        </a:xfrm>
      </p:grpSpPr>
      <p:sp>
        <p:nvSpPr>
          <p:cNvPr id="715" name="Google Shape;715;p44"/>
          <p:cNvSpPr/>
          <p:nvPr/>
        </p:nvSpPr>
        <p:spPr>
          <a:xfrm>
            <a:off x="164163" y="1397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716" name="Google Shape;716;p44"/>
          <p:cNvSpPr/>
          <p:nvPr/>
        </p:nvSpPr>
        <p:spPr>
          <a:xfrm>
            <a:off x="164162" y="869951"/>
            <a:ext cx="11871808" cy="4042643"/>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717" name="Google Shape;717;p44"/>
          <p:cNvSpPr/>
          <p:nvPr/>
        </p:nvSpPr>
        <p:spPr>
          <a:xfrm>
            <a:off x="-422240" y="-981186"/>
            <a:ext cx="1432076" cy="1432076"/>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718" name="Google Shape;718;p44"/>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45</a:t>
            </a:fld>
            <a:endParaRPr dirty="0"/>
          </a:p>
        </p:txBody>
      </p:sp>
      <p:sp>
        <p:nvSpPr>
          <p:cNvPr id="719" name="Google Shape;719;p44"/>
          <p:cNvSpPr/>
          <p:nvPr/>
        </p:nvSpPr>
        <p:spPr>
          <a:xfrm>
            <a:off x="10289521" y="4708423"/>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720" name="Google Shape;720;p44"/>
          <p:cNvSpPr txBox="1"/>
          <p:nvPr/>
        </p:nvSpPr>
        <p:spPr>
          <a:xfrm>
            <a:off x="1058804" y="4888895"/>
            <a:ext cx="4101445" cy="793759"/>
          </a:xfrm>
          <a:prstGeom prst="rect">
            <a:avLst/>
          </a:prstGeom>
          <a:noFill/>
          <a:ln>
            <a:noFill/>
          </a:ln>
        </p:spPr>
        <p:txBody>
          <a:bodyPr spcFirstLastPara="1" wrap="square" lIns="91425" tIns="45700" rIns="91425" bIns="45700" anchor="t" anchorCtr="0">
            <a:normAutofit/>
          </a:bodyPr>
          <a:lstStyle/>
          <a:p>
            <a:pPr marL="0" marR="0" lvl="0" indent="0" algn="ctr" rtl="0">
              <a:lnSpc>
                <a:spcPct val="109375"/>
              </a:lnSpc>
              <a:spcBef>
                <a:spcPts val="0"/>
              </a:spcBef>
              <a:spcAft>
                <a:spcPts val="0"/>
              </a:spcAft>
              <a:buClr>
                <a:schemeClr val="lt1"/>
              </a:buClr>
              <a:buSzPts val="3200"/>
              <a:buFont typeface="Arial"/>
              <a:buNone/>
            </a:pPr>
            <a:r>
              <a:rPr lang="zh-TW" sz="3200" b="1" dirty="0">
                <a:solidFill>
                  <a:schemeClr val="lt1"/>
                </a:solidFill>
                <a:latin typeface="Adobe 繁黑體 Std B" panose="020B0700000000000000" pitchFamily="34" charset="-120"/>
                <a:ea typeface="Adobe 繁黑體 Std B" panose="020B0700000000000000" pitchFamily="34" charset="-120"/>
                <a:sym typeface="Arial"/>
              </a:rPr>
              <a:t>室外通路(車阻) (2/2)</a:t>
            </a:r>
            <a:endParaRPr dirty="0">
              <a:latin typeface="Adobe 繁黑體 Std B" panose="020B0700000000000000" pitchFamily="34" charset="-120"/>
              <a:ea typeface="Adobe 繁黑體 Std B" panose="020B0700000000000000" pitchFamily="34" charset="-120"/>
            </a:endParaRPr>
          </a:p>
        </p:txBody>
      </p:sp>
      <p:pic>
        <p:nvPicPr>
          <p:cNvPr id="721" name="Google Shape;721;p44" descr="一張含有 戶外, 樹狀, 地面, 植物 的圖片&#10;&#10;自動產生的描述"/>
          <p:cNvPicPr preferRelativeResize="0"/>
          <p:nvPr/>
        </p:nvPicPr>
        <p:blipFill rotWithShape="1">
          <a:blip r:embed="rId3">
            <a:alphaModFix/>
          </a:blip>
          <a:srcRect/>
          <a:stretch/>
        </p:blipFill>
        <p:spPr>
          <a:xfrm>
            <a:off x="5533207" y="612765"/>
            <a:ext cx="5881151" cy="5211392"/>
          </a:xfrm>
          <a:prstGeom prst="rect">
            <a:avLst/>
          </a:prstGeom>
          <a:noFill/>
          <a:ln w="9525" cap="flat" cmpd="sng">
            <a:solidFill>
              <a:schemeClr val="dk1"/>
            </a:solidFill>
            <a:prstDash val="solid"/>
            <a:round/>
            <a:headEnd type="none" w="sm" len="sm"/>
            <a:tailEnd type="none" w="sm" len="sm"/>
          </a:ln>
        </p:spPr>
      </p:pic>
      <p:grpSp>
        <p:nvGrpSpPr>
          <p:cNvPr id="722" name="Google Shape;722;p44"/>
          <p:cNvGrpSpPr/>
          <p:nvPr/>
        </p:nvGrpSpPr>
        <p:grpSpPr>
          <a:xfrm>
            <a:off x="865595" y="4534117"/>
            <a:ext cx="4521394" cy="1290040"/>
            <a:chOff x="878295" y="4534117"/>
            <a:chExt cx="4521394" cy="1290040"/>
          </a:xfrm>
        </p:grpSpPr>
        <p:sp>
          <p:nvSpPr>
            <p:cNvPr id="723" name="Google Shape;723;p44"/>
            <p:cNvSpPr/>
            <p:nvPr/>
          </p:nvSpPr>
          <p:spPr>
            <a:xfrm>
              <a:off x="878295" y="4534117"/>
              <a:ext cx="4521394" cy="129004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Adobe 繁黑體 Std B" panose="020B0700000000000000" pitchFamily="34" charset="-120"/>
                <a:ea typeface="Adobe 繁黑體 Std B" panose="020B0700000000000000" pitchFamily="34" charset="-120"/>
                <a:sym typeface="Arial"/>
              </a:endParaRPr>
            </a:p>
          </p:txBody>
        </p:sp>
        <p:sp>
          <p:nvSpPr>
            <p:cNvPr id="724" name="Google Shape;724;p44"/>
            <p:cNvSpPr txBox="1"/>
            <p:nvPr/>
          </p:nvSpPr>
          <p:spPr>
            <a:xfrm>
              <a:off x="1070745" y="4888894"/>
              <a:ext cx="4101445" cy="793759"/>
            </a:xfrm>
            <a:prstGeom prst="rect">
              <a:avLst/>
            </a:prstGeom>
            <a:noFill/>
            <a:ln>
              <a:noFill/>
            </a:ln>
          </p:spPr>
          <p:txBody>
            <a:bodyPr spcFirstLastPara="1" wrap="square" lIns="91425" tIns="45700" rIns="91425" bIns="45700" anchor="t" anchorCtr="0">
              <a:normAutofit/>
            </a:bodyPr>
            <a:lstStyle/>
            <a:p>
              <a:pPr marL="0" marR="0" lvl="0" indent="0" algn="ctr" rtl="0">
                <a:lnSpc>
                  <a:spcPct val="109375"/>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室外通路(車阻) (2/2)</a:t>
              </a:r>
              <a:endParaRPr dirty="0">
                <a:latin typeface="Adobe 繁黑體 Std B" panose="020B0700000000000000" pitchFamily="34" charset="-120"/>
                <a:ea typeface="Adobe 繁黑體 Std B" panose="020B0700000000000000" pitchFamily="34" charset="-120"/>
              </a:endParaRPr>
            </a:p>
          </p:txBody>
        </p:sp>
      </p:grpSp>
      <p:pic>
        <p:nvPicPr>
          <p:cNvPr id="725" name="Google Shape;725;p44" descr="一張含有 植物, 戶外, 建築, 地面 的圖片&#10;&#10;自動產生的描述"/>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10800000">
            <a:off x="821816" y="611943"/>
            <a:ext cx="4565173" cy="3423880"/>
          </a:xfrm>
          <a:prstGeom prst="rect">
            <a:avLst/>
          </a:prstGeom>
          <a:noFill/>
          <a:ln>
            <a:noFill/>
          </a:ln>
        </p:spPr>
      </p:pic>
      <p:sp>
        <p:nvSpPr>
          <p:cNvPr id="726" name="Google Shape;726;p44"/>
          <p:cNvSpPr/>
          <p:nvPr/>
        </p:nvSpPr>
        <p:spPr>
          <a:xfrm>
            <a:off x="5533206" y="2754630"/>
            <a:ext cx="1119054" cy="1281194"/>
          </a:xfrm>
          <a:prstGeom prst="ellipse">
            <a:avLst/>
          </a:prstGeom>
          <a:noFill/>
          <a:ln w="38100"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727" name="Google Shape;727;p44"/>
          <p:cNvSpPr/>
          <p:nvPr/>
        </p:nvSpPr>
        <p:spPr>
          <a:xfrm>
            <a:off x="1418406" y="2147806"/>
            <a:ext cx="1119054" cy="1281194"/>
          </a:xfrm>
          <a:prstGeom prst="ellipse">
            <a:avLst/>
          </a:prstGeom>
          <a:noFill/>
          <a:ln w="38100"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grpSp>
        <p:nvGrpSpPr>
          <p:cNvPr id="15" name="Google Shape;705;p43">
            <a:extLst>
              <a:ext uri="{FF2B5EF4-FFF2-40B4-BE49-F238E27FC236}">
                <a16:creationId xmlns:a16="http://schemas.microsoft.com/office/drawing/2014/main" id="{8DF40E34-0DCE-4017-B563-F17E167363E8}"/>
              </a:ext>
            </a:extLst>
          </p:cNvPr>
          <p:cNvGrpSpPr/>
          <p:nvPr/>
        </p:nvGrpSpPr>
        <p:grpSpPr>
          <a:xfrm flipH="1">
            <a:off x="-5725349" y="585758"/>
            <a:ext cx="4521394" cy="5193982"/>
            <a:chOff x="967046" y="761913"/>
            <a:chExt cx="4521394" cy="5193982"/>
          </a:xfrm>
        </p:grpSpPr>
        <p:sp>
          <p:nvSpPr>
            <p:cNvPr id="16" name="Google Shape;706;p43">
              <a:extLst>
                <a:ext uri="{FF2B5EF4-FFF2-40B4-BE49-F238E27FC236}">
                  <a16:creationId xmlns:a16="http://schemas.microsoft.com/office/drawing/2014/main" id="{DFEBE573-9D5F-41E1-84AE-2D941F102D14}"/>
                </a:ext>
              </a:extLst>
            </p:cNvPr>
            <p:cNvSpPr/>
            <p:nvPr/>
          </p:nvSpPr>
          <p:spPr>
            <a:xfrm>
              <a:off x="967046" y="4665855"/>
              <a:ext cx="4521394" cy="129004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Adobe 繁黑體 Std B" panose="020B0700000000000000" pitchFamily="34" charset="-120"/>
                <a:ea typeface="Adobe 繁黑體 Std B" panose="020B0700000000000000" pitchFamily="34" charset="-120"/>
                <a:sym typeface="Arial"/>
              </a:endParaRPr>
            </a:p>
          </p:txBody>
        </p:sp>
        <p:sp>
          <p:nvSpPr>
            <p:cNvPr id="17" name="Google Shape;707;p43">
              <a:extLst>
                <a:ext uri="{FF2B5EF4-FFF2-40B4-BE49-F238E27FC236}">
                  <a16:creationId xmlns:a16="http://schemas.microsoft.com/office/drawing/2014/main" id="{3A3ED808-CFAE-4120-A38D-0A441A07C8EF}"/>
                </a:ext>
              </a:extLst>
            </p:cNvPr>
            <p:cNvSpPr txBox="1"/>
            <p:nvPr/>
          </p:nvSpPr>
          <p:spPr>
            <a:xfrm>
              <a:off x="1159496" y="5020632"/>
              <a:ext cx="4101445" cy="793759"/>
            </a:xfrm>
            <a:prstGeom prst="rect">
              <a:avLst/>
            </a:prstGeom>
            <a:noFill/>
            <a:ln>
              <a:noFill/>
            </a:ln>
          </p:spPr>
          <p:txBody>
            <a:bodyPr spcFirstLastPara="1" wrap="square" lIns="91425" tIns="45700" rIns="91425" bIns="45700" anchor="t" anchorCtr="0">
              <a:normAutofit/>
            </a:bodyPr>
            <a:lstStyle/>
            <a:p>
              <a:pPr marL="0" marR="0" lvl="0" indent="0" algn="ctr" rtl="0">
                <a:lnSpc>
                  <a:spcPct val="109375"/>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室外通路(車阻) (1/2)</a:t>
              </a:r>
              <a:endParaRPr dirty="0">
                <a:latin typeface="Adobe 繁黑體 Std B" panose="020B0700000000000000" pitchFamily="34" charset="-120"/>
                <a:ea typeface="Adobe 繁黑體 Std B" panose="020B0700000000000000" pitchFamily="34" charset="-120"/>
              </a:endParaRPr>
            </a:p>
          </p:txBody>
        </p:sp>
        <p:pic>
          <p:nvPicPr>
            <p:cNvPr id="18" name="Google Shape;708;p43" descr="一張含有 戶外, 道路, 地面, 街道 的圖片&#10;&#10;自動產生的描述">
              <a:extLst>
                <a:ext uri="{FF2B5EF4-FFF2-40B4-BE49-F238E27FC236}">
                  <a16:creationId xmlns:a16="http://schemas.microsoft.com/office/drawing/2014/main" id="{C9CE324E-A4D3-41E1-9B54-313ED0166B3F}"/>
                </a:ext>
              </a:extLst>
            </p:cNvPr>
            <p:cNvPicPr preferRelativeResize="0"/>
            <p:nvPr/>
          </p:nvPicPr>
          <p:blipFill rotWithShape="1">
            <a:blip r:embed="rId5">
              <a:alphaModFix/>
            </a:blip>
            <a:srcRect/>
            <a:stretch/>
          </p:blipFill>
          <p:spPr>
            <a:xfrm>
              <a:off x="979745" y="761913"/>
              <a:ext cx="4500562" cy="3911828"/>
            </a:xfrm>
            <a:prstGeom prst="rect">
              <a:avLst/>
            </a:prstGeom>
            <a:noFill/>
            <a:ln w="9525" cap="flat" cmpd="sng">
              <a:solidFill>
                <a:schemeClr val="dk1"/>
              </a:solidFill>
              <a:prstDash val="solid"/>
              <a:round/>
              <a:headEnd type="none" w="sm" len="sm"/>
              <a:tailEnd type="none" w="sm" len="sm"/>
            </a:ln>
          </p:spPr>
        </p:pic>
      </p:grpSp>
      <p:pic>
        <p:nvPicPr>
          <p:cNvPr id="19" name="Google Shape;710;p43" descr="一張含有 建築, 戶外, 複合材料, 地面 的圖片&#10;&#10;自動產生的描述">
            <a:extLst>
              <a:ext uri="{FF2B5EF4-FFF2-40B4-BE49-F238E27FC236}">
                <a16:creationId xmlns:a16="http://schemas.microsoft.com/office/drawing/2014/main" id="{80437022-0195-4F8A-B3A7-A85D14CD56FA}"/>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flipH="1">
            <a:off x="-5768646" y="574328"/>
            <a:ext cx="4564691" cy="3916793"/>
          </a:xfrm>
          <a:prstGeom prst="rect">
            <a:avLst/>
          </a:prstGeom>
          <a:noFill/>
          <a:ln>
            <a:noFill/>
          </a:ln>
        </p:spPr>
      </p:pic>
      <p:pic>
        <p:nvPicPr>
          <p:cNvPr id="20" name="Google Shape;709;p43" descr="一張含有 樹狀, 戶外, 建築, 道路 的圖片&#10;&#10;自動產生的描述">
            <a:extLst>
              <a:ext uri="{FF2B5EF4-FFF2-40B4-BE49-F238E27FC236}">
                <a16:creationId xmlns:a16="http://schemas.microsoft.com/office/drawing/2014/main" id="{63C5E780-EAD1-4F61-B9CA-B21450F5D361}"/>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b="-1"/>
          <a:stretch/>
        </p:blipFill>
        <p:spPr>
          <a:xfrm flipH="1">
            <a:off x="13036144" y="669906"/>
            <a:ext cx="5834978" cy="5170477"/>
          </a:xfrm>
          <a:prstGeom prst="rect">
            <a:avLst/>
          </a:prstGeom>
          <a:noFill/>
          <a:ln w="9525" cap="flat" cmpd="sng">
            <a:solidFill>
              <a:schemeClr val="dk1"/>
            </a:solidFill>
            <a:prstDash val="solid"/>
            <a:round/>
            <a:headEnd type="none" w="sm" len="sm"/>
            <a:tailEnd type="none" w="sm" len="sm"/>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27"/>
                                        </p:tgtEl>
                                        <p:attrNameLst>
                                          <p:attrName>style.visibility</p:attrName>
                                        </p:attrNameLst>
                                      </p:cBhvr>
                                      <p:to>
                                        <p:strVal val="visible"/>
                                      </p:to>
                                    </p:set>
                                    <p:animEffect transition="in" filter="wheel(1)">
                                      <p:cBhvr>
                                        <p:cTn id="7" dur="1500"/>
                                        <p:tgtEl>
                                          <p:spTgt spid="72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26"/>
                                        </p:tgtEl>
                                        <p:attrNameLst>
                                          <p:attrName>style.visibility</p:attrName>
                                        </p:attrNameLst>
                                      </p:cBhvr>
                                      <p:to>
                                        <p:strVal val="visible"/>
                                      </p:to>
                                    </p:set>
                                    <p:animEffect transition="in" filter="wheel(1)">
                                      <p:cBhvr>
                                        <p:cTn id="10" dur="1500"/>
                                        <p:tgtEl>
                                          <p:spTgt spid="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6" grpId="0" animBg="1"/>
      <p:bldP spid="72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11" name="Google Shape;738;p45">
            <a:extLst>
              <a:ext uri="{FF2B5EF4-FFF2-40B4-BE49-F238E27FC236}">
                <a16:creationId xmlns:a16="http://schemas.microsoft.com/office/drawing/2014/main" id="{C13D49BC-9499-46EC-A81E-F67A8C81EF28}"/>
              </a:ext>
            </a:extLst>
          </p:cNvPr>
          <p:cNvSpPr txBox="1"/>
          <p:nvPr/>
        </p:nvSpPr>
        <p:spPr>
          <a:xfrm>
            <a:off x="1102429" y="1685570"/>
            <a:ext cx="10852262" cy="1443710"/>
          </a:xfrm>
          <a:prstGeom prst="rect">
            <a:avLst/>
          </a:prstGeom>
          <a:noFill/>
          <a:ln>
            <a:noFill/>
          </a:ln>
        </p:spPr>
        <p:txBody>
          <a:bodyPr spcFirstLastPara="1" wrap="square" lIns="91425" tIns="45700" rIns="91425" bIns="45700" anchor="t" anchorCtr="0">
            <a:noAutofit/>
          </a:bodyPr>
          <a:lstStyle/>
          <a:p>
            <a:pPr marL="0" marR="0" lvl="0" indent="0" algn="l" rtl="0">
              <a:lnSpc>
                <a:spcPts val="3500"/>
              </a:lnSpc>
              <a:spcBef>
                <a:spcPts val="0"/>
              </a:spcBef>
              <a:spcAft>
                <a:spcPts val="0"/>
              </a:spcAft>
              <a:buClr>
                <a:schemeClr val="dk1"/>
              </a:buClr>
              <a:buSzPts val="2400"/>
              <a:buFont typeface="Arial"/>
              <a:buNone/>
            </a:pP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宿舍無障礙寢室、宿舍公共空間、資源教室、學生餐廳、合作社、健康中心、</a:t>
            </a:r>
            <a:b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b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階梯教室、實習工廠、圖書館、體育館、游泳池、活動中心、國際會議廳及</a:t>
            </a:r>
            <a:b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b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演講廳等。 </a:t>
            </a:r>
            <a:endParaRPr sz="2400" dirty="0">
              <a:solidFill>
                <a:schemeClr val="bg1">
                  <a:lumMod val="75000"/>
                </a:schemeClr>
              </a:solidFill>
              <a:latin typeface="Adobe 繁黑體 Std B" panose="020B0700000000000000" pitchFamily="34" charset="-120"/>
              <a:ea typeface="Adobe 繁黑體 Std B" panose="020B0700000000000000" pitchFamily="34" charset="-120"/>
              <a:sym typeface="Arial"/>
            </a:endParaRPr>
          </a:p>
        </p:txBody>
      </p:sp>
      <p:grpSp>
        <p:nvGrpSpPr>
          <p:cNvPr id="2" name="群組 1">
            <a:extLst>
              <a:ext uri="{FF2B5EF4-FFF2-40B4-BE49-F238E27FC236}">
                <a16:creationId xmlns:a16="http://schemas.microsoft.com/office/drawing/2014/main" id="{8EB6947D-7CCF-4B60-9B6F-ACE39AC38414}"/>
              </a:ext>
            </a:extLst>
          </p:cNvPr>
          <p:cNvGrpSpPr/>
          <p:nvPr/>
        </p:nvGrpSpPr>
        <p:grpSpPr>
          <a:xfrm>
            <a:off x="711201" y="831989"/>
            <a:ext cx="5130798" cy="661455"/>
            <a:chOff x="711201" y="831989"/>
            <a:chExt cx="5130798" cy="661455"/>
          </a:xfrm>
        </p:grpSpPr>
        <p:sp>
          <p:nvSpPr>
            <p:cNvPr id="733" name="Google Shape;733;p45"/>
            <p:cNvSpPr txBox="1"/>
            <p:nvPr/>
          </p:nvSpPr>
          <p:spPr>
            <a:xfrm>
              <a:off x="711201" y="831989"/>
              <a:ext cx="4886960" cy="523180"/>
            </a:xfrm>
            <a:prstGeom prst="rect">
              <a:avLst/>
            </a:prstGeom>
            <a:solidFill>
              <a:srgbClr val="FFC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p:txBody>
        </p:sp>
        <p:sp>
          <p:nvSpPr>
            <p:cNvPr id="734" name="Google Shape;734;p45"/>
            <p:cNvSpPr txBox="1"/>
            <p:nvPr/>
          </p:nvSpPr>
          <p:spPr>
            <a:xfrm>
              <a:off x="845010" y="956955"/>
              <a:ext cx="4996989" cy="53648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校園特有之建築物內空間</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grpSp>
      <p:sp>
        <p:nvSpPr>
          <p:cNvPr id="735" name="Google Shape;735;p45"/>
          <p:cNvSpPr/>
          <p:nvPr/>
        </p:nvSpPr>
        <p:spPr>
          <a:xfrm>
            <a:off x="185314" y="142130"/>
            <a:ext cx="731097" cy="731097"/>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736" name="Google Shape;736;p45"/>
          <p:cNvSpPr/>
          <p:nvPr/>
        </p:nvSpPr>
        <p:spPr>
          <a:xfrm>
            <a:off x="-3688236" y="-5015190"/>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737" name="Google Shape;737;p45"/>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46</a:t>
            </a:fld>
            <a:endParaRPr dirty="0"/>
          </a:p>
        </p:txBody>
      </p:sp>
      <p:sp>
        <p:nvSpPr>
          <p:cNvPr id="738" name="Google Shape;738;p45"/>
          <p:cNvSpPr txBox="1"/>
          <p:nvPr/>
        </p:nvSpPr>
        <p:spPr>
          <a:xfrm>
            <a:off x="1102429" y="1685570"/>
            <a:ext cx="10852262" cy="1443710"/>
          </a:xfrm>
          <a:prstGeom prst="rect">
            <a:avLst/>
          </a:prstGeom>
          <a:noFill/>
          <a:ln>
            <a:noFill/>
          </a:ln>
        </p:spPr>
        <p:txBody>
          <a:bodyPr spcFirstLastPara="1" wrap="square" lIns="91425" tIns="45700" rIns="91425" bIns="45700" anchor="t" anchorCtr="0">
            <a:noAutofit/>
          </a:bodyPr>
          <a:lstStyle/>
          <a:p>
            <a:pPr marL="0" marR="0" lvl="0" indent="0" algn="l" rtl="0">
              <a:lnSpc>
                <a:spcPts val="3500"/>
              </a:lnSpc>
              <a:spcBef>
                <a:spcPts val="0"/>
              </a:spcBef>
              <a:spcAft>
                <a:spcPts val="0"/>
              </a:spcAft>
              <a:buClr>
                <a:schemeClr val="dk1"/>
              </a:buClr>
              <a:buSzPts val="2400"/>
              <a:buFont typeface="Arial"/>
              <a:buNone/>
            </a:pPr>
            <a:r>
              <a:rPr lang="zh-TW" sz="2400" dirty="0">
                <a:solidFill>
                  <a:schemeClr val="dk1"/>
                </a:solidFill>
                <a:latin typeface="Adobe 繁黑體 Std B" panose="020B0700000000000000" pitchFamily="34" charset="-120"/>
                <a:ea typeface="Adobe 繁黑體 Std B" panose="020B0700000000000000" pitchFamily="34" charset="-120"/>
                <a:sym typeface="Arial"/>
              </a:rPr>
              <a:t>宿舍無障礙寢室、宿舍公共空間、資源教室、學生餐廳、合作社、健康中心、</a:t>
            </a:r>
            <a:br>
              <a:rPr lang="zh-TW" sz="2400" dirty="0">
                <a:solidFill>
                  <a:schemeClr val="dk1"/>
                </a:solidFill>
                <a:latin typeface="Adobe 繁黑體 Std B" panose="020B0700000000000000" pitchFamily="34" charset="-120"/>
                <a:ea typeface="Adobe 繁黑體 Std B" panose="020B0700000000000000" pitchFamily="34" charset="-120"/>
                <a:sym typeface="Arial"/>
              </a:rPr>
            </a:br>
            <a:r>
              <a:rPr lang="zh-TW" sz="2400" dirty="0">
                <a:solidFill>
                  <a:schemeClr val="dk1"/>
                </a:solidFill>
                <a:latin typeface="Adobe 繁黑體 Std B" panose="020B0700000000000000" pitchFamily="34" charset="-120"/>
                <a:ea typeface="Adobe 繁黑體 Std B" panose="020B0700000000000000" pitchFamily="34" charset="-120"/>
                <a:sym typeface="Arial"/>
              </a:rPr>
              <a:t>階梯教室、實習工廠、圖書館、體育館、游泳池、活動中心、國際會議廳及</a:t>
            </a:r>
            <a:br>
              <a:rPr lang="zh-TW" sz="2400" dirty="0">
                <a:solidFill>
                  <a:schemeClr val="dk1"/>
                </a:solidFill>
                <a:latin typeface="Adobe 繁黑體 Std B" panose="020B0700000000000000" pitchFamily="34" charset="-120"/>
                <a:ea typeface="Adobe 繁黑體 Std B" panose="020B0700000000000000" pitchFamily="34" charset="-120"/>
                <a:sym typeface="Arial"/>
              </a:rPr>
            </a:br>
            <a:r>
              <a:rPr lang="zh-TW" sz="2400" dirty="0">
                <a:solidFill>
                  <a:schemeClr val="dk1"/>
                </a:solidFill>
                <a:latin typeface="Adobe 繁黑體 Std B" panose="020B0700000000000000" pitchFamily="34" charset="-120"/>
                <a:ea typeface="Adobe 繁黑體 Std B" panose="020B0700000000000000" pitchFamily="34" charset="-120"/>
                <a:sym typeface="Arial"/>
              </a:rPr>
              <a:t>演講廳等。 </a:t>
            </a:r>
            <a:endParaRPr sz="2400" dirty="0">
              <a:solidFill>
                <a:schemeClr val="dk1"/>
              </a:solidFill>
              <a:latin typeface="Adobe 繁黑體 Std B" panose="020B0700000000000000" pitchFamily="34" charset="-120"/>
              <a:ea typeface="Adobe 繁黑體 Std B" panose="020B0700000000000000" pitchFamily="34" charset="-120"/>
              <a:sym typeface="Arial"/>
            </a:endParaRPr>
          </a:p>
        </p:txBody>
      </p:sp>
      <p:pic>
        <p:nvPicPr>
          <p:cNvPr id="739" name="Google Shape;739;p45" descr="一張含有 服裝, 足部穿著, 人員, 男人 的圖片&#10;&#10;自動產生的描述"/>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56245" y="3279454"/>
            <a:ext cx="4025901" cy="2683934"/>
          </a:xfrm>
          <a:prstGeom prst="rect">
            <a:avLst/>
          </a:prstGeom>
          <a:noFill/>
          <a:ln w="31750" cap="flat" cmpd="sng">
            <a:solidFill>
              <a:srgbClr val="EF7E60"/>
            </a:solidFill>
            <a:prstDash val="lgDash"/>
            <a:round/>
            <a:headEnd type="none" w="sm" len="sm"/>
            <a:tailEnd type="none" w="sm" len="sm"/>
          </a:ln>
        </p:spPr>
      </p:pic>
      <p:pic>
        <p:nvPicPr>
          <p:cNvPr id="740" name="Google Shape;740;p45" descr="一張含有 室內, 傢俱, 桌, 服裝 的圖片&#10;&#10;自動產生的描述"/>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279829" y="3279454"/>
            <a:ext cx="4026153" cy="2683934"/>
          </a:xfrm>
          <a:prstGeom prst="rect">
            <a:avLst/>
          </a:prstGeom>
          <a:noFill/>
          <a:ln w="31750" cap="flat" cmpd="sng">
            <a:solidFill>
              <a:srgbClr val="EF7E60"/>
            </a:solidFill>
            <a:prstDash val="lgDash"/>
            <a:round/>
            <a:headEnd type="none" w="sm" len="sm"/>
            <a:tailEnd type="none" w="sm" len="sm"/>
          </a:ln>
        </p:spPr>
      </p:pic>
      <p:sp>
        <p:nvSpPr>
          <p:cNvPr id="12" name="Google Shape;746;p46">
            <a:extLst>
              <a:ext uri="{FF2B5EF4-FFF2-40B4-BE49-F238E27FC236}">
                <a16:creationId xmlns:a16="http://schemas.microsoft.com/office/drawing/2014/main" id="{9117EF33-0212-4BC8-81A6-050DB2526059}"/>
              </a:ext>
            </a:extLst>
          </p:cNvPr>
          <p:cNvSpPr/>
          <p:nvPr/>
        </p:nvSpPr>
        <p:spPr>
          <a:xfrm flipH="1" flipV="1">
            <a:off x="-514350" y="-685800"/>
            <a:ext cx="514350" cy="685800"/>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3" name="Google Shape;748;p46">
            <a:extLst>
              <a:ext uri="{FF2B5EF4-FFF2-40B4-BE49-F238E27FC236}">
                <a16:creationId xmlns:a16="http://schemas.microsoft.com/office/drawing/2014/main" id="{8C65C155-C5D5-472B-A6A4-BF14214EA498}"/>
              </a:ext>
            </a:extLst>
          </p:cNvPr>
          <p:cNvSpPr/>
          <p:nvPr/>
        </p:nvSpPr>
        <p:spPr>
          <a:xfrm flipH="1" flipV="1">
            <a:off x="12192000" y="6677933"/>
            <a:ext cx="2671736" cy="255001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grpSp>
        <p:nvGrpSpPr>
          <p:cNvPr id="24" name="Google Shape;751;p46">
            <a:extLst>
              <a:ext uri="{FF2B5EF4-FFF2-40B4-BE49-F238E27FC236}">
                <a16:creationId xmlns:a16="http://schemas.microsoft.com/office/drawing/2014/main" id="{47FB851A-3B35-47CA-AA3E-3BE7BDAED525}"/>
              </a:ext>
            </a:extLst>
          </p:cNvPr>
          <p:cNvGrpSpPr/>
          <p:nvPr/>
        </p:nvGrpSpPr>
        <p:grpSpPr>
          <a:xfrm>
            <a:off x="2203714" y="-1549083"/>
            <a:ext cx="6931734" cy="856284"/>
            <a:chOff x="2395971" y="-1604369"/>
            <a:chExt cx="6931734" cy="856284"/>
          </a:xfrm>
        </p:grpSpPr>
        <p:sp>
          <p:nvSpPr>
            <p:cNvPr id="25" name="Google Shape;752;p46">
              <a:extLst>
                <a:ext uri="{FF2B5EF4-FFF2-40B4-BE49-F238E27FC236}">
                  <a16:creationId xmlns:a16="http://schemas.microsoft.com/office/drawing/2014/main" id="{3BE0C3E5-426B-4F76-BAB1-DAE813FDFEEB}"/>
                </a:ext>
              </a:extLst>
            </p:cNvPr>
            <p:cNvSpPr txBox="1"/>
            <p:nvPr/>
          </p:nvSpPr>
          <p:spPr>
            <a:xfrm>
              <a:off x="2395971" y="-1604369"/>
              <a:ext cx="4159716" cy="523180"/>
            </a:xfrm>
            <a:prstGeom prst="rect">
              <a:avLst/>
            </a:prstGeom>
            <a:solidFill>
              <a:srgbClr val="FFC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p:txBody>
        </p:sp>
        <p:sp>
          <p:nvSpPr>
            <p:cNvPr id="26" name="Google Shape;753;p46">
              <a:extLst>
                <a:ext uri="{FF2B5EF4-FFF2-40B4-BE49-F238E27FC236}">
                  <a16:creationId xmlns:a16="http://schemas.microsoft.com/office/drawing/2014/main" id="{5760B42E-B1D9-4A2B-AD7C-B2BEB68695C7}"/>
                </a:ext>
              </a:extLst>
            </p:cNvPr>
            <p:cNvSpPr txBox="1"/>
            <p:nvPr/>
          </p:nvSpPr>
          <p:spPr>
            <a:xfrm>
              <a:off x="3043947" y="-1356449"/>
              <a:ext cx="6283758" cy="608364"/>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109375"/>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入口無障礙設計</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grpSp>
      <p:pic>
        <p:nvPicPr>
          <p:cNvPr id="27" name="Google Shape;754;p46">
            <a:extLst>
              <a:ext uri="{FF2B5EF4-FFF2-40B4-BE49-F238E27FC236}">
                <a16:creationId xmlns:a16="http://schemas.microsoft.com/office/drawing/2014/main" id="{67ED263F-5126-4736-AFC3-9BC342CE8B03}"/>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2056245" y="7626406"/>
            <a:ext cx="3785084" cy="3203085"/>
          </a:xfrm>
          <a:prstGeom prst="rect">
            <a:avLst/>
          </a:prstGeom>
          <a:noFill/>
          <a:ln>
            <a:noFill/>
          </a:ln>
        </p:spPr>
      </p:pic>
      <p:pic>
        <p:nvPicPr>
          <p:cNvPr id="28" name="Google Shape;758;p46" descr="一張含有 戶外, 植物, 樹狀 的圖片&#10;&#10;自動產生的描述">
            <a:extLst>
              <a:ext uri="{FF2B5EF4-FFF2-40B4-BE49-F238E27FC236}">
                <a16:creationId xmlns:a16="http://schemas.microsoft.com/office/drawing/2014/main" id="{28B7A60C-62DB-4AA3-999C-4E78059C21A9}"/>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5400000" flipV="1">
            <a:off x="6321298" y="-4463202"/>
            <a:ext cx="4437061" cy="333308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250"/>
                                  </p:stCondLst>
                                  <p:childTnLst>
                                    <p:set>
                                      <p:cBhvr>
                                        <p:cTn id="11" dur="1" fill="hold">
                                          <p:stCondLst>
                                            <p:cond delay="0"/>
                                          </p:stCondLst>
                                        </p:cTn>
                                        <p:tgtEl>
                                          <p:spTgt spid="738"/>
                                        </p:tgtEl>
                                        <p:attrNameLst>
                                          <p:attrName>style.visibility</p:attrName>
                                        </p:attrNameLst>
                                      </p:cBhvr>
                                      <p:to>
                                        <p:strVal val="visible"/>
                                      </p:to>
                                    </p:set>
                                    <p:animEffect transition="in" filter="randombar(horizontal)">
                                      <p:cBhvr>
                                        <p:cTn id="12" dur="500"/>
                                        <p:tgtEl>
                                          <p:spTgt spid="738"/>
                                        </p:tgtEl>
                                      </p:cBhvr>
                                    </p:animEffect>
                                  </p:childTnLst>
                                </p:cTn>
                              </p:par>
                            </p:childTnLst>
                          </p:cTn>
                        </p:par>
                        <p:par>
                          <p:cTn id="13" fill="hold">
                            <p:stCondLst>
                              <p:cond delay="1250"/>
                            </p:stCondLst>
                            <p:childTnLst>
                              <p:par>
                                <p:cTn id="14" presetID="49" presetClass="entr" presetSubtype="0" decel="100000" fill="hold" nodeType="afterEffect">
                                  <p:stCondLst>
                                    <p:cond delay="250"/>
                                  </p:stCondLst>
                                  <p:childTnLst>
                                    <p:set>
                                      <p:cBhvr>
                                        <p:cTn id="15" dur="1" fill="hold">
                                          <p:stCondLst>
                                            <p:cond delay="0"/>
                                          </p:stCondLst>
                                        </p:cTn>
                                        <p:tgtEl>
                                          <p:spTgt spid="739"/>
                                        </p:tgtEl>
                                        <p:attrNameLst>
                                          <p:attrName>style.visibility</p:attrName>
                                        </p:attrNameLst>
                                      </p:cBhvr>
                                      <p:to>
                                        <p:strVal val="visible"/>
                                      </p:to>
                                    </p:set>
                                    <p:anim calcmode="lin" valueType="num">
                                      <p:cBhvr>
                                        <p:cTn id="16" dur="500" fill="hold"/>
                                        <p:tgtEl>
                                          <p:spTgt spid="739"/>
                                        </p:tgtEl>
                                        <p:attrNameLst>
                                          <p:attrName>ppt_w</p:attrName>
                                        </p:attrNameLst>
                                      </p:cBhvr>
                                      <p:tavLst>
                                        <p:tav tm="0">
                                          <p:val>
                                            <p:fltVal val="0"/>
                                          </p:val>
                                        </p:tav>
                                        <p:tav tm="100000">
                                          <p:val>
                                            <p:strVal val="#ppt_w"/>
                                          </p:val>
                                        </p:tav>
                                      </p:tavLst>
                                    </p:anim>
                                    <p:anim calcmode="lin" valueType="num">
                                      <p:cBhvr>
                                        <p:cTn id="17" dur="500" fill="hold"/>
                                        <p:tgtEl>
                                          <p:spTgt spid="739"/>
                                        </p:tgtEl>
                                        <p:attrNameLst>
                                          <p:attrName>ppt_h</p:attrName>
                                        </p:attrNameLst>
                                      </p:cBhvr>
                                      <p:tavLst>
                                        <p:tav tm="0">
                                          <p:val>
                                            <p:fltVal val="0"/>
                                          </p:val>
                                        </p:tav>
                                        <p:tav tm="100000">
                                          <p:val>
                                            <p:strVal val="#ppt_h"/>
                                          </p:val>
                                        </p:tav>
                                      </p:tavLst>
                                    </p:anim>
                                    <p:anim calcmode="lin" valueType="num">
                                      <p:cBhvr>
                                        <p:cTn id="18" dur="500" fill="hold"/>
                                        <p:tgtEl>
                                          <p:spTgt spid="739"/>
                                        </p:tgtEl>
                                        <p:attrNameLst>
                                          <p:attrName>style.rotation</p:attrName>
                                        </p:attrNameLst>
                                      </p:cBhvr>
                                      <p:tavLst>
                                        <p:tav tm="0">
                                          <p:val>
                                            <p:fltVal val="360"/>
                                          </p:val>
                                        </p:tav>
                                        <p:tav tm="100000">
                                          <p:val>
                                            <p:fltVal val="0"/>
                                          </p:val>
                                        </p:tav>
                                      </p:tavLst>
                                    </p:anim>
                                    <p:animEffect transition="in" filter="fade">
                                      <p:cBhvr>
                                        <p:cTn id="19" dur="500"/>
                                        <p:tgtEl>
                                          <p:spTgt spid="739"/>
                                        </p:tgtEl>
                                      </p:cBhvr>
                                    </p:animEffect>
                                  </p:childTnLst>
                                </p:cTn>
                              </p:par>
                              <p:par>
                                <p:cTn id="20" presetID="49" presetClass="entr" presetSubtype="0" decel="100000" fill="hold" nodeType="withEffect">
                                  <p:stCondLst>
                                    <p:cond delay="250"/>
                                  </p:stCondLst>
                                  <p:childTnLst>
                                    <p:set>
                                      <p:cBhvr>
                                        <p:cTn id="21" dur="1" fill="hold">
                                          <p:stCondLst>
                                            <p:cond delay="0"/>
                                          </p:stCondLst>
                                        </p:cTn>
                                        <p:tgtEl>
                                          <p:spTgt spid="740"/>
                                        </p:tgtEl>
                                        <p:attrNameLst>
                                          <p:attrName>style.visibility</p:attrName>
                                        </p:attrNameLst>
                                      </p:cBhvr>
                                      <p:to>
                                        <p:strVal val="visible"/>
                                      </p:to>
                                    </p:set>
                                    <p:anim calcmode="lin" valueType="num">
                                      <p:cBhvr>
                                        <p:cTn id="22" dur="500" fill="hold"/>
                                        <p:tgtEl>
                                          <p:spTgt spid="740"/>
                                        </p:tgtEl>
                                        <p:attrNameLst>
                                          <p:attrName>ppt_w</p:attrName>
                                        </p:attrNameLst>
                                      </p:cBhvr>
                                      <p:tavLst>
                                        <p:tav tm="0">
                                          <p:val>
                                            <p:fltVal val="0"/>
                                          </p:val>
                                        </p:tav>
                                        <p:tav tm="100000">
                                          <p:val>
                                            <p:strVal val="#ppt_w"/>
                                          </p:val>
                                        </p:tav>
                                      </p:tavLst>
                                    </p:anim>
                                    <p:anim calcmode="lin" valueType="num">
                                      <p:cBhvr>
                                        <p:cTn id="23" dur="500" fill="hold"/>
                                        <p:tgtEl>
                                          <p:spTgt spid="740"/>
                                        </p:tgtEl>
                                        <p:attrNameLst>
                                          <p:attrName>ppt_h</p:attrName>
                                        </p:attrNameLst>
                                      </p:cBhvr>
                                      <p:tavLst>
                                        <p:tav tm="0">
                                          <p:val>
                                            <p:fltVal val="0"/>
                                          </p:val>
                                        </p:tav>
                                        <p:tav tm="100000">
                                          <p:val>
                                            <p:strVal val="#ppt_h"/>
                                          </p:val>
                                        </p:tav>
                                      </p:tavLst>
                                    </p:anim>
                                    <p:anim calcmode="lin" valueType="num">
                                      <p:cBhvr>
                                        <p:cTn id="24" dur="500" fill="hold"/>
                                        <p:tgtEl>
                                          <p:spTgt spid="740"/>
                                        </p:tgtEl>
                                        <p:attrNameLst>
                                          <p:attrName>style.rotation</p:attrName>
                                        </p:attrNameLst>
                                      </p:cBhvr>
                                      <p:tavLst>
                                        <p:tav tm="0">
                                          <p:val>
                                            <p:fltVal val="360"/>
                                          </p:val>
                                        </p:tav>
                                        <p:tav tm="100000">
                                          <p:val>
                                            <p:fltVal val="0"/>
                                          </p:val>
                                        </p:tav>
                                      </p:tavLst>
                                    </p:anim>
                                    <p:animEffect transition="in" filter="fade">
                                      <p:cBhvr>
                                        <p:cTn id="25" dur="500"/>
                                        <p:tgtEl>
                                          <p:spTgt spid="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46"/>
          <p:cNvSpPr/>
          <p:nvPr/>
        </p:nvSpPr>
        <p:spPr>
          <a:xfrm>
            <a:off x="164163" y="1397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746" name="Google Shape;746;p46"/>
          <p:cNvSpPr/>
          <p:nvPr/>
        </p:nvSpPr>
        <p:spPr>
          <a:xfrm>
            <a:off x="-422240" y="-981186"/>
            <a:ext cx="1432076" cy="1432076"/>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747" name="Google Shape;747;p46"/>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47</a:t>
            </a:fld>
            <a:endParaRPr dirty="0"/>
          </a:p>
        </p:txBody>
      </p:sp>
      <p:sp>
        <p:nvSpPr>
          <p:cNvPr id="748" name="Google Shape;748;p46"/>
          <p:cNvSpPr/>
          <p:nvPr/>
        </p:nvSpPr>
        <p:spPr>
          <a:xfrm>
            <a:off x="10289521" y="4708423"/>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grpSp>
        <p:nvGrpSpPr>
          <p:cNvPr id="32" name="群組 31">
            <a:extLst>
              <a:ext uri="{FF2B5EF4-FFF2-40B4-BE49-F238E27FC236}">
                <a16:creationId xmlns:a16="http://schemas.microsoft.com/office/drawing/2014/main" id="{A12A4FA0-962C-4832-A091-1724579D3652}"/>
              </a:ext>
            </a:extLst>
          </p:cNvPr>
          <p:cNvGrpSpPr/>
          <p:nvPr/>
        </p:nvGrpSpPr>
        <p:grpSpPr>
          <a:xfrm>
            <a:off x="13302801" y="1118764"/>
            <a:ext cx="5130798" cy="661455"/>
            <a:chOff x="711201" y="831989"/>
            <a:chExt cx="5130798" cy="661455"/>
          </a:xfrm>
        </p:grpSpPr>
        <p:sp>
          <p:nvSpPr>
            <p:cNvPr id="33" name="Google Shape;733;p45">
              <a:extLst>
                <a:ext uri="{FF2B5EF4-FFF2-40B4-BE49-F238E27FC236}">
                  <a16:creationId xmlns:a16="http://schemas.microsoft.com/office/drawing/2014/main" id="{D5EB7F65-A6BC-45B2-8318-940D7992A467}"/>
                </a:ext>
              </a:extLst>
            </p:cNvPr>
            <p:cNvSpPr txBox="1"/>
            <p:nvPr/>
          </p:nvSpPr>
          <p:spPr>
            <a:xfrm>
              <a:off x="711201" y="831989"/>
              <a:ext cx="4886960" cy="523180"/>
            </a:xfrm>
            <a:prstGeom prst="rect">
              <a:avLst/>
            </a:prstGeom>
            <a:solidFill>
              <a:srgbClr val="FFC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p:txBody>
        </p:sp>
        <p:sp>
          <p:nvSpPr>
            <p:cNvPr id="34" name="Google Shape;734;p45">
              <a:extLst>
                <a:ext uri="{FF2B5EF4-FFF2-40B4-BE49-F238E27FC236}">
                  <a16:creationId xmlns:a16="http://schemas.microsoft.com/office/drawing/2014/main" id="{A04F75C4-EFCD-406F-B452-A9EEEDEFBF01}"/>
                </a:ext>
              </a:extLst>
            </p:cNvPr>
            <p:cNvSpPr txBox="1"/>
            <p:nvPr/>
          </p:nvSpPr>
          <p:spPr>
            <a:xfrm>
              <a:off x="845010" y="956955"/>
              <a:ext cx="4996989" cy="53648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校園特有之建築物內空間</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grpSp>
      <p:sp>
        <p:nvSpPr>
          <p:cNvPr id="35" name="Google Shape;738;p45">
            <a:extLst>
              <a:ext uri="{FF2B5EF4-FFF2-40B4-BE49-F238E27FC236}">
                <a16:creationId xmlns:a16="http://schemas.microsoft.com/office/drawing/2014/main" id="{07540BA1-154D-47DE-A4CD-47A63E07AF76}"/>
              </a:ext>
            </a:extLst>
          </p:cNvPr>
          <p:cNvSpPr txBox="1"/>
          <p:nvPr/>
        </p:nvSpPr>
        <p:spPr>
          <a:xfrm>
            <a:off x="13694029" y="1972345"/>
            <a:ext cx="10852262" cy="1443710"/>
          </a:xfrm>
          <a:prstGeom prst="rect">
            <a:avLst/>
          </a:prstGeom>
          <a:noFill/>
          <a:ln>
            <a:noFill/>
          </a:ln>
        </p:spPr>
        <p:txBody>
          <a:bodyPr spcFirstLastPara="1" wrap="square" lIns="91425" tIns="45700" rIns="91425" bIns="45700" anchor="t" anchorCtr="0">
            <a:noAutofit/>
          </a:bodyPr>
          <a:lstStyle/>
          <a:p>
            <a:pPr marL="0" marR="0" lvl="0" indent="0" algn="l" rtl="0">
              <a:lnSpc>
                <a:spcPts val="3500"/>
              </a:lnSpc>
              <a:spcBef>
                <a:spcPts val="0"/>
              </a:spcBef>
              <a:spcAft>
                <a:spcPts val="0"/>
              </a:spcAft>
              <a:buClr>
                <a:schemeClr val="dk1"/>
              </a:buClr>
              <a:buSzPts val="2400"/>
              <a:buFont typeface="Arial"/>
              <a:buNone/>
            </a:pPr>
            <a:r>
              <a:rPr lang="zh-TW" sz="2400" dirty="0">
                <a:solidFill>
                  <a:schemeClr val="dk1"/>
                </a:solidFill>
                <a:latin typeface="Adobe 繁黑體 Std B" panose="020B0700000000000000" pitchFamily="34" charset="-120"/>
                <a:ea typeface="Adobe 繁黑體 Std B" panose="020B0700000000000000" pitchFamily="34" charset="-120"/>
                <a:sym typeface="Arial"/>
              </a:rPr>
              <a:t>宿舍無障礙寢室、宿舍公共空間、資源教室、學生餐廳、合作社、健康中心、</a:t>
            </a:r>
            <a:br>
              <a:rPr lang="zh-TW" sz="2400" dirty="0">
                <a:solidFill>
                  <a:schemeClr val="dk1"/>
                </a:solidFill>
                <a:latin typeface="Adobe 繁黑體 Std B" panose="020B0700000000000000" pitchFamily="34" charset="-120"/>
                <a:ea typeface="Adobe 繁黑體 Std B" panose="020B0700000000000000" pitchFamily="34" charset="-120"/>
                <a:sym typeface="Arial"/>
              </a:rPr>
            </a:br>
            <a:r>
              <a:rPr lang="zh-TW" sz="2400" dirty="0">
                <a:solidFill>
                  <a:schemeClr val="dk1"/>
                </a:solidFill>
                <a:latin typeface="Adobe 繁黑體 Std B" panose="020B0700000000000000" pitchFamily="34" charset="-120"/>
                <a:ea typeface="Adobe 繁黑體 Std B" panose="020B0700000000000000" pitchFamily="34" charset="-120"/>
                <a:sym typeface="Arial"/>
              </a:rPr>
              <a:t>階梯教室、實習工廠、圖書館、體育館、游泳池、活動中心、國際會議廳及</a:t>
            </a:r>
            <a:br>
              <a:rPr lang="zh-TW" sz="2400" dirty="0">
                <a:solidFill>
                  <a:schemeClr val="dk1"/>
                </a:solidFill>
                <a:latin typeface="Adobe 繁黑體 Std B" panose="020B0700000000000000" pitchFamily="34" charset="-120"/>
                <a:ea typeface="Adobe 繁黑體 Std B" panose="020B0700000000000000" pitchFamily="34" charset="-120"/>
                <a:sym typeface="Arial"/>
              </a:rPr>
            </a:br>
            <a:r>
              <a:rPr lang="zh-TW" sz="2400" dirty="0">
                <a:solidFill>
                  <a:schemeClr val="dk1"/>
                </a:solidFill>
                <a:latin typeface="Adobe 繁黑體 Std B" panose="020B0700000000000000" pitchFamily="34" charset="-120"/>
                <a:ea typeface="Adobe 繁黑體 Std B" panose="020B0700000000000000" pitchFamily="34" charset="-120"/>
                <a:sym typeface="Arial"/>
              </a:rPr>
              <a:t>演講廳等。 </a:t>
            </a:r>
            <a:endParaRPr sz="2400" dirty="0">
              <a:solidFill>
                <a:schemeClr val="dk1"/>
              </a:solidFill>
              <a:latin typeface="Adobe 繁黑體 Std B" panose="020B0700000000000000" pitchFamily="34" charset="-120"/>
              <a:ea typeface="Adobe 繁黑體 Std B" panose="020B0700000000000000" pitchFamily="34" charset="-120"/>
              <a:sym typeface="Arial"/>
            </a:endParaRPr>
          </a:p>
        </p:txBody>
      </p:sp>
      <p:pic>
        <p:nvPicPr>
          <p:cNvPr id="36" name="Google Shape;739;p45" descr="一張含有 服裝, 足部穿著, 人員, 男人 的圖片&#10;&#10;自動產生的描述">
            <a:extLst>
              <a:ext uri="{FF2B5EF4-FFF2-40B4-BE49-F238E27FC236}">
                <a16:creationId xmlns:a16="http://schemas.microsoft.com/office/drawing/2014/main" id="{A573B312-1D73-4CC9-BD28-BFBD888EA3A2}"/>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4647845" y="3566229"/>
            <a:ext cx="4025901" cy="2683934"/>
          </a:xfrm>
          <a:prstGeom prst="rect">
            <a:avLst/>
          </a:prstGeom>
          <a:noFill/>
          <a:ln w="31750" cap="flat" cmpd="sng">
            <a:solidFill>
              <a:srgbClr val="EF7E60"/>
            </a:solidFill>
            <a:prstDash val="lgDash"/>
            <a:round/>
            <a:headEnd type="none" w="sm" len="sm"/>
            <a:tailEnd type="none" w="sm" len="sm"/>
          </a:ln>
        </p:spPr>
      </p:pic>
      <p:pic>
        <p:nvPicPr>
          <p:cNvPr id="37" name="Google Shape;740;p45" descr="一張含有 室內, 傢俱, 桌, 服裝 的圖片&#10;&#10;自動產生的描述">
            <a:extLst>
              <a:ext uri="{FF2B5EF4-FFF2-40B4-BE49-F238E27FC236}">
                <a16:creationId xmlns:a16="http://schemas.microsoft.com/office/drawing/2014/main" id="{2D2CF35C-572A-46B8-8CDD-03EC9F9415FA}"/>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8871429" y="3566229"/>
            <a:ext cx="4026153" cy="2683934"/>
          </a:xfrm>
          <a:prstGeom prst="rect">
            <a:avLst/>
          </a:prstGeom>
          <a:noFill/>
          <a:ln w="31750" cap="flat" cmpd="sng">
            <a:solidFill>
              <a:srgbClr val="EF7E60"/>
            </a:solidFill>
            <a:prstDash val="lgDash"/>
            <a:round/>
            <a:headEnd type="none" w="sm" len="sm"/>
            <a:tailEnd type="none" w="sm" len="sm"/>
          </a:ln>
        </p:spPr>
      </p:pic>
      <p:grpSp>
        <p:nvGrpSpPr>
          <p:cNvPr id="751" name="Google Shape;751;p46"/>
          <p:cNvGrpSpPr/>
          <p:nvPr/>
        </p:nvGrpSpPr>
        <p:grpSpPr>
          <a:xfrm>
            <a:off x="2271271" y="630385"/>
            <a:ext cx="6931734" cy="856284"/>
            <a:chOff x="2395971" y="-1604369"/>
            <a:chExt cx="6931734" cy="856284"/>
          </a:xfrm>
        </p:grpSpPr>
        <p:sp>
          <p:nvSpPr>
            <p:cNvPr id="752" name="Google Shape;752;p46"/>
            <p:cNvSpPr txBox="1"/>
            <p:nvPr/>
          </p:nvSpPr>
          <p:spPr>
            <a:xfrm>
              <a:off x="2395971" y="-1604369"/>
              <a:ext cx="4159716" cy="523180"/>
            </a:xfrm>
            <a:prstGeom prst="rect">
              <a:avLst/>
            </a:prstGeom>
            <a:solidFill>
              <a:srgbClr val="FFC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p:txBody>
        </p:sp>
        <p:sp>
          <p:nvSpPr>
            <p:cNvPr id="753" name="Google Shape;753;p46"/>
            <p:cNvSpPr txBox="1"/>
            <p:nvPr/>
          </p:nvSpPr>
          <p:spPr>
            <a:xfrm>
              <a:off x="3043947" y="-1356449"/>
              <a:ext cx="6283758" cy="608364"/>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109375"/>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入口無障礙設計</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grpSp>
      <p:pic>
        <p:nvPicPr>
          <p:cNvPr id="754" name="Google Shape;754;p4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271272" y="1616475"/>
            <a:ext cx="4159716" cy="3203085"/>
          </a:xfrm>
          <a:prstGeom prst="rect">
            <a:avLst/>
          </a:prstGeom>
          <a:noFill/>
          <a:ln>
            <a:noFill/>
          </a:ln>
        </p:spPr>
      </p:pic>
      <p:grpSp>
        <p:nvGrpSpPr>
          <p:cNvPr id="2" name="群組 1">
            <a:extLst>
              <a:ext uri="{FF2B5EF4-FFF2-40B4-BE49-F238E27FC236}">
                <a16:creationId xmlns:a16="http://schemas.microsoft.com/office/drawing/2014/main" id="{FE6007E1-C9FD-48C5-B695-D6EC8E5AC8AD}"/>
              </a:ext>
            </a:extLst>
          </p:cNvPr>
          <p:cNvGrpSpPr/>
          <p:nvPr/>
        </p:nvGrpSpPr>
        <p:grpSpPr>
          <a:xfrm>
            <a:off x="2255055" y="4819560"/>
            <a:ext cx="4354093" cy="1140693"/>
            <a:chOff x="2255055" y="4819560"/>
            <a:chExt cx="4354093" cy="1140693"/>
          </a:xfrm>
        </p:grpSpPr>
        <p:sp>
          <p:nvSpPr>
            <p:cNvPr id="750" name="Google Shape;750;p46"/>
            <p:cNvSpPr/>
            <p:nvPr/>
          </p:nvSpPr>
          <p:spPr>
            <a:xfrm>
              <a:off x="2271271" y="4819560"/>
              <a:ext cx="4159716" cy="1140693"/>
            </a:xfrm>
            <a:prstGeom prst="rect">
              <a:avLst/>
            </a:prstGeom>
            <a:solidFill>
              <a:srgbClr val="3434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755" name="Google Shape;755;p46"/>
            <p:cNvSpPr txBox="1"/>
            <p:nvPr/>
          </p:nvSpPr>
          <p:spPr>
            <a:xfrm>
              <a:off x="2255055" y="4989619"/>
              <a:ext cx="4354093" cy="759142"/>
            </a:xfrm>
            <a:prstGeom prst="rect">
              <a:avLst/>
            </a:prstGeom>
            <a:noFill/>
            <a:ln>
              <a:noFill/>
            </a:ln>
          </p:spPr>
          <p:txBody>
            <a:bodyPr spcFirstLastPara="1" wrap="square" lIns="91425" tIns="45700" rIns="91425" bIns="45700" anchor="t" anchorCtr="0">
              <a:spAutoFit/>
            </a:bodyPr>
            <a:lstStyle/>
            <a:p>
              <a:pPr marL="0" marR="0" lvl="0" indent="0" algn="ctr" rtl="0">
                <a:lnSpc>
                  <a:spcPts val="2600"/>
                </a:lnSpc>
                <a:spcBef>
                  <a:spcPts val="0"/>
                </a:spcBef>
                <a:spcAft>
                  <a:spcPts val="0"/>
                </a:spcAft>
                <a:buNone/>
              </a:pPr>
              <a:r>
                <a:rPr lang="zh-TW" sz="2000" b="0" dirty="0">
                  <a:solidFill>
                    <a:schemeClr val="lt1"/>
                  </a:solidFill>
                  <a:latin typeface="Adobe 繁黑體 Std B" panose="020B0700000000000000" pitchFamily="34" charset="-120"/>
                  <a:ea typeface="Adobe 繁黑體 Std B" panose="020B0700000000000000" pitchFamily="34" charset="-120"/>
                  <a:sym typeface="Arial"/>
                </a:rPr>
                <a:t>門寬夠寬(100cm)，</a:t>
              </a:r>
              <a:br>
                <a:rPr lang="zh-TW" sz="2000" b="0" dirty="0">
                  <a:solidFill>
                    <a:schemeClr val="lt1"/>
                  </a:solidFill>
                  <a:latin typeface="Adobe 繁黑體 Std B" panose="020B0700000000000000" pitchFamily="34" charset="-120"/>
                  <a:ea typeface="Adobe 繁黑體 Std B" panose="020B0700000000000000" pitchFamily="34" charset="-120"/>
                  <a:sym typeface="Arial"/>
                </a:rPr>
              </a:br>
              <a:r>
                <a:rPr lang="zh-TW" sz="2000" b="0" dirty="0">
                  <a:solidFill>
                    <a:schemeClr val="lt1"/>
                  </a:solidFill>
                  <a:latin typeface="Adobe 繁黑體 Std B" panose="020B0700000000000000" pitchFamily="34" charset="-120"/>
                  <a:ea typeface="Adobe 繁黑體 Std B" panose="020B0700000000000000" pitchFamily="34" charset="-120"/>
                  <a:sym typeface="Arial"/>
                </a:rPr>
                <a:t>視各球類輪椅寬度訂定。</a:t>
              </a:r>
              <a:endParaRPr dirty="0">
                <a:latin typeface="Adobe 繁黑體 Std B" panose="020B0700000000000000" pitchFamily="34" charset="-120"/>
                <a:ea typeface="Adobe 繁黑體 Std B" panose="020B0700000000000000" pitchFamily="34" charset="-120"/>
              </a:endParaRPr>
            </a:p>
          </p:txBody>
        </p:sp>
      </p:grpSp>
      <p:sp>
        <p:nvSpPr>
          <p:cNvPr id="756" name="Google Shape;756;p46"/>
          <p:cNvSpPr/>
          <p:nvPr/>
        </p:nvSpPr>
        <p:spPr>
          <a:xfrm rot="20186141">
            <a:off x="4395067" y="3939220"/>
            <a:ext cx="605825" cy="346186"/>
          </a:xfrm>
          <a:prstGeom prst="rightArrow">
            <a:avLst>
              <a:gd name="adj1" fmla="val 50000"/>
              <a:gd name="adj2" fmla="val 50000"/>
            </a:avLst>
          </a:prstGeom>
          <a:solidFill>
            <a:srgbClr val="FFC000"/>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759" name="Google Shape;759;p46"/>
          <p:cNvSpPr txBox="1"/>
          <p:nvPr/>
        </p:nvSpPr>
        <p:spPr>
          <a:xfrm>
            <a:off x="8469067" y="4800490"/>
            <a:ext cx="1467877" cy="195377"/>
          </a:xfrm>
          <a:prstGeom prst="rect">
            <a:avLst/>
          </a:prstGeom>
          <a:noFill/>
          <a:ln>
            <a:noFill/>
          </a:ln>
        </p:spPr>
        <p:txBody>
          <a:bodyPr spcFirstLastPara="1" wrap="square" lIns="91425" tIns="45700" rIns="91425" bIns="45700" anchor="ctr" anchorCtr="0">
            <a:normAutofit fontScale="70000" lnSpcReduction="20000"/>
          </a:bodyPr>
          <a:lstStyle/>
          <a:p>
            <a:pPr marL="0" marR="0" lvl="0" indent="0" algn="r" rtl="0">
              <a:spcBef>
                <a:spcPts val="0"/>
              </a:spcBef>
              <a:spcAft>
                <a:spcPts val="0"/>
              </a:spcAft>
              <a:buNone/>
            </a:pPr>
            <a:r>
              <a:rPr lang="zh-TW" sz="1200" dirty="0">
                <a:solidFill>
                  <a:srgbClr val="F2F2F2"/>
                </a:solidFill>
                <a:latin typeface="Adobe 繁黑體 Std B" panose="020B0700000000000000" pitchFamily="34" charset="-120"/>
                <a:ea typeface="Adobe 繁黑體 Std B" panose="020B0700000000000000" pitchFamily="34" charset="-120"/>
                <a:sym typeface="Arial"/>
              </a:rPr>
              <a:t>2024/8/5</a:t>
            </a:r>
            <a:endParaRPr sz="1200" dirty="0">
              <a:solidFill>
                <a:srgbClr val="F2F2F2"/>
              </a:solidFill>
              <a:latin typeface="Adobe 繁黑體 Std B" panose="020B0700000000000000" pitchFamily="34" charset="-120"/>
              <a:ea typeface="Adobe 繁黑體 Std B" panose="020B0700000000000000" pitchFamily="34" charset="-120"/>
              <a:sym typeface="Arial"/>
            </a:endParaRPr>
          </a:p>
        </p:txBody>
      </p:sp>
      <p:pic>
        <p:nvPicPr>
          <p:cNvPr id="7" name="圖片 6" descr="一張含有 戶外, 樹狀, 天空, 地面 的圖片&#10;&#10;AI 產生的內容可能不正確。">
            <a:extLst>
              <a:ext uri="{FF2B5EF4-FFF2-40B4-BE49-F238E27FC236}">
                <a16:creationId xmlns:a16="http://schemas.microsoft.com/office/drawing/2014/main" id="{DE722459-9712-28B6-6EDA-D898A8E79F23}"/>
              </a:ext>
            </a:extLst>
          </p:cNvPr>
          <p:cNvPicPr>
            <a:picLocks noChangeAspect="1"/>
          </p:cNvPicPr>
          <p:nvPr/>
        </p:nvPicPr>
        <p:blipFill>
          <a:blip r:embed="rId6"/>
          <a:stretch>
            <a:fillRect/>
          </a:stretch>
        </p:blipFill>
        <p:spPr>
          <a:xfrm>
            <a:off x="6594036" y="671831"/>
            <a:ext cx="3960642" cy="5288422"/>
          </a:xfrm>
          <a:prstGeom prst="rect">
            <a:avLst/>
          </a:prstGeom>
        </p:spPr>
      </p:pic>
      <p:sp>
        <p:nvSpPr>
          <p:cNvPr id="41" name="Google Shape;770;p47">
            <a:extLst>
              <a:ext uri="{FF2B5EF4-FFF2-40B4-BE49-F238E27FC236}">
                <a16:creationId xmlns:a16="http://schemas.microsoft.com/office/drawing/2014/main" id="{6ABE4CAD-56FF-465D-A493-616593BA7BE9}"/>
              </a:ext>
            </a:extLst>
          </p:cNvPr>
          <p:cNvSpPr/>
          <p:nvPr/>
        </p:nvSpPr>
        <p:spPr>
          <a:xfrm flipV="1">
            <a:off x="-2071074" y="-2115769"/>
            <a:ext cx="2364872" cy="2115769"/>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760" name="Google Shape;760;p46"/>
          <p:cNvSpPr/>
          <p:nvPr/>
        </p:nvSpPr>
        <p:spPr>
          <a:xfrm rot="16659979">
            <a:off x="7837865" y="4421424"/>
            <a:ext cx="735054" cy="420031"/>
          </a:xfrm>
          <a:prstGeom prst="rightArrow">
            <a:avLst>
              <a:gd name="adj1" fmla="val 50000"/>
              <a:gd name="adj2" fmla="val 50000"/>
            </a:avLst>
          </a:prstGeom>
          <a:solidFill>
            <a:srgbClr val="FFC000"/>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grpSp>
        <p:nvGrpSpPr>
          <p:cNvPr id="3" name="群組 2">
            <a:extLst>
              <a:ext uri="{FF2B5EF4-FFF2-40B4-BE49-F238E27FC236}">
                <a16:creationId xmlns:a16="http://schemas.microsoft.com/office/drawing/2014/main" id="{28D1890D-EEFD-4BD8-BE8D-66560BE78FD9}"/>
              </a:ext>
            </a:extLst>
          </p:cNvPr>
          <p:cNvGrpSpPr/>
          <p:nvPr/>
        </p:nvGrpSpPr>
        <p:grpSpPr>
          <a:xfrm>
            <a:off x="6609147" y="5057776"/>
            <a:ext cx="3327797" cy="906280"/>
            <a:chOff x="6609147" y="5057776"/>
            <a:chExt cx="3327797" cy="906280"/>
          </a:xfrm>
        </p:grpSpPr>
        <p:sp>
          <p:nvSpPr>
            <p:cNvPr id="761" name="Google Shape;761;p46"/>
            <p:cNvSpPr/>
            <p:nvPr/>
          </p:nvSpPr>
          <p:spPr>
            <a:xfrm>
              <a:off x="6609147" y="5057776"/>
              <a:ext cx="3327797" cy="906280"/>
            </a:xfrm>
            <a:prstGeom prst="rect">
              <a:avLst/>
            </a:prstGeom>
            <a:solidFill>
              <a:srgbClr val="3434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762" name="Google Shape;762;p46"/>
            <p:cNvSpPr txBox="1"/>
            <p:nvPr/>
          </p:nvSpPr>
          <p:spPr>
            <a:xfrm>
              <a:off x="7242502" y="5159665"/>
              <a:ext cx="2694442" cy="759142"/>
            </a:xfrm>
            <a:prstGeom prst="rect">
              <a:avLst/>
            </a:prstGeom>
            <a:noFill/>
            <a:ln>
              <a:noFill/>
            </a:ln>
          </p:spPr>
          <p:txBody>
            <a:bodyPr spcFirstLastPara="1" wrap="square" lIns="91425" tIns="45700" rIns="91425" bIns="45700" anchor="t" anchorCtr="0">
              <a:spAutoFit/>
            </a:bodyPr>
            <a:lstStyle/>
            <a:p>
              <a:pPr marL="0" marR="0" lvl="0" indent="0" algn="l" rtl="0">
                <a:lnSpc>
                  <a:spcPts val="2600"/>
                </a:lnSpc>
                <a:spcBef>
                  <a:spcPts val="0"/>
                </a:spcBef>
                <a:spcAft>
                  <a:spcPts val="0"/>
                </a:spcAft>
                <a:buNone/>
              </a:pPr>
              <a:r>
                <a:rPr lang="zh-TW" sz="2000" b="0" dirty="0">
                  <a:solidFill>
                    <a:schemeClr val="lt1"/>
                  </a:solidFill>
                  <a:latin typeface="Adobe 繁黑體 Std B" panose="020B0700000000000000" pitchFamily="34" charset="-120"/>
                  <a:ea typeface="Adobe 繁黑體 Std B" panose="020B0700000000000000" pitchFamily="34" charset="-120"/>
                  <a:sym typeface="Arial"/>
                </a:rPr>
                <a:t>入口應平坦、堅硬</a:t>
              </a:r>
              <a:br>
                <a:rPr lang="zh-TW" sz="2000" dirty="0">
                  <a:solidFill>
                    <a:schemeClr val="lt1"/>
                  </a:solidFill>
                  <a:latin typeface="Adobe 繁黑體 Std B" panose="020B0700000000000000" pitchFamily="34" charset="-120"/>
                  <a:ea typeface="Adobe 繁黑體 Std B" panose="020B0700000000000000" pitchFamily="34" charset="-120"/>
                  <a:sym typeface="Arial"/>
                </a:rPr>
              </a:br>
              <a:r>
                <a:rPr lang="zh-TW" sz="2000" b="0" dirty="0">
                  <a:solidFill>
                    <a:schemeClr val="lt1"/>
                  </a:solidFill>
                  <a:latin typeface="Adobe 繁黑體 Std B" panose="020B0700000000000000" pitchFamily="34" charset="-120"/>
                  <a:ea typeface="Adobe 繁黑體 Std B" panose="020B0700000000000000" pitchFamily="34" charset="-120"/>
                  <a:sym typeface="Arial"/>
                </a:rPr>
                <a:t>且不應設有門檻。</a:t>
              </a:r>
              <a:endParaRPr dirty="0">
                <a:latin typeface="Adobe 繁黑體 Std B" panose="020B0700000000000000" pitchFamily="34" charset="-120"/>
                <a:ea typeface="Adobe 繁黑體 Std B" panose="020B0700000000000000" pitchFamily="34" charset="-12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56"/>
                                        </p:tgtEl>
                                        <p:attrNameLst>
                                          <p:attrName>style.visibility</p:attrName>
                                        </p:attrNameLst>
                                      </p:cBhvr>
                                      <p:to>
                                        <p:strVal val="visible"/>
                                      </p:to>
                                    </p:set>
                                    <p:anim calcmode="lin" valueType="num">
                                      <p:cBhvr>
                                        <p:cTn id="7" dur="500" fill="hold"/>
                                        <p:tgtEl>
                                          <p:spTgt spid="756"/>
                                        </p:tgtEl>
                                        <p:attrNameLst>
                                          <p:attrName>ppt_w</p:attrName>
                                        </p:attrNameLst>
                                      </p:cBhvr>
                                      <p:tavLst>
                                        <p:tav tm="0">
                                          <p:val>
                                            <p:fltVal val="0"/>
                                          </p:val>
                                        </p:tav>
                                        <p:tav tm="100000">
                                          <p:val>
                                            <p:strVal val="#ppt_w"/>
                                          </p:val>
                                        </p:tav>
                                      </p:tavLst>
                                    </p:anim>
                                    <p:anim calcmode="lin" valueType="num">
                                      <p:cBhvr>
                                        <p:cTn id="8" dur="500" fill="hold"/>
                                        <p:tgtEl>
                                          <p:spTgt spid="756"/>
                                        </p:tgtEl>
                                        <p:attrNameLst>
                                          <p:attrName>ppt_h</p:attrName>
                                        </p:attrNameLst>
                                      </p:cBhvr>
                                      <p:tavLst>
                                        <p:tav tm="0">
                                          <p:val>
                                            <p:fltVal val="0"/>
                                          </p:val>
                                        </p:tav>
                                        <p:tav tm="100000">
                                          <p:val>
                                            <p:strVal val="#ppt_h"/>
                                          </p:val>
                                        </p:tav>
                                      </p:tavLst>
                                    </p:anim>
                                    <p:animEffect transition="in" filter="fade">
                                      <p:cBhvr>
                                        <p:cTn id="9" dur="500"/>
                                        <p:tgtEl>
                                          <p:spTgt spid="756"/>
                                        </p:tgtEl>
                                      </p:cBhvr>
                                    </p:animEffect>
                                  </p:childTnLst>
                                </p:cTn>
                              </p:par>
                            </p:childTnLst>
                          </p:cTn>
                        </p:par>
                        <p:par>
                          <p:cTn id="10" fill="hold">
                            <p:stCondLst>
                              <p:cond delay="500"/>
                            </p:stCondLst>
                            <p:childTnLst>
                              <p:par>
                                <p:cTn id="11" presetID="16" presetClass="entr" presetSubtype="21" fill="hold" nodeType="afterEffect">
                                  <p:stCondLst>
                                    <p:cond delay="25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par>
                          <p:cTn id="14" fill="hold">
                            <p:stCondLst>
                              <p:cond delay="1250"/>
                            </p:stCondLst>
                            <p:childTnLst>
                              <p:par>
                                <p:cTn id="15" presetID="53" presetClass="entr" presetSubtype="16" fill="hold" grpId="0" nodeType="afterEffect">
                                  <p:stCondLst>
                                    <p:cond delay="250"/>
                                  </p:stCondLst>
                                  <p:childTnLst>
                                    <p:set>
                                      <p:cBhvr>
                                        <p:cTn id="16" dur="1" fill="hold">
                                          <p:stCondLst>
                                            <p:cond delay="0"/>
                                          </p:stCondLst>
                                        </p:cTn>
                                        <p:tgtEl>
                                          <p:spTgt spid="760"/>
                                        </p:tgtEl>
                                        <p:attrNameLst>
                                          <p:attrName>style.visibility</p:attrName>
                                        </p:attrNameLst>
                                      </p:cBhvr>
                                      <p:to>
                                        <p:strVal val="visible"/>
                                      </p:to>
                                    </p:set>
                                    <p:anim calcmode="lin" valueType="num">
                                      <p:cBhvr>
                                        <p:cTn id="17" dur="500" fill="hold"/>
                                        <p:tgtEl>
                                          <p:spTgt spid="760"/>
                                        </p:tgtEl>
                                        <p:attrNameLst>
                                          <p:attrName>ppt_w</p:attrName>
                                        </p:attrNameLst>
                                      </p:cBhvr>
                                      <p:tavLst>
                                        <p:tav tm="0">
                                          <p:val>
                                            <p:fltVal val="0"/>
                                          </p:val>
                                        </p:tav>
                                        <p:tav tm="100000">
                                          <p:val>
                                            <p:strVal val="#ppt_w"/>
                                          </p:val>
                                        </p:tav>
                                      </p:tavLst>
                                    </p:anim>
                                    <p:anim calcmode="lin" valueType="num">
                                      <p:cBhvr>
                                        <p:cTn id="18" dur="500" fill="hold"/>
                                        <p:tgtEl>
                                          <p:spTgt spid="760"/>
                                        </p:tgtEl>
                                        <p:attrNameLst>
                                          <p:attrName>ppt_h</p:attrName>
                                        </p:attrNameLst>
                                      </p:cBhvr>
                                      <p:tavLst>
                                        <p:tav tm="0">
                                          <p:val>
                                            <p:fltVal val="0"/>
                                          </p:val>
                                        </p:tav>
                                        <p:tav tm="100000">
                                          <p:val>
                                            <p:strVal val="#ppt_h"/>
                                          </p:val>
                                        </p:tav>
                                      </p:tavLst>
                                    </p:anim>
                                    <p:animEffect transition="in" filter="fade">
                                      <p:cBhvr>
                                        <p:cTn id="19" dur="500"/>
                                        <p:tgtEl>
                                          <p:spTgt spid="760"/>
                                        </p:tgtEl>
                                      </p:cBhvr>
                                    </p:animEffect>
                                  </p:childTnLst>
                                </p:cTn>
                              </p:par>
                            </p:childTnLst>
                          </p:cTn>
                        </p:par>
                        <p:par>
                          <p:cTn id="20" fill="hold">
                            <p:stCondLst>
                              <p:cond delay="2000"/>
                            </p:stCondLst>
                            <p:childTnLst>
                              <p:par>
                                <p:cTn id="21" presetID="16" presetClass="entr" presetSubtype="21" fill="hold" nodeType="afterEffect">
                                  <p:stCondLst>
                                    <p:cond delay="25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6" grpId="0" animBg="1"/>
      <p:bldP spid="76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47"/>
          <p:cNvSpPr txBox="1"/>
          <p:nvPr/>
        </p:nvSpPr>
        <p:spPr>
          <a:xfrm>
            <a:off x="675193" y="862470"/>
            <a:ext cx="3927287" cy="523180"/>
          </a:xfrm>
          <a:prstGeom prst="rect">
            <a:avLst/>
          </a:prstGeom>
          <a:solidFill>
            <a:srgbClr val="FFC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p:txBody>
      </p:sp>
      <p:sp>
        <p:nvSpPr>
          <p:cNvPr id="768" name="Google Shape;768;p47"/>
          <p:cNvSpPr txBox="1"/>
          <p:nvPr/>
        </p:nvSpPr>
        <p:spPr>
          <a:xfrm>
            <a:off x="786591" y="892331"/>
            <a:ext cx="3869230" cy="53648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認識各式輪椅的尺寸</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sp>
        <p:nvSpPr>
          <p:cNvPr id="769" name="Google Shape;769;p47"/>
          <p:cNvSpPr/>
          <p:nvPr/>
        </p:nvSpPr>
        <p:spPr>
          <a:xfrm>
            <a:off x="185314" y="142130"/>
            <a:ext cx="731097" cy="731097"/>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770" name="Google Shape;770;p47"/>
          <p:cNvSpPr/>
          <p:nvPr/>
        </p:nvSpPr>
        <p:spPr>
          <a:xfrm>
            <a:off x="-3688236" y="-5015190"/>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771" name="Google Shape;771;p47"/>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48</a:t>
            </a:fld>
            <a:endParaRPr dirty="0"/>
          </a:p>
        </p:txBody>
      </p:sp>
      <p:graphicFrame>
        <p:nvGraphicFramePr>
          <p:cNvPr id="773" name="Google Shape;773;p47"/>
          <p:cNvGraphicFramePr/>
          <p:nvPr>
            <p:extLst>
              <p:ext uri="{D42A27DB-BD31-4B8C-83A1-F6EECF244321}">
                <p14:modId xmlns:p14="http://schemas.microsoft.com/office/powerpoint/2010/main" val="2082860374"/>
              </p:ext>
            </p:extLst>
          </p:nvPr>
        </p:nvGraphicFramePr>
        <p:xfrm>
          <a:off x="2176701" y="1658456"/>
          <a:ext cx="8368800" cy="4164325"/>
        </p:xfrm>
        <a:graphic>
          <a:graphicData uri="http://schemas.openxmlformats.org/drawingml/2006/table">
            <a:tbl>
              <a:tblPr firstRow="1" bandRow="1">
                <a:noFill/>
                <a:tableStyleId>{A87A07EA-509B-4C9E-9379-0B051DEA47AE}</a:tableStyleId>
              </a:tblPr>
              <a:tblGrid>
                <a:gridCol w="2092200">
                  <a:extLst>
                    <a:ext uri="{9D8B030D-6E8A-4147-A177-3AD203B41FA5}">
                      <a16:colId xmlns:a16="http://schemas.microsoft.com/office/drawing/2014/main" val="20000"/>
                    </a:ext>
                  </a:extLst>
                </a:gridCol>
                <a:gridCol w="2092200">
                  <a:extLst>
                    <a:ext uri="{9D8B030D-6E8A-4147-A177-3AD203B41FA5}">
                      <a16:colId xmlns:a16="http://schemas.microsoft.com/office/drawing/2014/main" val="20001"/>
                    </a:ext>
                  </a:extLst>
                </a:gridCol>
                <a:gridCol w="2092200">
                  <a:extLst>
                    <a:ext uri="{9D8B030D-6E8A-4147-A177-3AD203B41FA5}">
                      <a16:colId xmlns:a16="http://schemas.microsoft.com/office/drawing/2014/main" val="20002"/>
                    </a:ext>
                  </a:extLst>
                </a:gridCol>
                <a:gridCol w="2092200">
                  <a:extLst>
                    <a:ext uri="{9D8B030D-6E8A-4147-A177-3AD203B41FA5}">
                      <a16:colId xmlns:a16="http://schemas.microsoft.com/office/drawing/2014/main" val="20003"/>
                    </a:ext>
                  </a:extLst>
                </a:gridCol>
              </a:tblGrid>
              <a:tr h="2399675">
                <a:tc>
                  <a:txBody>
                    <a:bodyPr/>
                    <a:lstStyle/>
                    <a:p>
                      <a:pPr marL="0" marR="0" lvl="0" indent="0" algn="ctr" rtl="0">
                        <a:spcBef>
                          <a:spcPts val="0"/>
                        </a:spcBef>
                        <a:spcAft>
                          <a:spcPts val="0"/>
                        </a:spcAft>
                        <a:buNone/>
                      </a:pPr>
                      <a:endParaRPr sz="1100" u="none" strike="noStrike" cap="none" dirty="0">
                        <a:latin typeface="Adobe 繁黑體 Std B" panose="020B0700000000000000" pitchFamily="34" charset="-120"/>
                        <a:ea typeface="Adobe 繁黑體 Std B" panose="020B0700000000000000" pitchFamily="34" charset="-120"/>
                        <a:cs typeface="Microsoft JhengHei"/>
                        <a:sym typeface="Microsoft JhengHei"/>
                      </a:endParaRPr>
                    </a:p>
                  </a:txBody>
                  <a:tcPr marL="76650" marR="76650" marT="38325" marB="38325">
                    <a:solidFill>
                      <a:schemeClr val="lt1"/>
                    </a:solidFill>
                  </a:tcPr>
                </a:tc>
                <a:tc>
                  <a:txBody>
                    <a:bodyPr/>
                    <a:lstStyle/>
                    <a:p>
                      <a:pPr marL="0" marR="0" lvl="0" indent="0" algn="ctr" rtl="0">
                        <a:spcBef>
                          <a:spcPts val="0"/>
                        </a:spcBef>
                        <a:spcAft>
                          <a:spcPts val="0"/>
                        </a:spcAft>
                        <a:buNone/>
                      </a:pPr>
                      <a:endParaRPr sz="1100" u="none" strike="noStrike" cap="none" dirty="0">
                        <a:latin typeface="Adobe 繁黑體 Std B" panose="020B0700000000000000" pitchFamily="34" charset="-120"/>
                        <a:ea typeface="Adobe 繁黑體 Std B" panose="020B0700000000000000" pitchFamily="34" charset="-120"/>
                        <a:cs typeface="Microsoft JhengHei"/>
                        <a:sym typeface="Microsoft JhengHei"/>
                      </a:endParaRPr>
                    </a:p>
                  </a:txBody>
                  <a:tcPr marL="76650" marR="76650" marT="38325" marB="38325">
                    <a:solidFill>
                      <a:schemeClr val="lt1"/>
                    </a:solidFill>
                  </a:tcPr>
                </a:tc>
                <a:tc>
                  <a:txBody>
                    <a:bodyPr/>
                    <a:lstStyle/>
                    <a:p>
                      <a:pPr marL="0" marR="0" lvl="0" indent="0" algn="ctr" rtl="0">
                        <a:spcBef>
                          <a:spcPts val="0"/>
                        </a:spcBef>
                        <a:spcAft>
                          <a:spcPts val="0"/>
                        </a:spcAft>
                        <a:buNone/>
                      </a:pPr>
                      <a:endParaRPr sz="1100" u="none" strike="noStrike" cap="none" dirty="0">
                        <a:latin typeface="Adobe 繁黑體 Std B" panose="020B0700000000000000" pitchFamily="34" charset="-120"/>
                        <a:ea typeface="Adobe 繁黑體 Std B" panose="020B0700000000000000" pitchFamily="34" charset="-120"/>
                        <a:cs typeface="Microsoft JhengHei"/>
                        <a:sym typeface="Microsoft JhengHei"/>
                      </a:endParaRPr>
                    </a:p>
                  </a:txBody>
                  <a:tcPr marL="76650" marR="76650" marT="38325" marB="38325">
                    <a:solidFill>
                      <a:schemeClr val="lt1"/>
                    </a:solidFill>
                  </a:tcPr>
                </a:tc>
                <a:tc>
                  <a:txBody>
                    <a:bodyPr/>
                    <a:lstStyle/>
                    <a:p>
                      <a:pPr marL="0" marR="0" lvl="0" indent="0" algn="ctr" rtl="0">
                        <a:spcBef>
                          <a:spcPts val="0"/>
                        </a:spcBef>
                        <a:spcAft>
                          <a:spcPts val="0"/>
                        </a:spcAft>
                        <a:buNone/>
                      </a:pPr>
                      <a:endParaRPr sz="1100" u="none" strike="noStrike" cap="none" dirty="0">
                        <a:latin typeface="Adobe 繁黑體 Std B" panose="020B0700000000000000" pitchFamily="34" charset="-120"/>
                        <a:ea typeface="Adobe 繁黑體 Std B" panose="020B0700000000000000" pitchFamily="34" charset="-120"/>
                        <a:cs typeface="Microsoft JhengHei"/>
                        <a:sym typeface="Microsoft JhengHei"/>
                      </a:endParaRPr>
                    </a:p>
                  </a:txBody>
                  <a:tcPr marL="76650" marR="76650" marT="38325" marB="38325">
                    <a:solidFill>
                      <a:schemeClr val="lt1"/>
                    </a:solidFill>
                  </a:tcPr>
                </a:tc>
                <a:extLst>
                  <a:ext uri="{0D108BD9-81ED-4DB2-BD59-A6C34878D82A}">
                    <a16:rowId xmlns:a16="http://schemas.microsoft.com/office/drawing/2014/main" val="10000"/>
                  </a:ext>
                </a:extLst>
              </a:tr>
              <a:tr h="1074750">
                <a:tc>
                  <a:txBody>
                    <a:bodyPr/>
                    <a:lstStyle/>
                    <a:p>
                      <a:pPr marL="0" marR="0" lvl="0" indent="0" algn="ctr" rtl="0">
                        <a:lnSpc>
                          <a:spcPct val="100000"/>
                        </a:lnSpc>
                        <a:spcBef>
                          <a:spcPts val="0"/>
                        </a:spcBef>
                        <a:spcAft>
                          <a:spcPts val="0"/>
                        </a:spcAft>
                        <a:buClr>
                          <a:schemeClr val="dk1"/>
                        </a:buClr>
                        <a:buSzPts val="2800"/>
                        <a:buFont typeface="Arial"/>
                        <a:buNone/>
                      </a:pPr>
                      <a:r>
                        <a:rPr lang="zh-TW" sz="2800" b="1" u="none" strike="noStrike" cap="none" dirty="0">
                          <a:solidFill>
                            <a:schemeClr val="dk1"/>
                          </a:solidFill>
                          <a:latin typeface="Adobe 繁黑體 Std B" panose="020B0700000000000000" pitchFamily="34" charset="-120"/>
                          <a:ea typeface="Adobe 繁黑體 Std B" panose="020B0700000000000000" pitchFamily="34" charset="-120"/>
                          <a:cs typeface="Arial"/>
                          <a:sym typeface="Arial"/>
                        </a:rPr>
                        <a:t>桌球</a:t>
                      </a:r>
                      <a:endParaRPr sz="2800" b="1" u="none" strike="noStrike" cap="none" dirty="0">
                        <a:solidFill>
                          <a:schemeClr val="dk1"/>
                        </a:solidFill>
                        <a:latin typeface="Adobe 繁黑體 Std B" panose="020B0700000000000000" pitchFamily="34" charset="-120"/>
                        <a:ea typeface="Adobe 繁黑體 Std B" panose="020B0700000000000000" pitchFamily="34" charset="-120"/>
                        <a:cs typeface="Arial"/>
                        <a:sym typeface="Arial"/>
                      </a:endParaRPr>
                    </a:p>
                  </a:txBody>
                  <a:tcPr marL="76650" marR="76650" marT="38325" marB="38325" anchor="ctr"/>
                </a:tc>
                <a:tc>
                  <a:txBody>
                    <a:bodyPr/>
                    <a:lstStyle/>
                    <a:p>
                      <a:pPr marL="0" marR="0" lvl="0" indent="0" algn="ctr" rtl="0">
                        <a:lnSpc>
                          <a:spcPct val="100000"/>
                        </a:lnSpc>
                        <a:spcBef>
                          <a:spcPts val="0"/>
                        </a:spcBef>
                        <a:spcAft>
                          <a:spcPts val="0"/>
                        </a:spcAft>
                        <a:buClr>
                          <a:schemeClr val="dk1"/>
                        </a:buClr>
                        <a:buSzPts val="2800"/>
                        <a:buFont typeface="Arial"/>
                        <a:buNone/>
                      </a:pPr>
                      <a:r>
                        <a:rPr lang="zh-TW" sz="2800" b="1" u="none" strike="noStrike" cap="none" dirty="0">
                          <a:latin typeface="Adobe 繁黑體 Std B" panose="020B0700000000000000" pitchFamily="34" charset="-120"/>
                          <a:ea typeface="Adobe 繁黑體 Std B" panose="020B0700000000000000" pitchFamily="34" charset="-120"/>
                          <a:cs typeface="Arial"/>
                          <a:sym typeface="Arial"/>
                        </a:rPr>
                        <a:t>籃球</a:t>
                      </a:r>
                      <a:endParaRPr sz="2800" b="1" u="none" strike="noStrike" cap="none" dirty="0">
                        <a:latin typeface="Adobe 繁黑體 Std B" panose="020B0700000000000000" pitchFamily="34" charset="-120"/>
                        <a:ea typeface="Adobe 繁黑體 Std B" panose="020B0700000000000000" pitchFamily="34" charset="-120"/>
                        <a:cs typeface="Arial"/>
                        <a:sym typeface="Arial"/>
                      </a:endParaRPr>
                    </a:p>
                  </a:txBody>
                  <a:tcPr marL="76650" marR="76650" marT="38325" marB="38325" anchor="ctr"/>
                </a:tc>
                <a:tc>
                  <a:txBody>
                    <a:bodyPr/>
                    <a:lstStyle/>
                    <a:p>
                      <a:pPr marL="0" marR="0" lvl="0" indent="0" algn="ctr" rtl="0">
                        <a:lnSpc>
                          <a:spcPct val="100000"/>
                        </a:lnSpc>
                        <a:spcBef>
                          <a:spcPts val="0"/>
                        </a:spcBef>
                        <a:spcAft>
                          <a:spcPts val="0"/>
                        </a:spcAft>
                        <a:buClr>
                          <a:schemeClr val="dk1"/>
                        </a:buClr>
                        <a:buSzPts val="2800"/>
                        <a:buFont typeface="Arial"/>
                        <a:buNone/>
                      </a:pPr>
                      <a:r>
                        <a:rPr lang="zh-TW" sz="2800" b="1" u="none" strike="noStrike" cap="none" dirty="0">
                          <a:latin typeface="Adobe 繁黑體 Std B" panose="020B0700000000000000" pitchFamily="34" charset="-120"/>
                          <a:ea typeface="Adobe 繁黑體 Std B" panose="020B0700000000000000" pitchFamily="34" charset="-120"/>
                          <a:cs typeface="Arial"/>
                          <a:sym typeface="Arial"/>
                        </a:rPr>
                        <a:t>羽球</a:t>
                      </a:r>
                      <a:endParaRPr sz="2800" b="1" u="none" strike="noStrike" cap="none" dirty="0">
                        <a:latin typeface="Adobe 繁黑體 Std B" panose="020B0700000000000000" pitchFamily="34" charset="-120"/>
                        <a:ea typeface="Adobe 繁黑體 Std B" panose="020B0700000000000000" pitchFamily="34" charset="-120"/>
                        <a:cs typeface="Arial"/>
                        <a:sym typeface="Arial"/>
                      </a:endParaRPr>
                    </a:p>
                  </a:txBody>
                  <a:tcPr marL="76650" marR="76650" marT="38325" marB="38325" anchor="ctr"/>
                </a:tc>
                <a:tc>
                  <a:txBody>
                    <a:bodyPr/>
                    <a:lstStyle/>
                    <a:p>
                      <a:pPr marL="0" marR="0" lvl="0" indent="0" algn="ctr" rtl="0">
                        <a:lnSpc>
                          <a:spcPct val="100000"/>
                        </a:lnSpc>
                        <a:spcBef>
                          <a:spcPts val="0"/>
                        </a:spcBef>
                        <a:spcAft>
                          <a:spcPts val="0"/>
                        </a:spcAft>
                        <a:buClr>
                          <a:schemeClr val="dk1"/>
                        </a:buClr>
                        <a:buSzPts val="2800"/>
                        <a:buFont typeface="Arial"/>
                        <a:buNone/>
                      </a:pPr>
                      <a:r>
                        <a:rPr lang="zh-TW" sz="2800" b="1" u="none" strike="noStrike" cap="none" dirty="0">
                          <a:latin typeface="Adobe 繁黑體 Std B" panose="020B0700000000000000" pitchFamily="34" charset="-120"/>
                          <a:ea typeface="Adobe 繁黑體 Std B" panose="020B0700000000000000" pitchFamily="34" charset="-120"/>
                          <a:cs typeface="Arial"/>
                          <a:sym typeface="Arial"/>
                        </a:rPr>
                        <a:t>網球</a:t>
                      </a:r>
                      <a:endParaRPr sz="2800" b="1" u="none" strike="noStrike" cap="none" dirty="0">
                        <a:latin typeface="Adobe 繁黑體 Std B" panose="020B0700000000000000" pitchFamily="34" charset="-120"/>
                        <a:ea typeface="Adobe 繁黑體 Std B" panose="020B0700000000000000" pitchFamily="34" charset="-120"/>
                        <a:cs typeface="Arial"/>
                        <a:sym typeface="Arial"/>
                      </a:endParaRPr>
                    </a:p>
                  </a:txBody>
                  <a:tcPr marL="76650" marR="76650" marT="38325" marB="38325" anchor="ctr"/>
                </a:tc>
                <a:extLst>
                  <a:ext uri="{0D108BD9-81ED-4DB2-BD59-A6C34878D82A}">
                    <a16:rowId xmlns:a16="http://schemas.microsoft.com/office/drawing/2014/main" val="10001"/>
                  </a:ext>
                </a:extLst>
              </a:tr>
              <a:tr h="689900">
                <a:tc>
                  <a:txBody>
                    <a:bodyPr/>
                    <a:lstStyle/>
                    <a:p>
                      <a:pPr marL="0" marR="0" lvl="0" indent="0" algn="ctr" rtl="0">
                        <a:lnSpc>
                          <a:spcPct val="100000"/>
                        </a:lnSpc>
                        <a:spcBef>
                          <a:spcPts val="0"/>
                        </a:spcBef>
                        <a:spcAft>
                          <a:spcPts val="0"/>
                        </a:spcAft>
                        <a:buClr>
                          <a:schemeClr val="lt1"/>
                        </a:buClr>
                        <a:buSzPts val="2000"/>
                        <a:buFont typeface="Arial"/>
                        <a:buNone/>
                      </a:pPr>
                      <a:r>
                        <a:rPr lang="zh-TW" sz="2000" u="none" strike="noStrike" cap="none" dirty="0">
                          <a:solidFill>
                            <a:schemeClr val="lt1"/>
                          </a:solidFill>
                          <a:latin typeface="Adobe 繁黑體 Std B" panose="020B0700000000000000" pitchFamily="34" charset="-120"/>
                          <a:ea typeface="Adobe 繁黑體 Std B" panose="020B0700000000000000" pitchFamily="34" charset="-120"/>
                          <a:cs typeface="Arial"/>
                          <a:sym typeface="Arial"/>
                        </a:rPr>
                        <a:t>總寬：85cm</a:t>
                      </a:r>
                      <a:endParaRPr sz="2000" u="none" strike="noStrike" cap="none" dirty="0">
                        <a:solidFill>
                          <a:schemeClr val="lt1"/>
                        </a:solidFill>
                        <a:latin typeface="Adobe 繁黑體 Std B" panose="020B0700000000000000" pitchFamily="34" charset="-120"/>
                        <a:ea typeface="Adobe 繁黑體 Std B" panose="020B0700000000000000" pitchFamily="34" charset="-120"/>
                        <a:cs typeface="Arial"/>
                        <a:sym typeface="Arial"/>
                      </a:endParaRPr>
                    </a:p>
                  </a:txBody>
                  <a:tcPr marL="76650" marR="76650" marT="38325" marB="38325" anchor="ctr">
                    <a:solidFill>
                      <a:srgbClr val="343434"/>
                    </a:solidFill>
                  </a:tcPr>
                </a:tc>
                <a:tc>
                  <a:txBody>
                    <a:bodyPr/>
                    <a:lstStyle/>
                    <a:p>
                      <a:pPr marL="0" marR="0" lvl="0" indent="0" algn="ctr" rtl="0">
                        <a:lnSpc>
                          <a:spcPct val="100000"/>
                        </a:lnSpc>
                        <a:spcBef>
                          <a:spcPts val="0"/>
                        </a:spcBef>
                        <a:spcAft>
                          <a:spcPts val="0"/>
                        </a:spcAft>
                        <a:buClr>
                          <a:schemeClr val="lt1"/>
                        </a:buClr>
                        <a:buSzPts val="2000"/>
                        <a:buFont typeface="Arial"/>
                        <a:buNone/>
                      </a:pPr>
                      <a:r>
                        <a:rPr lang="zh-TW" sz="2000" u="none" strike="noStrike" cap="none" dirty="0">
                          <a:solidFill>
                            <a:schemeClr val="lt1"/>
                          </a:solidFill>
                          <a:latin typeface="Adobe 繁黑體 Std B" panose="020B0700000000000000" pitchFamily="34" charset="-120"/>
                          <a:ea typeface="Adobe 繁黑體 Std B" panose="020B0700000000000000" pitchFamily="34" charset="-120"/>
                          <a:cs typeface="Arial"/>
                          <a:sym typeface="Arial"/>
                        </a:rPr>
                        <a:t>總寬：83-88cm</a:t>
                      </a:r>
                      <a:endParaRPr sz="2000" u="none" strike="noStrike" cap="none" dirty="0">
                        <a:solidFill>
                          <a:schemeClr val="lt1"/>
                        </a:solidFill>
                        <a:latin typeface="Adobe 繁黑體 Std B" panose="020B0700000000000000" pitchFamily="34" charset="-120"/>
                        <a:ea typeface="Adobe 繁黑體 Std B" panose="020B0700000000000000" pitchFamily="34" charset="-120"/>
                        <a:cs typeface="Arial"/>
                        <a:sym typeface="Arial"/>
                      </a:endParaRPr>
                    </a:p>
                  </a:txBody>
                  <a:tcPr marL="76650" marR="76650" marT="38325" marB="38325" anchor="ctr">
                    <a:solidFill>
                      <a:srgbClr val="343434"/>
                    </a:solidFill>
                  </a:tcPr>
                </a:tc>
                <a:tc>
                  <a:txBody>
                    <a:bodyPr/>
                    <a:lstStyle/>
                    <a:p>
                      <a:pPr marL="0" marR="0" lvl="0" indent="0" algn="ctr" rtl="0">
                        <a:lnSpc>
                          <a:spcPct val="100000"/>
                        </a:lnSpc>
                        <a:spcBef>
                          <a:spcPts val="0"/>
                        </a:spcBef>
                        <a:spcAft>
                          <a:spcPts val="0"/>
                        </a:spcAft>
                        <a:buClr>
                          <a:schemeClr val="lt1"/>
                        </a:buClr>
                        <a:buSzPts val="2000"/>
                        <a:buFont typeface="Arial"/>
                        <a:buNone/>
                      </a:pPr>
                      <a:r>
                        <a:rPr lang="zh-TW" sz="2000" u="none" strike="noStrike" cap="none" dirty="0">
                          <a:solidFill>
                            <a:schemeClr val="lt1"/>
                          </a:solidFill>
                          <a:latin typeface="Adobe 繁黑體 Std B" panose="020B0700000000000000" pitchFamily="34" charset="-120"/>
                          <a:ea typeface="Adobe 繁黑體 Std B" panose="020B0700000000000000" pitchFamily="34" charset="-120"/>
                          <a:cs typeface="Arial"/>
                          <a:sym typeface="Arial"/>
                        </a:rPr>
                        <a:t>總寬：85cm</a:t>
                      </a:r>
                      <a:endParaRPr sz="2000" u="none" strike="noStrike" cap="none" dirty="0">
                        <a:solidFill>
                          <a:schemeClr val="lt1"/>
                        </a:solidFill>
                        <a:latin typeface="Adobe 繁黑體 Std B" panose="020B0700000000000000" pitchFamily="34" charset="-120"/>
                        <a:ea typeface="Adobe 繁黑體 Std B" panose="020B0700000000000000" pitchFamily="34" charset="-120"/>
                        <a:cs typeface="Arial"/>
                        <a:sym typeface="Arial"/>
                      </a:endParaRPr>
                    </a:p>
                  </a:txBody>
                  <a:tcPr marL="76650" marR="76650" marT="38325" marB="38325" anchor="ctr">
                    <a:solidFill>
                      <a:srgbClr val="343434"/>
                    </a:solidFill>
                  </a:tcPr>
                </a:tc>
                <a:tc>
                  <a:txBody>
                    <a:bodyPr/>
                    <a:lstStyle/>
                    <a:p>
                      <a:pPr marL="0" marR="0" lvl="0" indent="0" algn="ctr" rtl="0">
                        <a:lnSpc>
                          <a:spcPct val="100000"/>
                        </a:lnSpc>
                        <a:spcBef>
                          <a:spcPts val="0"/>
                        </a:spcBef>
                        <a:spcAft>
                          <a:spcPts val="0"/>
                        </a:spcAft>
                        <a:buClr>
                          <a:schemeClr val="lt1"/>
                        </a:buClr>
                        <a:buSzPts val="2000"/>
                        <a:buFont typeface="Arial"/>
                        <a:buNone/>
                      </a:pPr>
                      <a:r>
                        <a:rPr lang="zh-TW" sz="2000" u="none" strike="noStrike" cap="none" dirty="0">
                          <a:solidFill>
                            <a:schemeClr val="lt1"/>
                          </a:solidFill>
                          <a:latin typeface="Adobe 繁黑體 Std B" panose="020B0700000000000000" pitchFamily="34" charset="-120"/>
                          <a:ea typeface="Adobe 繁黑體 Std B" panose="020B0700000000000000" pitchFamily="34" charset="-120"/>
                          <a:cs typeface="Arial"/>
                          <a:sym typeface="Arial"/>
                        </a:rPr>
                        <a:t>總寬：85-100cm</a:t>
                      </a:r>
                      <a:endParaRPr sz="2000" u="none" strike="noStrike" cap="none" dirty="0">
                        <a:solidFill>
                          <a:schemeClr val="lt1"/>
                        </a:solidFill>
                        <a:latin typeface="Adobe 繁黑體 Std B" panose="020B0700000000000000" pitchFamily="34" charset="-120"/>
                        <a:ea typeface="Adobe 繁黑體 Std B" panose="020B0700000000000000" pitchFamily="34" charset="-120"/>
                        <a:cs typeface="Arial"/>
                        <a:sym typeface="Arial"/>
                      </a:endParaRPr>
                    </a:p>
                  </a:txBody>
                  <a:tcPr marL="76650" marR="76650" marT="38325" marB="38325" anchor="ctr">
                    <a:solidFill>
                      <a:srgbClr val="343434"/>
                    </a:solidFill>
                  </a:tcPr>
                </a:tc>
                <a:extLst>
                  <a:ext uri="{0D108BD9-81ED-4DB2-BD59-A6C34878D82A}">
                    <a16:rowId xmlns:a16="http://schemas.microsoft.com/office/drawing/2014/main" val="10002"/>
                  </a:ext>
                </a:extLst>
              </a:tr>
            </a:tbl>
          </a:graphicData>
        </a:graphic>
      </p:graphicFrame>
      <p:pic>
        <p:nvPicPr>
          <p:cNvPr id="774" name="Google Shape;774;p47"/>
          <p:cNvPicPr preferRelativeResize="0"/>
          <p:nvPr/>
        </p:nvPicPr>
        <p:blipFill rotWithShape="1">
          <a:blip r:embed="rId3" cstate="screen">
            <a:alphaModFix/>
            <a:extLst>
              <a:ext uri="{28A0092B-C50C-407E-A947-70E740481C1C}">
                <a14:useLocalDpi xmlns:a14="http://schemas.microsoft.com/office/drawing/2010/main"/>
              </a:ext>
            </a:extLst>
          </a:blip>
          <a:srcRect l="-1428" t="-447"/>
          <a:stretch/>
        </p:blipFill>
        <p:spPr>
          <a:xfrm>
            <a:off x="2232617" y="1822356"/>
            <a:ext cx="1966651" cy="2141198"/>
          </a:xfrm>
          <a:prstGeom prst="rect">
            <a:avLst/>
          </a:prstGeom>
          <a:noFill/>
          <a:ln>
            <a:noFill/>
          </a:ln>
        </p:spPr>
      </p:pic>
      <p:pic>
        <p:nvPicPr>
          <p:cNvPr id="775" name="Google Shape;775;p47"/>
          <p:cNvPicPr preferRelativeResize="0"/>
          <p:nvPr/>
        </p:nvPicPr>
        <p:blipFill rotWithShape="1">
          <a:blip r:embed="rId4">
            <a:alphaModFix/>
          </a:blip>
          <a:srcRect/>
          <a:stretch/>
        </p:blipFill>
        <p:spPr>
          <a:xfrm>
            <a:off x="4340793" y="2057967"/>
            <a:ext cx="1978988" cy="1669976"/>
          </a:xfrm>
          <a:prstGeom prst="rect">
            <a:avLst/>
          </a:prstGeom>
          <a:noFill/>
          <a:ln>
            <a:noFill/>
          </a:ln>
        </p:spPr>
      </p:pic>
      <p:pic>
        <p:nvPicPr>
          <p:cNvPr id="776" name="Google Shape;776;p47"/>
          <p:cNvPicPr preferRelativeResize="0"/>
          <p:nvPr/>
        </p:nvPicPr>
        <p:blipFill rotWithShape="1">
          <a:blip r:embed="rId5">
            <a:alphaModFix/>
          </a:blip>
          <a:srcRect/>
          <a:stretch/>
        </p:blipFill>
        <p:spPr>
          <a:xfrm>
            <a:off x="6469095" y="1972866"/>
            <a:ext cx="1966651" cy="1840178"/>
          </a:xfrm>
          <a:prstGeom prst="rect">
            <a:avLst/>
          </a:prstGeom>
          <a:noFill/>
          <a:ln>
            <a:noFill/>
          </a:ln>
        </p:spPr>
      </p:pic>
      <p:pic>
        <p:nvPicPr>
          <p:cNvPr id="777" name="Google Shape;777;p47"/>
          <p:cNvPicPr preferRelativeResize="0"/>
          <p:nvPr/>
        </p:nvPicPr>
        <p:blipFill rotWithShape="1">
          <a:blip r:embed="rId6">
            <a:alphaModFix/>
          </a:blip>
          <a:srcRect/>
          <a:stretch/>
        </p:blipFill>
        <p:spPr>
          <a:xfrm>
            <a:off x="8529477" y="2040740"/>
            <a:ext cx="1966651" cy="1704431"/>
          </a:xfrm>
          <a:prstGeom prst="rect">
            <a:avLst/>
          </a:prstGeom>
          <a:noFill/>
          <a:ln>
            <a:noFill/>
          </a:ln>
        </p:spPr>
      </p:pic>
      <p:sp>
        <p:nvSpPr>
          <p:cNvPr id="13" name="Google Shape;787;p48">
            <a:extLst>
              <a:ext uri="{FF2B5EF4-FFF2-40B4-BE49-F238E27FC236}">
                <a16:creationId xmlns:a16="http://schemas.microsoft.com/office/drawing/2014/main" id="{C3B3BA74-EE8E-43B6-A43F-C4E07AEFB005}"/>
              </a:ext>
            </a:extLst>
          </p:cNvPr>
          <p:cNvSpPr txBox="1"/>
          <p:nvPr/>
        </p:nvSpPr>
        <p:spPr>
          <a:xfrm>
            <a:off x="12815328" y="2057967"/>
            <a:ext cx="2736584" cy="22159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3800" b="1" dirty="0">
                <a:solidFill>
                  <a:schemeClr val="lt1"/>
                </a:solidFill>
                <a:latin typeface="Adobe 繁黑體 Std B" panose="020B0700000000000000" pitchFamily="34" charset="-120"/>
                <a:ea typeface="Adobe 繁黑體 Std B" panose="020B0700000000000000" pitchFamily="34" charset="-120"/>
                <a:cs typeface="Play"/>
                <a:sym typeface="Play"/>
              </a:rPr>
              <a:t>04</a:t>
            </a:r>
            <a:endParaRPr sz="13800" b="1" dirty="0">
              <a:solidFill>
                <a:schemeClr val="lt1"/>
              </a:solidFill>
              <a:latin typeface="Adobe 繁黑體 Std B" panose="020B0700000000000000" pitchFamily="34" charset="-120"/>
              <a:ea typeface="Adobe 繁黑體 Std B" panose="020B0700000000000000" pitchFamily="34" charset="-120"/>
              <a:cs typeface="Play"/>
              <a:sym typeface="Play"/>
            </a:endParaRPr>
          </a:p>
        </p:txBody>
      </p:sp>
      <p:sp>
        <p:nvSpPr>
          <p:cNvPr id="14" name="Google Shape;788;p48">
            <a:extLst>
              <a:ext uri="{FF2B5EF4-FFF2-40B4-BE49-F238E27FC236}">
                <a16:creationId xmlns:a16="http://schemas.microsoft.com/office/drawing/2014/main" id="{E6F4705D-D4A2-4F60-AE8B-6656D23D9686}"/>
              </a:ext>
            </a:extLst>
          </p:cNvPr>
          <p:cNvSpPr txBox="1"/>
          <p:nvPr/>
        </p:nvSpPr>
        <p:spPr>
          <a:xfrm>
            <a:off x="17939948" y="2057967"/>
            <a:ext cx="5514251"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400" b="1" dirty="0">
                <a:solidFill>
                  <a:schemeClr val="dk1"/>
                </a:solidFill>
                <a:latin typeface="Adobe 繁黑體 Std B" panose="020B0700000000000000" pitchFamily="34" charset="-120"/>
                <a:ea typeface="Adobe 繁黑體 Std B" panose="020B0700000000000000" pitchFamily="34" charset="-120"/>
                <a:sym typeface="Arial"/>
              </a:rPr>
              <a:t>實務案例說明 </a:t>
            </a:r>
            <a:endParaRPr sz="4400" b="1" dirty="0">
              <a:solidFill>
                <a:schemeClr val="dk1"/>
              </a:solidFill>
              <a:latin typeface="Adobe 繁黑體 Std B" panose="020B0700000000000000" pitchFamily="34" charset="-120"/>
              <a:ea typeface="Adobe 繁黑體 Std B" panose="020B0700000000000000" pitchFamily="34" charset="-120"/>
              <a:sym typeface="Arial"/>
            </a:endParaRPr>
          </a:p>
          <a:p>
            <a:pPr marL="0" marR="0" lvl="0" indent="0" algn="l" rtl="0">
              <a:spcBef>
                <a:spcPts val="0"/>
              </a:spcBef>
              <a:spcAft>
                <a:spcPts val="0"/>
              </a:spcAft>
              <a:buNone/>
            </a:pPr>
            <a:r>
              <a:rPr lang="zh-TW" sz="4400" b="1" dirty="0">
                <a:solidFill>
                  <a:schemeClr val="dk1"/>
                </a:solidFill>
                <a:latin typeface="Adobe 繁黑體 Std B" panose="020B0700000000000000" pitchFamily="34" charset="-120"/>
                <a:ea typeface="Adobe 繁黑體 Std B" panose="020B0700000000000000" pitchFamily="34" charset="-120"/>
                <a:sym typeface="Arial"/>
              </a:rPr>
              <a:t>-公共建築物(一)</a:t>
            </a:r>
            <a:endParaRPr dirty="0">
              <a:latin typeface="Adobe 繁黑體 Std B" panose="020B0700000000000000" pitchFamily="34" charset="-120"/>
              <a:ea typeface="Adobe 繁黑體 Std B" panose="020B0700000000000000" pitchFamily="34" charset="-120"/>
            </a:endParaRPr>
          </a:p>
        </p:txBody>
      </p:sp>
      <p:grpSp>
        <p:nvGrpSpPr>
          <p:cNvPr id="15" name="Google Shape;790;p48">
            <a:extLst>
              <a:ext uri="{FF2B5EF4-FFF2-40B4-BE49-F238E27FC236}">
                <a16:creationId xmlns:a16="http://schemas.microsoft.com/office/drawing/2014/main" id="{D9B4D32A-39B6-43D7-B666-AE0AEFF4AC5C}"/>
              </a:ext>
            </a:extLst>
          </p:cNvPr>
          <p:cNvGrpSpPr/>
          <p:nvPr/>
        </p:nvGrpSpPr>
        <p:grpSpPr>
          <a:xfrm flipH="1">
            <a:off x="18005585" y="4272696"/>
            <a:ext cx="2306655" cy="582045"/>
            <a:chOff x="1235133" y="4295378"/>
            <a:chExt cx="2306655" cy="582045"/>
          </a:xfrm>
        </p:grpSpPr>
        <p:sp>
          <p:nvSpPr>
            <p:cNvPr id="16" name="Google Shape;791;p48">
              <a:extLst>
                <a:ext uri="{FF2B5EF4-FFF2-40B4-BE49-F238E27FC236}">
                  <a16:creationId xmlns:a16="http://schemas.microsoft.com/office/drawing/2014/main" id="{6111382C-7922-4257-BE0E-40EA993A3CD0}"/>
                </a:ext>
              </a:extLst>
            </p:cNvPr>
            <p:cNvSpPr/>
            <p:nvPr/>
          </p:nvSpPr>
          <p:spPr>
            <a:xfrm>
              <a:off x="1235133" y="4295378"/>
              <a:ext cx="2306655" cy="581917"/>
            </a:xfrm>
            <a:prstGeom prst="rect">
              <a:avLst/>
            </a:prstGeom>
            <a:solidFill>
              <a:srgbClr val="9900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7" name="Google Shape;792;p48">
              <a:extLst>
                <a:ext uri="{FF2B5EF4-FFF2-40B4-BE49-F238E27FC236}">
                  <a16:creationId xmlns:a16="http://schemas.microsoft.com/office/drawing/2014/main" id="{878BE8FB-AC4B-4610-B9CA-C21FF44B9744}"/>
                </a:ext>
              </a:extLst>
            </p:cNvPr>
            <p:cNvSpPr txBox="1"/>
            <p:nvPr/>
          </p:nvSpPr>
          <p:spPr>
            <a:xfrm>
              <a:off x="1316763" y="4336290"/>
              <a:ext cx="2164066" cy="541133"/>
            </a:xfrm>
            <a:prstGeom prst="rect">
              <a:avLst/>
            </a:prstGeom>
            <a:noFill/>
            <a:ln>
              <a:noFill/>
            </a:ln>
          </p:spPr>
          <p:txBody>
            <a:bodyPr spcFirstLastPara="1" wrap="square" lIns="91425" tIns="45700" rIns="91425" bIns="45700" anchor="t" anchorCtr="0">
              <a:spAutoFit/>
            </a:bodyPr>
            <a:lstStyle/>
            <a:p>
              <a:pPr marL="342900" marR="0" lvl="0" indent="-342900" algn="l" rtl="0">
                <a:lnSpc>
                  <a:spcPts val="3500"/>
                </a:lnSpc>
                <a:spcBef>
                  <a:spcPts val="0"/>
                </a:spcBef>
                <a:spcAft>
                  <a:spcPts val="0"/>
                </a:spcAft>
                <a:buClr>
                  <a:schemeClr val="lt1"/>
                </a:buClr>
                <a:buSzPts val="2400"/>
                <a:buFont typeface="Arial"/>
                <a:buChar char="•"/>
              </a:pPr>
              <a:r>
                <a:rPr lang="zh-TW" sz="2400" dirty="0">
                  <a:solidFill>
                    <a:schemeClr val="lt1"/>
                  </a:solidFill>
                  <a:latin typeface="Adobe 繁黑體 Std B" panose="020B0700000000000000" pitchFamily="34" charset="-120"/>
                  <a:ea typeface="Adobe 繁黑體 Std B" panose="020B0700000000000000" pitchFamily="34" charset="-120"/>
                  <a:sym typeface="Arial"/>
                </a:rPr>
                <a:t>無障礙通路</a:t>
              </a:r>
              <a:endParaRPr dirty="0">
                <a:latin typeface="Adobe 繁黑體 Std B" panose="020B0700000000000000" pitchFamily="34" charset="-120"/>
                <a:ea typeface="Adobe 繁黑體 Std B" panose="020B0700000000000000" pitchFamily="34" charset="-120"/>
              </a:endParaRPr>
            </a:p>
          </p:txBody>
        </p:sp>
      </p:grpSp>
      <p:grpSp>
        <p:nvGrpSpPr>
          <p:cNvPr id="18" name="Google Shape;793;p48">
            <a:extLst>
              <a:ext uri="{FF2B5EF4-FFF2-40B4-BE49-F238E27FC236}">
                <a16:creationId xmlns:a16="http://schemas.microsoft.com/office/drawing/2014/main" id="{8B66CEF1-071A-4735-A3F2-E0842DBE3CD1}"/>
              </a:ext>
            </a:extLst>
          </p:cNvPr>
          <p:cNvGrpSpPr/>
          <p:nvPr/>
        </p:nvGrpSpPr>
        <p:grpSpPr>
          <a:xfrm flipH="1">
            <a:off x="21962794" y="4287780"/>
            <a:ext cx="2078304" cy="581917"/>
            <a:chOff x="1235134" y="4295378"/>
            <a:chExt cx="2078304" cy="581917"/>
          </a:xfrm>
        </p:grpSpPr>
        <p:sp>
          <p:nvSpPr>
            <p:cNvPr id="19" name="Google Shape;794;p48">
              <a:extLst>
                <a:ext uri="{FF2B5EF4-FFF2-40B4-BE49-F238E27FC236}">
                  <a16:creationId xmlns:a16="http://schemas.microsoft.com/office/drawing/2014/main" id="{8392735C-3881-44BD-B2E6-935DF50EE7AD}"/>
                </a:ext>
              </a:extLst>
            </p:cNvPr>
            <p:cNvSpPr/>
            <p:nvPr/>
          </p:nvSpPr>
          <p:spPr>
            <a:xfrm>
              <a:off x="1235134" y="4295378"/>
              <a:ext cx="2078304" cy="581917"/>
            </a:xfrm>
            <a:prstGeom prst="rect">
              <a:avLst/>
            </a:prstGeom>
            <a:solidFill>
              <a:srgbClr val="9900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20" name="Google Shape;795;p48">
              <a:extLst>
                <a:ext uri="{FF2B5EF4-FFF2-40B4-BE49-F238E27FC236}">
                  <a16:creationId xmlns:a16="http://schemas.microsoft.com/office/drawing/2014/main" id="{0E3643D3-8C18-4572-A2AC-202B3535E543}"/>
                </a:ext>
              </a:extLst>
            </p:cNvPr>
            <p:cNvSpPr txBox="1"/>
            <p:nvPr/>
          </p:nvSpPr>
          <p:spPr>
            <a:xfrm>
              <a:off x="1306603" y="4326130"/>
              <a:ext cx="1935715" cy="541133"/>
            </a:xfrm>
            <a:prstGeom prst="rect">
              <a:avLst/>
            </a:prstGeom>
            <a:noFill/>
            <a:ln>
              <a:noFill/>
            </a:ln>
          </p:spPr>
          <p:txBody>
            <a:bodyPr spcFirstLastPara="1" wrap="square" lIns="91425" tIns="45700" rIns="91425" bIns="45700" anchor="t" anchorCtr="0">
              <a:spAutoFit/>
            </a:bodyPr>
            <a:lstStyle/>
            <a:p>
              <a:pPr marL="342900" marR="0" lvl="0" indent="-342900" algn="l" rtl="0">
                <a:lnSpc>
                  <a:spcPts val="3500"/>
                </a:lnSpc>
                <a:spcBef>
                  <a:spcPts val="0"/>
                </a:spcBef>
                <a:spcAft>
                  <a:spcPts val="0"/>
                </a:spcAft>
                <a:buClr>
                  <a:schemeClr val="lt1"/>
                </a:buClr>
                <a:buSzPts val="2400"/>
                <a:buFont typeface="Arial"/>
                <a:buChar char="•"/>
              </a:pPr>
              <a:r>
                <a:rPr lang="zh-TW" altLang="en-US" sz="2400" dirty="0">
                  <a:solidFill>
                    <a:schemeClr val="lt1"/>
                  </a:solidFill>
                  <a:latin typeface="Adobe 繁黑體 Std B" panose="020B0700000000000000" pitchFamily="34" charset="-120"/>
                  <a:ea typeface="Adobe 繁黑體 Std B" panose="020B0700000000000000" pitchFamily="34" charset="-120"/>
                  <a:sym typeface="Arial"/>
                </a:rPr>
                <a:t>昇降設備</a:t>
              </a:r>
              <a:endParaRPr dirty="0">
                <a:latin typeface="Adobe 繁黑體 Std B" panose="020B0700000000000000" pitchFamily="34" charset="-120"/>
                <a:ea typeface="Adobe 繁黑體 Std B" panose="020B0700000000000000" pitchFamily="34" charset="-120"/>
              </a:endParaRPr>
            </a:p>
          </p:txBody>
        </p:sp>
      </p:grpSp>
      <p:grpSp>
        <p:nvGrpSpPr>
          <p:cNvPr id="21" name="Google Shape;796;p48">
            <a:extLst>
              <a:ext uri="{FF2B5EF4-FFF2-40B4-BE49-F238E27FC236}">
                <a16:creationId xmlns:a16="http://schemas.microsoft.com/office/drawing/2014/main" id="{74881F46-80D9-4E62-8931-42FC22689630}"/>
              </a:ext>
            </a:extLst>
          </p:cNvPr>
          <p:cNvGrpSpPr/>
          <p:nvPr/>
        </p:nvGrpSpPr>
        <p:grpSpPr>
          <a:xfrm flipH="1">
            <a:off x="20418593" y="4273958"/>
            <a:ext cx="1437846" cy="582045"/>
            <a:chOff x="1235134" y="4295378"/>
            <a:chExt cx="1437846" cy="582045"/>
          </a:xfrm>
        </p:grpSpPr>
        <p:sp>
          <p:nvSpPr>
            <p:cNvPr id="22" name="Google Shape;797;p48">
              <a:extLst>
                <a:ext uri="{FF2B5EF4-FFF2-40B4-BE49-F238E27FC236}">
                  <a16:creationId xmlns:a16="http://schemas.microsoft.com/office/drawing/2014/main" id="{E14713ED-7EDC-4263-A6FB-4A8736DC97B0}"/>
                </a:ext>
              </a:extLst>
            </p:cNvPr>
            <p:cNvSpPr/>
            <p:nvPr/>
          </p:nvSpPr>
          <p:spPr>
            <a:xfrm>
              <a:off x="1235134" y="4295378"/>
              <a:ext cx="1437846" cy="581917"/>
            </a:xfrm>
            <a:prstGeom prst="rect">
              <a:avLst/>
            </a:prstGeom>
            <a:solidFill>
              <a:srgbClr val="9900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23" name="Google Shape;798;p48">
              <a:extLst>
                <a:ext uri="{FF2B5EF4-FFF2-40B4-BE49-F238E27FC236}">
                  <a16:creationId xmlns:a16="http://schemas.microsoft.com/office/drawing/2014/main" id="{D63A6605-B843-42D0-BC77-6DCDF94E63E1}"/>
                </a:ext>
              </a:extLst>
            </p:cNvPr>
            <p:cNvSpPr txBox="1"/>
            <p:nvPr/>
          </p:nvSpPr>
          <p:spPr>
            <a:xfrm>
              <a:off x="1296443" y="4336290"/>
              <a:ext cx="1295257" cy="541133"/>
            </a:xfrm>
            <a:prstGeom prst="rect">
              <a:avLst/>
            </a:prstGeom>
            <a:noFill/>
            <a:ln>
              <a:noFill/>
            </a:ln>
          </p:spPr>
          <p:txBody>
            <a:bodyPr spcFirstLastPara="1" wrap="square" lIns="91425" tIns="45700" rIns="91425" bIns="45700" anchor="t" anchorCtr="0">
              <a:spAutoFit/>
            </a:bodyPr>
            <a:lstStyle/>
            <a:p>
              <a:pPr marL="342900" marR="0" lvl="0" indent="-342900" algn="l" rtl="0">
                <a:lnSpc>
                  <a:spcPts val="3500"/>
                </a:lnSpc>
                <a:spcBef>
                  <a:spcPts val="0"/>
                </a:spcBef>
                <a:spcAft>
                  <a:spcPts val="0"/>
                </a:spcAft>
                <a:buClr>
                  <a:schemeClr val="lt1"/>
                </a:buClr>
                <a:buSzPts val="2400"/>
                <a:buFont typeface="Arial"/>
                <a:buChar char="•"/>
              </a:pPr>
              <a:r>
                <a:rPr lang="zh-TW" sz="2400" dirty="0">
                  <a:solidFill>
                    <a:schemeClr val="lt1"/>
                  </a:solidFill>
                  <a:latin typeface="Adobe 繁黑體 Std B" panose="020B0700000000000000" pitchFamily="34" charset="-120"/>
                  <a:ea typeface="Adobe 繁黑體 Std B" panose="020B0700000000000000" pitchFamily="34" charset="-120"/>
                  <a:sym typeface="Arial"/>
                </a:rPr>
                <a:t>樓梯</a:t>
              </a:r>
              <a:endParaRPr dirty="0">
                <a:latin typeface="Adobe 繁黑體 Std B" panose="020B0700000000000000" pitchFamily="34" charset="-120"/>
                <a:ea typeface="Adobe 繁黑體 Std B" panose="020B0700000000000000" pitchFamily="34" charset="-120"/>
              </a:endParaRPr>
            </a:p>
          </p:txBody>
        </p:sp>
      </p:grpSp>
      <p:sp>
        <p:nvSpPr>
          <p:cNvPr id="24" name="Google Shape;799;p48">
            <a:extLst>
              <a:ext uri="{FF2B5EF4-FFF2-40B4-BE49-F238E27FC236}">
                <a16:creationId xmlns:a16="http://schemas.microsoft.com/office/drawing/2014/main" id="{B9A26646-67FD-44BD-945B-08C0A58EDD9B}"/>
              </a:ext>
            </a:extLst>
          </p:cNvPr>
          <p:cNvSpPr txBox="1"/>
          <p:nvPr/>
        </p:nvSpPr>
        <p:spPr>
          <a:xfrm>
            <a:off x="17939948" y="3481279"/>
            <a:ext cx="42679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dirty="0">
                <a:solidFill>
                  <a:srgbClr val="990033"/>
                </a:solidFill>
                <a:latin typeface="Adobe 繁黑體 Std B" panose="020B0700000000000000" pitchFamily="34" charset="-120"/>
                <a:ea typeface="Adobe 繁黑體 Std B" panose="020B0700000000000000" pitchFamily="34" charset="-120"/>
                <a:sym typeface="Arial"/>
              </a:rPr>
              <a:t>參考*</a:t>
            </a:r>
            <a:r>
              <a:rPr lang="zh-TW" sz="1800" dirty="0">
                <a:solidFill>
                  <a:srgbClr val="EB6743"/>
                </a:solidFill>
                <a:latin typeface="Adobe 繁黑體 Std B" panose="020B0700000000000000" pitchFamily="34" charset="-120"/>
                <a:ea typeface="Adobe 繁黑體 Std B" panose="020B0700000000000000" pitchFamily="34" charset="-120"/>
                <a:sym typeface="Arial"/>
              </a:rPr>
              <a:t>國民小學及國民中學設施設備基準</a:t>
            </a:r>
            <a:endParaRPr dirty="0">
              <a:latin typeface="Adobe 繁黑體 Std B" panose="020B0700000000000000" pitchFamily="34" charset="-120"/>
              <a:ea typeface="Adobe 繁黑體 Std B" panose="020B0700000000000000" pitchFamily="34" charset="-120"/>
            </a:endParaRPr>
          </a:p>
        </p:txBody>
      </p:sp>
      <p:sp>
        <p:nvSpPr>
          <p:cNvPr id="26" name="Google Shape;783;p48">
            <a:extLst>
              <a:ext uri="{FF2B5EF4-FFF2-40B4-BE49-F238E27FC236}">
                <a16:creationId xmlns:a16="http://schemas.microsoft.com/office/drawing/2014/main" id="{D647AA0E-3E38-496E-A2FA-406DCFF23B5A}"/>
              </a:ext>
            </a:extLst>
          </p:cNvPr>
          <p:cNvSpPr/>
          <p:nvPr/>
        </p:nvSpPr>
        <p:spPr>
          <a:xfrm>
            <a:off x="2786427" y="7603419"/>
            <a:ext cx="859030" cy="859030"/>
          </a:xfrm>
          <a:prstGeom prst="ellipse">
            <a:avLst/>
          </a:prstGeom>
          <a:solidFill>
            <a:srgbClr val="EF7E60">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2" name="文字方塊 1">
            <a:extLst>
              <a:ext uri="{FF2B5EF4-FFF2-40B4-BE49-F238E27FC236}">
                <a16:creationId xmlns:a16="http://schemas.microsoft.com/office/drawing/2014/main" id="{35AB1328-D2DD-4DDE-E90D-2A5FB36926B9}"/>
              </a:ext>
            </a:extLst>
          </p:cNvPr>
          <p:cNvSpPr txBox="1"/>
          <p:nvPr/>
        </p:nvSpPr>
        <p:spPr>
          <a:xfrm>
            <a:off x="3142550" y="6178916"/>
            <a:ext cx="6425157" cy="400110"/>
          </a:xfrm>
          <a:prstGeom prst="rect">
            <a:avLst/>
          </a:prstGeom>
          <a:noFill/>
        </p:spPr>
        <p:txBody>
          <a:bodyPr wrap="none" rtlCol="0">
            <a:spAutoFit/>
          </a:bodyPr>
          <a:lstStyle/>
          <a:p>
            <a:r>
              <a:rPr lang="zh-TW" altLang="en-US" sz="2000" dirty="0">
                <a:solidFill>
                  <a:srgbClr val="FF0000"/>
                </a:solidFill>
              </a:rPr>
              <a:t>請參考教育部體育屬</a:t>
            </a:r>
            <a:r>
              <a:rPr lang="en-US" altLang="zh-TW" sz="2000" dirty="0">
                <a:solidFill>
                  <a:srgbClr val="FF0000"/>
                </a:solidFill>
              </a:rPr>
              <a:t>【</a:t>
            </a:r>
            <a:r>
              <a:rPr lang="zh-TW" altLang="en-US" sz="2000" dirty="0">
                <a:solidFill>
                  <a:srgbClr val="FF0000"/>
                </a:solidFill>
              </a:rPr>
              <a:t>無障礙運動設施規劃資訊彙編</a:t>
            </a:r>
            <a:r>
              <a:rPr lang="en-US" altLang="zh-TW" sz="2000" dirty="0">
                <a:solidFill>
                  <a:srgbClr val="FF0000"/>
                </a:solidFill>
              </a:rPr>
              <a:t>】</a:t>
            </a:r>
            <a:endParaRPr lang="zh-TW" altLang="en-US" sz="2000" dirty="0">
              <a:solidFill>
                <a:srgbClr val="FF0000"/>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68"/>
                                        </p:tgtEl>
                                        <p:attrNameLst>
                                          <p:attrName>style.visibility</p:attrName>
                                        </p:attrNameLst>
                                      </p:cBhvr>
                                      <p:to>
                                        <p:strVal val="visible"/>
                                      </p:to>
                                    </p:set>
                                    <p:anim calcmode="lin" valueType="num">
                                      <p:cBhvr>
                                        <p:cTn id="7" dur="450" fill="hold"/>
                                        <p:tgtEl>
                                          <p:spTgt spid="768"/>
                                        </p:tgtEl>
                                        <p:attrNameLst>
                                          <p:attrName>ppt_x</p:attrName>
                                        </p:attrNameLst>
                                      </p:cBhvr>
                                      <p:tavLst>
                                        <p:tav tm="0">
                                          <p:val>
                                            <p:strVal val="#ppt_x"/>
                                          </p:val>
                                        </p:tav>
                                        <p:tav tm="50000">
                                          <p:val>
                                            <p:strVal val="#ppt_x+.1"/>
                                          </p:val>
                                        </p:tav>
                                        <p:tav tm="100000">
                                          <p:val>
                                            <p:strVal val="#ppt_x"/>
                                          </p:val>
                                        </p:tav>
                                      </p:tavLst>
                                    </p:anim>
                                    <p:anim calcmode="lin" valueType="num">
                                      <p:cBhvr>
                                        <p:cTn id="8" dur="450" fill="hold"/>
                                        <p:tgtEl>
                                          <p:spTgt spid="768"/>
                                        </p:tgtEl>
                                        <p:attrNameLst>
                                          <p:attrName>ppt_y</p:attrName>
                                        </p:attrNameLst>
                                      </p:cBhvr>
                                      <p:tavLst>
                                        <p:tav tm="0">
                                          <p:val>
                                            <p:strVal val="#ppt_y"/>
                                          </p:val>
                                        </p:tav>
                                        <p:tav tm="100000">
                                          <p:val>
                                            <p:strVal val="#ppt_y"/>
                                          </p:val>
                                        </p:tav>
                                      </p:tavLst>
                                    </p:anim>
                                    <p:anim calcmode="lin" valueType="num">
                                      <p:cBhvr>
                                        <p:cTn id="9" dur="450" fill="hold"/>
                                        <p:tgtEl>
                                          <p:spTgt spid="768"/>
                                        </p:tgtEl>
                                        <p:attrNameLst>
                                          <p:attrName>ppt_h</p:attrName>
                                        </p:attrNameLst>
                                      </p:cBhvr>
                                      <p:tavLst>
                                        <p:tav tm="0">
                                          <p:val>
                                            <p:strVal val="#ppt_h/10"/>
                                          </p:val>
                                        </p:tav>
                                        <p:tav tm="50000">
                                          <p:val>
                                            <p:strVal val="#ppt_h+.01"/>
                                          </p:val>
                                        </p:tav>
                                        <p:tav tm="100000">
                                          <p:val>
                                            <p:strVal val="#ppt_h"/>
                                          </p:val>
                                        </p:tav>
                                      </p:tavLst>
                                    </p:anim>
                                    <p:anim calcmode="lin" valueType="num">
                                      <p:cBhvr>
                                        <p:cTn id="10" dur="450" fill="hold"/>
                                        <p:tgtEl>
                                          <p:spTgt spid="7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50" tmFilter="0,0; .5, 1; 1, 1"/>
                                        <p:tgtEl>
                                          <p:spTgt spid="768"/>
                                        </p:tgtEl>
                                      </p:cBhvr>
                                    </p:animEffect>
                                  </p:childTnLst>
                                </p:cTn>
                              </p:par>
                            </p:childTnLst>
                          </p:cTn>
                        </p:par>
                        <p:par>
                          <p:cTn id="12" fill="hold">
                            <p:stCondLst>
                              <p:cond delay="810"/>
                            </p:stCondLst>
                            <p:childTnLst>
                              <p:par>
                                <p:cTn id="13" presetID="26" presetClass="entr" presetSubtype="0" fill="hold" nodeType="afterEffect">
                                  <p:stCondLst>
                                    <p:cond delay="0"/>
                                  </p:stCondLst>
                                  <p:childTnLst>
                                    <p:set>
                                      <p:cBhvr>
                                        <p:cTn id="14" dur="1" fill="hold">
                                          <p:stCondLst>
                                            <p:cond delay="0"/>
                                          </p:stCondLst>
                                        </p:cTn>
                                        <p:tgtEl>
                                          <p:spTgt spid="773"/>
                                        </p:tgtEl>
                                        <p:attrNameLst>
                                          <p:attrName>style.visibility</p:attrName>
                                        </p:attrNameLst>
                                      </p:cBhvr>
                                      <p:to>
                                        <p:strVal val="visible"/>
                                      </p:to>
                                    </p:set>
                                    <p:animEffect transition="in" filter="wipe(down)">
                                      <p:cBhvr>
                                        <p:cTn id="15" dur="507">
                                          <p:stCondLst>
                                            <p:cond delay="0"/>
                                          </p:stCondLst>
                                        </p:cTn>
                                        <p:tgtEl>
                                          <p:spTgt spid="773"/>
                                        </p:tgtEl>
                                      </p:cBhvr>
                                    </p:animEffect>
                                    <p:anim calcmode="lin" valueType="num">
                                      <p:cBhvr>
                                        <p:cTn id="16" dur="1594" tmFilter="0,0; 0.14,0.36; 0.43,0.73; 0.71,0.91; 1.0,1.0">
                                          <p:stCondLst>
                                            <p:cond delay="0"/>
                                          </p:stCondLst>
                                        </p:cTn>
                                        <p:tgtEl>
                                          <p:spTgt spid="773"/>
                                        </p:tgtEl>
                                        <p:attrNameLst>
                                          <p:attrName>ppt_x</p:attrName>
                                        </p:attrNameLst>
                                      </p:cBhvr>
                                      <p:tavLst>
                                        <p:tav tm="0">
                                          <p:val>
                                            <p:strVal val="#ppt_x-0.25"/>
                                          </p:val>
                                        </p:tav>
                                        <p:tav tm="100000">
                                          <p:val>
                                            <p:strVal val="#ppt_x"/>
                                          </p:val>
                                        </p:tav>
                                      </p:tavLst>
                                    </p:anim>
                                    <p:anim calcmode="lin" valueType="num">
                                      <p:cBhvr>
                                        <p:cTn id="17" dur="581" tmFilter="0.0,0.0; 0.25,0.07; 0.50,0.2; 0.75,0.467; 1.0,1.0">
                                          <p:stCondLst>
                                            <p:cond delay="0"/>
                                          </p:stCondLst>
                                        </p:cTn>
                                        <p:tgtEl>
                                          <p:spTgt spid="773"/>
                                        </p:tgtEl>
                                        <p:attrNameLst>
                                          <p:attrName>ppt_y</p:attrName>
                                        </p:attrNameLst>
                                      </p:cBhvr>
                                      <p:tavLst>
                                        <p:tav tm="0" fmla="#ppt_y-sin(pi*$)/3">
                                          <p:val>
                                            <p:fltVal val="0.5"/>
                                          </p:val>
                                        </p:tav>
                                        <p:tav tm="100000">
                                          <p:val>
                                            <p:fltVal val="1"/>
                                          </p:val>
                                        </p:tav>
                                      </p:tavLst>
                                    </p:anim>
                                    <p:anim calcmode="lin" valueType="num">
                                      <p:cBhvr>
                                        <p:cTn id="18" dur="581" tmFilter="0, 0; 0.125,0.2665; 0.25,0.4; 0.375,0.465; 0.5,0.5;  0.625,0.535; 0.75,0.6; 0.875,0.7335; 1,1">
                                          <p:stCondLst>
                                            <p:cond delay="581"/>
                                          </p:stCondLst>
                                        </p:cTn>
                                        <p:tgtEl>
                                          <p:spTgt spid="773"/>
                                        </p:tgtEl>
                                        <p:attrNameLst>
                                          <p:attrName>ppt_y</p:attrName>
                                        </p:attrNameLst>
                                      </p:cBhvr>
                                      <p:tavLst>
                                        <p:tav tm="0" fmla="#ppt_y-sin(pi*$)/9">
                                          <p:val>
                                            <p:fltVal val="0"/>
                                          </p:val>
                                        </p:tav>
                                        <p:tav tm="100000">
                                          <p:val>
                                            <p:fltVal val="1"/>
                                          </p:val>
                                        </p:tav>
                                      </p:tavLst>
                                    </p:anim>
                                    <p:anim calcmode="lin" valueType="num">
                                      <p:cBhvr>
                                        <p:cTn id="19" dur="290" tmFilter="0, 0; 0.125,0.2665; 0.25,0.4; 0.375,0.465; 0.5,0.5;  0.625,0.535; 0.75,0.6; 0.875,0.7335; 1,1">
                                          <p:stCondLst>
                                            <p:cond delay="1159"/>
                                          </p:stCondLst>
                                        </p:cTn>
                                        <p:tgtEl>
                                          <p:spTgt spid="773"/>
                                        </p:tgtEl>
                                        <p:attrNameLst>
                                          <p:attrName>ppt_y</p:attrName>
                                        </p:attrNameLst>
                                      </p:cBhvr>
                                      <p:tavLst>
                                        <p:tav tm="0" fmla="#ppt_y-sin(pi*$)/27">
                                          <p:val>
                                            <p:fltVal val="0"/>
                                          </p:val>
                                        </p:tav>
                                        <p:tav tm="100000">
                                          <p:val>
                                            <p:fltVal val="1"/>
                                          </p:val>
                                        </p:tav>
                                      </p:tavLst>
                                    </p:anim>
                                    <p:anim calcmode="lin" valueType="num">
                                      <p:cBhvr>
                                        <p:cTn id="20" dur="144" tmFilter="0, 0; 0.125,0.2665; 0.25,0.4; 0.375,0.465; 0.5,0.5;  0.625,0.535; 0.75,0.6; 0.875,0.7335; 1,1">
                                          <p:stCondLst>
                                            <p:cond delay="1449"/>
                                          </p:stCondLst>
                                        </p:cTn>
                                        <p:tgtEl>
                                          <p:spTgt spid="773"/>
                                        </p:tgtEl>
                                        <p:attrNameLst>
                                          <p:attrName>ppt_y</p:attrName>
                                        </p:attrNameLst>
                                      </p:cBhvr>
                                      <p:tavLst>
                                        <p:tav tm="0" fmla="#ppt_y-sin(pi*$)/81">
                                          <p:val>
                                            <p:fltVal val="0"/>
                                          </p:val>
                                        </p:tav>
                                        <p:tav tm="100000">
                                          <p:val>
                                            <p:fltVal val="1"/>
                                          </p:val>
                                        </p:tav>
                                      </p:tavLst>
                                    </p:anim>
                                    <p:animScale>
                                      <p:cBhvr>
                                        <p:cTn id="21" dur="23">
                                          <p:stCondLst>
                                            <p:cond delay="569"/>
                                          </p:stCondLst>
                                        </p:cTn>
                                        <p:tgtEl>
                                          <p:spTgt spid="773"/>
                                        </p:tgtEl>
                                      </p:cBhvr>
                                      <p:to x="100000" y="60000"/>
                                    </p:animScale>
                                    <p:animScale>
                                      <p:cBhvr>
                                        <p:cTn id="22" dur="145" decel="50000">
                                          <p:stCondLst>
                                            <p:cond delay="592"/>
                                          </p:stCondLst>
                                        </p:cTn>
                                        <p:tgtEl>
                                          <p:spTgt spid="773"/>
                                        </p:tgtEl>
                                      </p:cBhvr>
                                      <p:to x="100000" y="100000"/>
                                    </p:animScale>
                                    <p:animScale>
                                      <p:cBhvr>
                                        <p:cTn id="23" dur="23">
                                          <p:stCondLst>
                                            <p:cond delay="1148"/>
                                          </p:stCondLst>
                                        </p:cTn>
                                        <p:tgtEl>
                                          <p:spTgt spid="773"/>
                                        </p:tgtEl>
                                      </p:cBhvr>
                                      <p:to x="100000" y="80000"/>
                                    </p:animScale>
                                    <p:animScale>
                                      <p:cBhvr>
                                        <p:cTn id="24" dur="145" decel="50000">
                                          <p:stCondLst>
                                            <p:cond delay="1171"/>
                                          </p:stCondLst>
                                        </p:cTn>
                                        <p:tgtEl>
                                          <p:spTgt spid="773"/>
                                        </p:tgtEl>
                                      </p:cBhvr>
                                      <p:to x="100000" y="100000"/>
                                    </p:animScale>
                                    <p:animScale>
                                      <p:cBhvr>
                                        <p:cTn id="25" dur="23">
                                          <p:stCondLst>
                                            <p:cond delay="1437"/>
                                          </p:stCondLst>
                                        </p:cTn>
                                        <p:tgtEl>
                                          <p:spTgt spid="773"/>
                                        </p:tgtEl>
                                      </p:cBhvr>
                                      <p:to x="100000" y="90000"/>
                                    </p:animScale>
                                    <p:animScale>
                                      <p:cBhvr>
                                        <p:cTn id="26" dur="145" decel="50000">
                                          <p:stCondLst>
                                            <p:cond delay="1459"/>
                                          </p:stCondLst>
                                        </p:cTn>
                                        <p:tgtEl>
                                          <p:spTgt spid="773"/>
                                        </p:tgtEl>
                                      </p:cBhvr>
                                      <p:to x="100000" y="100000"/>
                                    </p:animScale>
                                    <p:animScale>
                                      <p:cBhvr>
                                        <p:cTn id="27" dur="23">
                                          <p:stCondLst>
                                            <p:cond delay="1582"/>
                                          </p:stCondLst>
                                        </p:cTn>
                                        <p:tgtEl>
                                          <p:spTgt spid="773"/>
                                        </p:tgtEl>
                                      </p:cBhvr>
                                      <p:to x="100000" y="95000"/>
                                    </p:animScale>
                                    <p:animScale>
                                      <p:cBhvr>
                                        <p:cTn id="28" dur="145" decel="50000">
                                          <p:stCondLst>
                                            <p:cond delay="1605"/>
                                          </p:stCondLst>
                                        </p:cTn>
                                        <p:tgtEl>
                                          <p:spTgt spid="773"/>
                                        </p:tgtEl>
                                      </p:cBhvr>
                                      <p:to x="100000" y="100000"/>
                                    </p:animScale>
                                  </p:childTnLst>
                                </p:cTn>
                              </p:par>
                            </p:childTnLst>
                          </p:cTn>
                        </p:par>
                        <p:par>
                          <p:cTn id="29" fill="hold">
                            <p:stCondLst>
                              <p:cond delay="2560"/>
                            </p:stCondLst>
                            <p:childTnLst>
                              <p:par>
                                <p:cTn id="30" presetID="53" presetClass="entr" presetSubtype="16" fill="hold" nodeType="afterEffect">
                                  <p:stCondLst>
                                    <p:cond delay="250"/>
                                  </p:stCondLst>
                                  <p:childTnLst>
                                    <p:set>
                                      <p:cBhvr>
                                        <p:cTn id="31" dur="1" fill="hold">
                                          <p:stCondLst>
                                            <p:cond delay="0"/>
                                          </p:stCondLst>
                                        </p:cTn>
                                        <p:tgtEl>
                                          <p:spTgt spid="774"/>
                                        </p:tgtEl>
                                        <p:attrNameLst>
                                          <p:attrName>style.visibility</p:attrName>
                                        </p:attrNameLst>
                                      </p:cBhvr>
                                      <p:to>
                                        <p:strVal val="visible"/>
                                      </p:to>
                                    </p:set>
                                    <p:anim calcmode="lin" valueType="num">
                                      <p:cBhvr>
                                        <p:cTn id="32" dur="500" fill="hold"/>
                                        <p:tgtEl>
                                          <p:spTgt spid="774"/>
                                        </p:tgtEl>
                                        <p:attrNameLst>
                                          <p:attrName>ppt_w</p:attrName>
                                        </p:attrNameLst>
                                      </p:cBhvr>
                                      <p:tavLst>
                                        <p:tav tm="0">
                                          <p:val>
                                            <p:fltVal val="0"/>
                                          </p:val>
                                        </p:tav>
                                        <p:tav tm="100000">
                                          <p:val>
                                            <p:strVal val="#ppt_w"/>
                                          </p:val>
                                        </p:tav>
                                      </p:tavLst>
                                    </p:anim>
                                    <p:anim calcmode="lin" valueType="num">
                                      <p:cBhvr>
                                        <p:cTn id="33" dur="500" fill="hold"/>
                                        <p:tgtEl>
                                          <p:spTgt spid="774"/>
                                        </p:tgtEl>
                                        <p:attrNameLst>
                                          <p:attrName>ppt_h</p:attrName>
                                        </p:attrNameLst>
                                      </p:cBhvr>
                                      <p:tavLst>
                                        <p:tav tm="0">
                                          <p:val>
                                            <p:fltVal val="0"/>
                                          </p:val>
                                        </p:tav>
                                        <p:tav tm="100000">
                                          <p:val>
                                            <p:strVal val="#ppt_h"/>
                                          </p:val>
                                        </p:tav>
                                      </p:tavLst>
                                    </p:anim>
                                    <p:animEffect transition="in" filter="fade">
                                      <p:cBhvr>
                                        <p:cTn id="34" dur="500"/>
                                        <p:tgtEl>
                                          <p:spTgt spid="774"/>
                                        </p:tgtEl>
                                      </p:cBhvr>
                                    </p:animEffect>
                                  </p:childTnLst>
                                </p:cTn>
                              </p:par>
                            </p:childTnLst>
                          </p:cTn>
                        </p:par>
                        <p:par>
                          <p:cTn id="35" fill="hold">
                            <p:stCondLst>
                              <p:cond delay="3310"/>
                            </p:stCondLst>
                            <p:childTnLst>
                              <p:par>
                                <p:cTn id="36" presetID="53" presetClass="entr" presetSubtype="16" fill="hold" nodeType="afterEffect">
                                  <p:stCondLst>
                                    <p:cond delay="250"/>
                                  </p:stCondLst>
                                  <p:childTnLst>
                                    <p:set>
                                      <p:cBhvr>
                                        <p:cTn id="37" dur="1" fill="hold">
                                          <p:stCondLst>
                                            <p:cond delay="0"/>
                                          </p:stCondLst>
                                        </p:cTn>
                                        <p:tgtEl>
                                          <p:spTgt spid="775"/>
                                        </p:tgtEl>
                                        <p:attrNameLst>
                                          <p:attrName>style.visibility</p:attrName>
                                        </p:attrNameLst>
                                      </p:cBhvr>
                                      <p:to>
                                        <p:strVal val="visible"/>
                                      </p:to>
                                    </p:set>
                                    <p:anim calcmode="lin" valueType="num">
                                      <p:cBhvr>
                                        <p:cTn id="38" dur="500" fill="hold"/>
                                        <p:tgtEl>
                                          <p:spTgt spid="775"/>
                                        </p:tgtEl>
                                        <p:attrNameLst>
                                          <p:attrName>ppt_w</p:attrName>
                                        </p:attrNameLst>
                                      </p:cBhvr>
                                      <p:tavLst>
                                        <p:tav tm="0">
                                          <p:val>
                                            <p:fltVal val="0"/>
                                          </p:val>
                                        </p:tav>
                                        <p:tav tm="100000">
                                          <p:val>
                                            <p:strVal val="#ppt_w"/>
                                          </p:val>
                                        </p:tav>
                                      </p:tavLst>
                                    </p:anim>
                                    <p:anim calcmode="lin" valueType="num">
                                      <p:cBhvr>
                                        <p:cTn id="39" dur="500" fill="hold"/>
                                        <p:tgtEl>
                                          <p:spTgt spid="775"/>
                                        </p:tgtEl>
                                        <p:attrNameLst>
                                          <p:attrName>ppt_h</p:attrName>
                                        </p:attrNameLst>
                                      </p:cBhvr>
                                      <p:tavLst>
                                        <p:tav tm="0">
                                          <p:val>
                                            <p:fltVal val="0"/>
                                          </p:val>
                                        </p:tav>
                                        <p:tav tm="100000">
                                          <p:val>
                                            <p:strVal val="#ppt_h"/>
                                          </p:val>
                                        </p:tav>
                                      </p:tavLst>
                                    </p:anim>
                                    <p:animEffect transition="in" filter="fade">
                                      <p:cBhvr>
                                        <p:cTn id="40" dur="500"/>
                                        <p:tgtEl>
                                          <p:spTgt spid="775"/>
                                        </p:tgtEl>
                                      </p:cBhvr>
                                    </p:animEffect>
                                  </p:childTnLst>
                                </p:cTn>
                              </p:par>
                            </p:childTnLst>
                          </p:cTn>
                        </p:par>
                        <p:par>
                          <p:cTn id="41" fill="hold">
                            <p:stCondLst>
                              <p:cond delay="4060"/>
                            </p:stCondLst>
                            <p:childTnLst>
                              <p:par>
                                <p:cTn id="42" presetID="53" presetClass="entr" presetSubtype="16" fill="hold" nodeType="afterEffect">
                                  <p:stCondLst>
                                    <p:cond delay="250"/>
                                  </p:stCondLst>
                                  <p:childTnLst>
                                    <p:set>
                                      <p:cBhvr>
                                        <p:cTn id="43" dur="1" fill="hold">
                                          <p:stCondLst>
                                            <p:cond delay="0"/>
                                          </p:stCondLst>
                                        </p:cTn>
                                        <p:tgtEl>
                                          <p:spTgt spid="776"/>
                                        </p:tgtEl>
                                        <p:attrNameLst>
                                          <p:attrName>style.visibility</p:attrName>
                                        </p:attrNameLst>
                                      </p:cBhvr>
                                      <p:to>
                                        <p:strVal val="visible"/>
                                      </p:to>
                                    </p:set>
                                    <p:anim calcmode="lin" valueType="num">
                                      <p:cBhvr>
                                        <p:cTn id="44" dur="500" fill="hold"/>
                                        <p:tgtEl>
                                          <p:spTgt spid="776"/>
                                        </p:tgtEl>
                                        <p:attrNameLst>
                                          <p:attrName>ppt_w</p:attrName>
                                        </p:attrNameLst>
                                      </p:cBhvr>
                                      <p:tavLst>
                                        <p:tav tm="0">
                                          <p:val>
                                            <p:fltVal val="0"/>
                                          </p:val>
                                        </p:tav>
                                        <p:tav tm="100000">
                                          <p:val>
                                            <p:strVal val="#ppt_w"/>
                                          </p:val>
                                        </p:tav>
                                      </p:tavLst>
                                    </p:anim>
                                    <p:anim calcmode="lin" valueType="num">
                                      <p:cBhvr>
                                        <p:cTn id="45" dur="500" fill="hold"/>
                                        <p:tgtEl>
                                          <p:spTgt spid="776"/>
                                        </p:tgtEl>
                                        <p:attrNameLst>
                                          <p:attrName>ppt_h</p:attrName>
                                        </p:attrNameLst>
                                      </p:cBhvr>
                                      <p:tavLst>
                                        <p:tav tm="0">
                                          <p:val>
                                            <p:fltVal val="0"/>
                                          </p:val>
                                        </p:tav>
                                        <p:tav tm="100000">
                                          <p:val>
                                            <p:strVal val="#ppt_h"/>
                                          </p:val>
                                        </p:tav>
                                      </p:tavLst>
                                    </p:anim>
                                    <p:animEffect transition="in" filter="fade">
                                      <p:cBhvr>
                                        <p:cTn id="46" dur="500"/>
                                        <p:tgtEl>
                                          <p:spTgt spid="776"/>
                                        </p:tgtEl>
                                      </p:cBhvr>
                                    </p:animEffect>
                                  </p:childTnLst>
                                </p:cTn>
                              </p:par>
                            </p:childTnLst>
                          </p:cTn>
                        </p:par>
                        <p:par>
                          <p:cTn id="47" fill="hold">
                            <p:stCondLst>
                              <p:cond delay="4810"/>
                            </p:stCondLst>
                            <p:childTnLst>
                              <p:par>
                                <p:cTn id="48" presetID="53" presetClass="entr" presetSubtype="16" fill="hold" nodeType="afterEffect">
                                  <p:stCondLst>
                                    <p:cond delay="250"/>
                                  </p:stCondLst>
                                  <p:childTnLst>
                                    <p:set>
                                      <p:cBhvr>
                                        <p:cTn id="49" dur="1" fill="hold">
                                          <p:stCondLst>
                                            <p:cond delay="0"/>
                                          </p:stCondLst>
                                        </p:cTn>
                                        <p:tgtEl>
                                          <p:spTgt spid="777"/>
                                        </p:tgtEl>
                                        <p:attrNameLst>
                                          <p:attrName>style.visibility</p:attrName>
                                        </p:attrNameLst>
                                      </p:cBhvr>
                                      <p:to>
                                        <p:strVal val="visible"/>
                                      </p:to>
                                    </p:set>
                                    <p:anim calcmode="lin" valueType="num">
                                      <p:cBhvr>
                                        <p:cTn id="50" dur="500" fill="hold"/>
                                        <p:tgtEl>
                                          <p:spTgt spid="777"/>
                                        </p:tgtEl>
                                        <p:attrNameLst>
                                          <p:attrName>ppt_w</p:attrName>
                                        </p:attrNameLst>
                                      </p:cBhvr>
                                      <p:tavLst>
                                        <p:tav tm="0">
                                          <p:val>
                                            <p:fltVal val="0"/>
                                          </p:val>
                                        </p:tav>
                                        <p:tav tm="100000">
                                          <p:val>
                                            <p:strVal val="#ppt_w"/>
                                          </p:val>
                                        </p:tav>
                                      </p:tavLst>
                                    </p:anim>
                                    <p:anim calcmode="lin" valueType="num">
                                      <p:cBhvr>
                                        <p:cTn id="51" dur="500" fill="hold"/>
                                        <p:tgtEl>
                                          <p:spTgt spid="777"/>
                                        </p:tgtEl>
                                        <p:attrNameLst>
                                          <p:attrName>ppt_h</p:attrName>
                                        </p:attrNameLst>
                                      </p:cBhvr>
                                      <p:tavLst>
                                        <p:tav tm="0">
                                          <p:val>
                                            <p:fltVal val="0"/>
                                          </p:val>
                                        </p:tav>
                                        <p:tav tm="100000">
                                          <p:val>
                                            <p:strVal val="#ppt_h"/>
                                          </p:val>
                                        </p:tav>
                                      </p:tavLst>
                                    </p:anim>
                                    <p:animEffect transition="in" filter="fade">
                                      <p:cBhvr>
                                        <p:cTn id="52" dur="500"/>
                                        <p:tgtEl>
                                          <p:spTgt spid="7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3" name="Google Shape;783;p48"/>
          <p:cNvSpPr/>
          <p:nvPr/>
        </p:nvSpPr>
        <p:spPr>
          <a:xfrm>
            <a:off x="536702" y="5101953"/>
            <a:ext cx="1561193" cy="1561193"/>
          </a:xfrm>
          <a:prstGeom prst="ellipse">
            <a:avLst/>
          </a:prstGeom>
          <a:solidFill>
            <a:srgbClr val="EF7E60">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784" name="Google Shape;784;p48"/>
          <p:cNvSpPr/>
          <p:nvPr/>
        </p:nvSpPr>
        <p:spPr>
          <a:xfrm>
            <a:off x="2075380" y="727749"/>
            <a:ext cx="731097" cy="731097"/>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785" name="Google Shape;785;p48"/>
          <p:cNvSpPr/>
          <p:nvPr/>
        </p:nvSpPr>
        <p:spPr>
          <a:xfrm>
            <a:off x="-2540353" y="704685"/>
            <a:ext cx="5080706" cy="4841997"/>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786" name="Google Shape;786;p48"/>
          <p:cNvSpPr/>
          <p:nvPr/>
        </p:nvSpPr>
        <p:spPr>
          <a:xfrm rot="7977090">
            <a:off x="-2832056" y="217714"/>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787" name="Google Shape;787;p48"/>
          <p:cNvSpPr txBox="1"/>
          <p:nvPr/>
        </p:nvSpPr>
        <p:spPr>
          <a:xfrm>
            <a:off x="307418" y="2058960"/>
            <a:ext cx="2736584" cy="22159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3800" b="1" dirty="0">
                <a:solidFill>
                  <a:schemeClr val="lt1"/>
                </a:solidFill>
                <a:latin typeface="Adobe 繁黑體 Std B" panose="020B0700000000000000" pitchFamily="34" charset="-120"/>
                <a:ea typeface="Adobe 繁黑體 Std B" panose="020B0700000000000000" pitchFamily="34" charset="-120"/>
                <a:cs typeface="Play"/>
                <a:sym typeface="Play"/>
              </a:rPr>
              <a:t>04</a:t>
            </a:r>
            <a:endParaRPr sz="13800" b="1" dirty="0">
              <a:solidFill>
                <a:schemeClr val="lt1"/>
              </a:solidFill>
              <a:latin typeface="Adobe 繁黑體 Std B" panose="020B0700000000000000" pitchFamily="34" charset="-120"/>
              <a:ea typeface="Adobe 繁黑體 Std B" panose="020B0700000000000000" pitchFamily="34" charset="-120"/>
              <a:cs typeface="Play"/>
              <a:sym typeface="Play"/>
            </a:endParaRPr>
          </a:p>
        </p:txBody>
      </p:sp>
      <p:sp>
        <p:nvSpPr>
          <p:cNvPr id="788" name="Google Shape;788;p48"/>
          <p:cNvSpPr txBox="1"/>
          <p:nvPr/>
        </p:nvSpPr>
        <p:spPr>
          <a:xfrm>
            <a:off x="5432038" y="2058960"/>
            <a:ext cx="5514251"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400" b="1" dirty="0">
                <a:solidFill>
                  <a:schemeClr val="dk1"/>
                </a:solidFill>
                <a:latin typeface="Adobe 繁黑體 Std B" panose="020B0700000000000000" pitchFamily="34" charset="-120"/>
                <a:ea typeface="Adobe 繁黑體 Std B" panose="020B0700000000000000" pitchFamily="34" charset="-120"/>
                <a:sym typeface="Arial"/>
              </a:rPr>
              <a:t>實務案例說明 </a:t>
            </a:r>
            <a:endParaRPr sz="4400" b="1" dirty="0">
              <a:solidFill>
                <a:schemeClr val="dk1"/>
              </a:solidFill>
              <a:latin typeface="Adobe 繁黑體 Std B" panose="020B0700000000000000" pitchFamily="34" charset="-120"/>
              <a:ea typeface="Adobe 繁黑體 Std B" panose="020B0700000000000000" pitchFamily="34" charset="-120"/>
              <a:sym typeface="Arial"/>
            </a:endParaRPr>
          </a:p>
          <a:p>
            <a:pPr marL="0" marR="0" lvl="0" indent="0" algn="l" rtl="0">
              <a:spcBef>
                <a:spcPts val="0"/>
              </a:spcBef>
              <a:spcAft>
                <a:spcPts val="0"/>
              </a:spcAft>
              <a:buNone/>
            </a:pPr>
            <a:r>
              <a:rPr lang="zh-TW" sz="4400" b="1" dirty="0">
                <a:solidFill>
                  <a:schemeClr val="dk1"/>
                </a:solidFill>
                <a:latin typeface="Adobe 繁黑體 Std B" panose="020B0700000000000000" pitchFamily="34" charset="-120"/>
                <a:ea typeface="Adobe 繁黑體 Std B" panose="020B0700000000000000" pitchFamily="34" charset="-120"/>
                <a:sym typeface="Arial"/>
              </a:rPr>
              <a:t>-公共建築物(一)</a:t>
            </a:r>
            <a:endParaRPr dirty="0">
              <a:latin typeface="Adobe 繁黑體 Std B" panose="020B0700000000000000" pitchFamily="34" charset="-120"/>
              <a:ea typeface="Adobe 繁黑體 Std B" panose="020B0700000000000000" pitchFamily="34" charset="-120"/>
            </a:endParaRPr>
          </a:p>
        </p:txBody>
      </p:sp>
      <p:sp>
        <p:nvSpPr>
          <p:cNvPr id="789" name="Google Shape;789;p48"/>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49</a:t>
            </a:fld>
            <a:endParaRPr dirty="0"/>
          </a:p>
        </p:txBody>
      </p:sp>
      <p:grpSp>
        <p:nvGrpSpPr>
          <p:cNvPr id="790" name="Google Shape;790;p48"/>
          <p:cNvGrpSpPr/>
          <p:nvPr/>
        </p:nvGrpSpPr>
        <p:grpSpPr>
          <a:xfrm>
            <a:off x="5497675" y="4273689"/>
            <a:ext cx="2306655" cy="582045"/>
            <a:chOff x="1235133" y="4295378"/>
            <a:chExt cx="2306655" cy="582045"/>
          </a:xfrm>
        </p:grpSpPr>
        <p:sp>
          <p:nvSpPr>
            <p:cNvPr id="791" name="Google Shape;791;p48"/>
            <p:cNvSpPr/>
            <p:nvPr/>
          </p:nvSpPr>
          <p:spPr>
            <a:xfrm>
              <a:off x="1235133" y="4295378"/>
              <a:ext cx="2306655" cy="581917"/>
            </a:xfrm>
            <a:prstGeom prst="rect">
              <a:avLst/>
            </a:prstGeom>
            <a:solidFill>
              <a:srgbClr val="9900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792" name="Google Shape;792;p48"/>
            <p:cNvSpPr txBox="1"/>
            <p:nvPr/>
          </p:nvSpPr>
          <p:spPr>
            <a:xfrm>
              <a:off x="1316763" y="4336290"/>
              <a:ext cx="2164066" cy="541133"/>
            </a:xfrm>
            <a:prstGeom prst="rect">
              <a:avLst/>
            </a:prstGeom>
            <a:noFill/>
            <a:ln>
              <a:noFill/>
            </a:ln>
          </p:spPr>
          <p:txBody>
            <a:bodyPr spcFirstLastPara="1" wrap="square" lIns="91425" tIns="45700" rIns="91425" bIns="45700" anchor="t" anchorCtr="0">
              <a:spAutoFit/>
            </a:bodyPr>
            <a:lstStyle/>
            <a:p>
              <a:pPr marL="342900" marR="0" lvl="0" indent="-342900" algn="l" rtl="0">
                <a:lnSpc>
                  <a:spcPts val="3500"/>
                </a:lnSpc>
                <a:spcBef>
                  <a:spcPts val="0"/>
                </a:spcBef>
                <a:spcAft>
                  <a:spcPts val="0"/>
                </a:spcAft>
                <a:buClr>
                  <a:schemeClr val="lt1"/>
                </a:buClr>
                <a:buSzPts val="2400"/>
                <a:buFont typeface="Arial"/>
                <a:buChar char="•"/>
              </a:pPr>
              <a:r>
                <a:rPr lang="zh-TW" sz="2400" dirty="0">
                  <a:solidFill>
                    <a:schemeClr val="lt1"/>
                  </a:solidFill>
                  <a:latin typeface="Adobe 繁黑體 Std B" panose="020B0700000000000000" pitchFamily="34" charset="-120"/>
                  <a:ea typeface="Adobe 繁黑體 Std B" panose="020B0700000000000000" pitchFamily="34" charset="-120"/>
                  <a:sym typeface="Arial"/>
                </a:rPr>
                <a:t>無障礙通路</a:t>
              </a:r>
              <a:endParaRPr dirty="0">
                <a:latin typeface="Adobe 繁黑體 Std B" panose="020B0700000000000000" pitchFamily="34" charset="-120"/>
                <a:ea typeface="Adobe 繁黑體 Std B" panose="020B0700000000000000" pitchFamily="34" charset="-120"/>
              </a:endParaRPr>
            </a:p>
          </p:txBody>
        </p:sp>
      </p:grpSp>
      <p:grpSp>
        <p:nvGrpSpPr>
          <p:cNvPr id="793" name="Google Shape;793;p48"/>
          <p:cNvGrpSpPr/>
          <p:nvPr/>
        </p:nvGrpSpPr>
        <p:grpSpPr>
          <a:xfrm>
            <a:off x="9454884" y="4288773"/>
            <a:ext cx="2078304" cy="581917"/>
            <a:chOff x="1235134" y="4295378"/>
            <a:chExt cx="2078304" cy="581917"/>
          </a:xfrm>
        </p:grpSpPr>
        <p:sp>
          <p:nvSpPr>
            <p:cNvPr id="794" name="Google Shape;794;p48"/>
            <p:cNvSpPr/>
            <p:nvPr/>
          </p:nvSpPr>
          <p:spPr>
            <a:xfrm>
              <a:off x="1235134" y="4295378"/>
              <a:ext cx="2078304" cy="581917"/>
            </a:xfrm>
            <a:prstGeom prst="rect">
              <a:avLst/>
            </a:prstGeom>
            <a:solidFill>
              <a:srgbClr val="9900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795" name="Google Shape;795;p48"/>
            <p:cNvSpPr txBox="1"/>
            <p:nvPr/>
          </p:nvSpPr>
          <p:spPr>
            <a:xfrm>
              <a:off x="1306603" y="4326130"/>
              <a:ext cx="1935715" cy="541133"/>
            </a:xfrm>
            <a:prstGeom prst="rect">
              <a:avLst/>
            </a:prstGeom>
            <a:noFill/>
            <a:ln>
              <a:noFill/>
            </a:ln>
          </p:spPr>
          <p:txBody>
            <a:bodyPr spcFirstLastPara="1" wrap="square" lIns="91425" tIns="45700" rIns="91425" bIns="45700" anchor="t" anchorCtr="0">
              <a:spAutoFit/>
            </a:bodyPr>
            <a:lstStyle/>
            <a:p>
              <a:pPr marL="342900" marR="0" lvl="0" indent="-342900" algn="l" rtl="0">
                <a:lnSpc>
                  <a:spcPts val="3500"/>
                </a:lnSpc>
                <a:spcBef>
                  <a:spcPts val="0"/>
                </a:spcBef>
                <a:spcAft>
                  <a:spcPts val="0"/>
                </a:spcAft>
                <a:buClr>
                  <a:schemeClr val="lt1"/>
                </a:buClr>
                <a:buSzPts val="2400"/>
                <a:buFont typeface="Arial"/>
                <a:buChar char="•"/>
              </a:pPr>
              <a:r>
                <a:rPr lang="zh-TW" altLang="en-US" sz="2400" dirty="0">
                  <a:solidFill>
                    <a:schemeClr val="lt1"/>
                  </a:solidFill>
                  <a:latin typeface="Adobe 繁黑體 Std B" panose="020B0700000000000000" pitchFamily="34" charset="-120"/>
                  <a:ea typeface="Adobe 繁黑體 Std B" panose="020B0700000000000000" pitchFamily="34" charset="-120"/>
                  <a:sym typeface="Arial"/>
                </a:rPr>
                <a:t>昇降設備</a:t>
              </a:r>
              <a:endParaRPr dirty="0">
                <a:latin typeface="Adobe 繁黑體 Std B" panose="020B0700000000000000" pitchFamily="34" charset="-120"/>
                <a:ea typeface="Adobe 繁黑體 Std B" panose="020B0700000000000000" pitchFamily="34" charset="-120"/>
              </a:endParaRPr>
            </a:p>
          </p:txBody>
        </p:sp>
      </p:grpSp>
      <p:grpSp>
        <p:nvGrpSpPr>
          <p:cNvPr id="796" name="Google Shape;796;p48"/>
          <p:cNvGrpSpPr/>
          <p:nvPr/>
        </p:nvGrpSpPr>
        <p:grpSpPr>
          <a:xfrm>
            <a:off x="7910683" y="4274951"/>
            <a:ext cx="1437846" cy="582045"/>
            <a:chOff x="1235134" y="4295378"/>
            <a:chExt cx="1437846" cy="582045"/>
          </a:xfrm>
        </p:grpSpPr>
        <p:sp>
          <p:nvSpPr>
            <p:cNvPr id="797" name="Google Shape;797;p48"/>
            <p:cNvSpPr/>
            <p:nvPr/>
          </p:nvSpPr>
          <p:spPr>
            <a:xfrm>
              <a:off x="1235134" y="4295378"/>
              <a:ext cx="1437846" cy="581917"/>
            </a:xfrm>
            <a:prstGeom prst="rect">
              <a:avLst/>
            </a:prstGeom>
            <a:solidFill>
              <a:srgbClr val="9900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798" name="Google Shape;798;p48"/>
            <p:cNvSpPr txBox="1"/>
            <p:nvPr/>
          </p:nvSpPr>
          <p:spPr>
            <a:xfrm>
              <a:off x="1296443" y="4336290"/>
              <a:ext cx="1295257" cy="541133"/>
            </a:xfrm>
            <a:prstGeom prst="rect">
              <a:avLst/>
            </a:prstGeom>
            <a:noFill/>
            <a:ln>
              <a:noFill/>
            </a:ln>
          </p:spPr>
          <p:txBody>
            <a:bodyPr spcFirstLastPara="1" wrap="square" lIns="91425" tIns="45700" rIns="91425" bIns="45700" anchor="t" anchorCtr="0">
              <a:spAutoFit/>
            </a:bodyPr>
            <a:lstStyle/>
            <a:p>
              <a:pPr marL="342900" marR="0" lvl="0" indent="-342900" algn="l" rtl="0">
                <a:lnSpc>
                  <a:spcPts val="3500"/>
                </a:lnSpc>
                <a:spcBef>
                  <a:spcPts val="0"/>
                </a:spcBef>
                <a:spcAft>
                  <a:spcPts val="0"/>
                </a:spcAft>
                <a:buClr>
                  <a:schemeClr val="lt1"/>
                </a:buClr>
                <a:buSzPts val="2400"/>
                <a:buFont typeface="Arial"/>
                <a:buChar char="•"/>
              </a:pPr>
              <a:r>
                <a:rPr lang="zh-TW" sz="2400" dirty="0">
                  <a:solidFill>
                    <a:schemeClr val="lt1"/>
                  </a:solidFill>
                  <a:latin typeface="Adobe 繁黑體 Std B" panose="020B0700000000000000" pitchFamily="34" charset="-120"/>
                  <a:ea typeface="Adobe 繁黑體 Std B" panose="020B0700000000000000" pitchFamily="34" charset="-120"/>
                  <a:sym typeface="Arial"/>
                </a:rPr>
                <a:t>樓梯</a:t>
              </a:r>
              <a:endParaRPr dirty="0">
                <a:latin typeface="Adobe 繁黑體 Std B" panose="020B0700000000000000" pitchFamily="34" charset="-120"/>
                <a:ea typeface="Adobe 繁黑體 Std B" panose="020B0700000000000000" pitchFamily="34" charset="-120"/>
              </a:endParaRPr>
            </a:p>
          </p:txBody>
        </p:sp>
      </p:grpSp>
      <p:sp>
        <p:nvSpPr>
          <p:cNvPr id="799" name="Google Shape;799;p48"/>
          <p:cNvSpPr txBox="1"/>
          <p:nvPr/>
        </p:nvSpPr>
        <p:spPr>
          <a:xfrm>
            <a:off x="5432038" y="3482272"/>
            <a:ext cx="42679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dirty="0">
                <a:solidFill>
                  <a:srgbClr val="990033"/>
                </a:solidFill>
                <a:latin typeface="Adobe 繁黑體 Std B" panose="020B0700000000000000" pitchFamily="34" charset="-120"/>
                <a:ea typeface="Adobe 繁黑體 Std B" panose="020B0700000000000000" pitchFamily="34" charset="-120"/>
                <a:sym typeface="Arial"/>
              </a:rPr>
              <a:t>參考*</a:t>
            </a:r>
            <a:r>
              <a:rPr lang="zh-TW" sz="1800" dirty="0">
                <a:solidFill>
                  <a:srgbClr val="EB6743"/>
                </a:solidFill>
                <a:latin typeface="Adobe 繁黑體 Std B" panose="020B0700000000000000" pitchFamily="34" charset="-120"/>
                <a:ea typeface="Adobe 繁黑體 Std B" panose="020B0700000000000000" pitchFamily="34" charset="-120"/>
                <a:sym typeface="Arial"/>
              </a:rPr>
              <a:t>國民小學及國民中學設施設備基準</a:t>
            </a:r>
            <a:endParaRPr dirty="0">
              <a:latin typeface="Adobe 繁黑體 Std B" panose="020B0700000000000000" pitchFamily="34" charset="-120"/>
              <a:ea typeface="Adobe 繁黑體 Std B" panose="020B0700000000000000" pitchFamily="34" charset="-120"/>
            </a:endParaRPr>
          </a:p>
        </p:txBody>
      </p:sp>
      <p:sp>
        <p:nvSpPr>
          <p:cNvPr id="19" name="Google Shape;806;p49">
            <a:extLst>
              <a:ext uri="{FF2B5EF4-FFF2-40B4-BE49-F238E27FC236}">
                <a16:creationId xmlns:a16="http://schemas.microsoft.com/office/drawing/2014/main" id="{B229BD72-0BCC-43BD-9419-DEF1FEB432F9}"/>
              </a:ext>
            </a:extLst>
          </p:cNvPr>
          <p:cNvSpPr/>
          <p:nvPr/>
        </p:nvSpPr>
        <p:spPr>
          <a:xfrm flipH="1">
            <a:off x="-4320548" y="620712"/>
            <a:ext cx="533910" cy="5329238"/>
          </a:xfrm>
          <a:prstGeom prst="rect">
            <a:avLst/>
          </a:prstGeom>
          <a:solidFill>
            <a:schemeClr val="lt1"/>
          </a:solidFill>
          <a:ln w="66675" cap="flat" cmpd="sng">
            <a:solidFill>
              <a:srgbClr val="EF7E60">
                <a:alpha val="40784"/>
              </a:srgbClr>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20" name="Google Shape;810;p49">
            <a:extLst>
              <a:ext uri="{FF2B5EF4-FFF2-40B4-BE49-F238E27FC236}">
                <a16:creationId xmlns:a16="http://schemas.microsoft.com/office/drawing/2014/main" id="{3E38892F-6314-4B57-87E7-864E09FF5DAD}"/>
              </a:ext>
            </a:extLst>
          </p:cNvPr>
          <p:cNvSpPr/>
          <p:nvPr/>
        </p:nvSpPr>
        <p:spPr>
          <a:xfrm flipH="1">
            <a:off x="-3661737" y="-11397"/>
            <a:ext cx="1121383" cy="1306795"/>
          </a:xfrm>
          <a:prstGeom prst="roundRect">
            <a:avLst>
              <a:gd name="adj" fmla="val 0"/>
            </a:avLst>
          </a:prstGeom>
          <a:solidFill>
            <a:srgbClr val="99003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7" name="Google Shape;117;p5"/>
          <p:cNvSpPr/>
          <p:nvPr/>
        </p:nvSpPr>
        <p:spPr>
          <a:xfrm>
            <a:off x="536702" y="5101953"/>
            <a:ext cx="1561193" cy="1561193"/>
          </a:xfrm>
          <a:prstGeom prst="ellipse">
            <a:avLst/>
          </a:prstGeom>
          <a:solidFill>
            <a:srgbClr val="EF7E60">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18" name="Google Shape;118;p5"/>
          <p:cNvSpPr/>
          <p:nvPr/>
        </p:nvSpPr>
        <p:spPr>
          <a:xfrm>
            <a:off x="2075380" y="727749"/>
            <a:ext cx="731097" cy="731097"/>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19" name="Google Shape;119;p5"/>
          <p:cNvSpPr/>
          <p:nvPr/>
        </p:nvSpPr>
        <p:spPr>
          <a:xfrm>
            <a:off x="-2540353" y="704685"/>
            <a:ext cx="5080706" cy="4841997"/>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20" name="Google Shape;120;p5"/>
          <p:cNvSpPr/>
          <p:nvPr/>
        </p:nvSpPr>
        <p:spPr>
          <a:xfrm rot="7977090">
            <a:off x="-2832056" y="217714"/>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21" name="Google Shape;121;p5"/>
          <p:cNvSpPr txBox="1"/>
          <p:nvPr/>
        </p:nvSpPr>
        <p:spPr>
          <a:xfrm>
            <a:off x="256247" y="2058960"/>
            <a:ext cx="2736584" cy="22159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3800" b="1" dirty="0">
                <a:solidFill>
                  <a:schemeClr val="lt1"/>
                </a:solidFill>
                <a:latin typeface="Adobe 繁黑體 Std B" panose="020B0700000000000000" pitchFamily="34" charset="-120"/>
                <a:ea typeface="Adobe 繁黑體 Std B" panose="020B0700000000000000" pitchFamily="34" charset="-120"/>
                <a:cs typeface="Play"/>
                <a:sym typeface="Play"/>
              </a:rPr>
              <a:t>02</a:t>
            </a:r>
            <a:endParaRPr sz="13800" b="1" dirty="0">
              <a:solidFill>
                <a:schemeClr val="lt1"/>
              </a:solidFill>
              <a:latin typeface="Adobe 繁黑體 Std B" panose="020B0700000000000000" pitchFamily="34" charset="-120"/>
              <a:ea typeface="Adobe 繁黑體 Std B" panose="020B0700000000000000" pitchFamily="34" charset="-120"/>
              <a:cs typeface="Play"/>
              <a:sym typeface="Play"/>
            </a:endParaRPr>
          </a:p>
        </p:txBody>
      </p:sp>
      <p:sp>
        <p:nvSpPr>
          <p:cNvPr id="122" name="Google Shape;122;p5"/>
          <p:cNvSpPr txBox="1"/>
          <p:nvPr/>
        </p:nvSpPr>
        <p:spPr>
          <a:xfrm>
            <a:off x="6008914" y="2951512"/>
            <a:ext cx="3808185"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400" b="1" dirty="0">
                <a:solidFill>
                  <a:schemeClr val="dk1"/>
                </a:solidFill>
                <a:latin typeface="Adobe 繁黑體 Std B" panose="020B0700000000000000" pitchFamily="34" charset="-120"/>
                <a:ea typeface="Adobe 繁黑體 Std B" panose="020B0700000000000000" pitchFamily="34" charset="-120"/>
                <a:sym typeface="Arial"/>
              </a:rPr>
              <a:t>法規內容說明</a:t>
            </a:r>
            <a:endParaRPr dirty="0">
              <a:latin typeface="Adobe 繁黑體 Std B" panose="020B0700000000000000" pitchFamily="34" charset="-120"/>
              <a:ea typeface="Adobe 繁黑體 Std B" panose="020B0700000000000000" pitchFamily="34" charset="-120"/>
            </a:endParaRPr>
          </a:p>
        </p:txBody>
      </p:sp>
      <p:sp>
        <p:nvSpPr>
          <p:cNvPr id="123" name="Google Shape;123;p5"/>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5</a:t>
            </a:fld>
            <a:endParaRPr dirty="0"/>
          </a:p>
        </p:txBody>
      </p:sp>
      <p:pic>
        <p:nvPicPr>
          <p:cNvPr id="10" name="Google Shape;135;p6" descr="一張含有 美工圖案, 圖形, 螢幕擷取畫面, 卡通 的圖片&#10;&#10;自動產生的描述">
            <a:extLst>
              <a:ext uri="{FF2B5EF4-FFF2-40B4-BE49-F238E27FC236}">
                <a16:creationId xmlns:a16="http://schemas.microsoft.com/office/drawing/2014/main" id="{AA3AB715-11A1-4C37-8783-977F0F847A24}"/>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18669984" flipH="1" flipV="1">
            <a:off x="12818215" y="-1017191"/>
            <a:ext cx="670716" cy="840826"/>
          </a:xfrm>
          <a:prstGeom prst="rect">
            <a:avLst/>
          </a:prstGeom>
          <a:noFill/>
          <a:ln>
            <a:noFill/>
          </a:ln>
        </p:spPr>
      </p:pic>
      <p:pic>
        <p:nvPicPr>
          <p:cNvPr id="11" name="圖片 10">
            <a:extLst>
              <a:ext uri="{FF2B5EF4-FFF2-40B4-BE49-F238E27FC236}">
                <a16:creationId xmlns:a16="http://schemas.microsoft.com/office/drawing/2014/main" id="{EA005C90-C9BF-45BE-81D5-A52288BB3C3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9555840" flipH="1">
            <a:off x="13097578" y="4663359"/>
            <a:ext cx="1640622" cy="105838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pic>
        <p:nvPicPr>
          <p:cNvPr id="805" name="Google Shape;805;p49" descr="一張含有 建築, 戶外, 樓梯, 人員 的圖片&#10;&#10;自動產生的描述"/>
          <p:cNvPicPr preferRelativeResize="0"/>
          <p:nvPr/>
        </p:nvPicPr>
        <p:blipFill rotWithShape="1">
          <a:blip r:embed="rId3" cstate="screen">
            <a:alphaModFix amt="24000"/>
            <a:extLst>
              <a:ext uri="{28A0092B-C50C-407E-A947-70E740481C1C}">
                <a14:useLocalDpi xmlns:a14="http://schemas.microsoft.com/office/drawing/2010/main"/>
              </a:ext>
            </a:extLst>
          </a:blip>
          <a:srcRect/>
          <a:stretch/>
        </p:blipFill>
        <p:spPr>
          <a:xfrm>
            <a:off x="-20096" y="-11396"/>
            <a:ext cx="12254127" cy="6869396"/>
          </a:xfrm>
          <a:prstGeom prst="rect">
            <a:avLst/>
          </a:prstGeom>
          <a:noFill/>
          <a:ln>
            <a:noFill/>
          </a:ln>
        </p:spPr>
      </p:pic>
      <p:sp>
        <p:nvSpPr>
          <p:cNvPr id="806" name="Google Shape;806;p49"/>
          <p:cNvSpPr/>
          <p:nvPr/>
        </p:nvSpPr>
        <p:spPr>
          <a:xfrm>
            <a:off x="658813" y="620713"/>
            <a:ext cx="10874375" cy="5329238"/>
          </a:xfrm>
          <a:prstGeom prst="rect">
            <a:avLst/>
          </a:prstGeom>
          <a:solidFill>
            <a:schemeClr val="lt1"/>
          </a:solidFill>
          <a:ln w="66675" cap="flat" cmpd="sng">
            <a:solidFill>
              <a:srgbClr val="EF7E60">
                <a:alpha val="40784"/>
              </a:srgbClr>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807" name="Google Shape;807;p49"/>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50</a:t>
            </a:fld>
            <a:endParaRPr dirty="0"/>
          </a:p>
        </p:txBody>
      </p:sp>
      <p:sp>
        <p:nvSpPr>
          <p:cNvPr id="808" name="Google Shape;808;p49"/>
          <p:cNvSpPr/>
          <p:nvPr/>
        </p:nvSpPr>
        <p:spPr>
          <a:xfrm>
            <a:off x="11339768" y="3781434"/>
            <a:ext cx="159262" cy="159262"/>
          </a:xfrm>
          <a:prstGeom prst="ellipse">
            <a:avLst/>
          </a:prstGeom>
          <a:solidFill>
            <a:schemeClr val="lt1">
              <a:alpha val="8196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809" name="Google Shape;809;p49"/>
          <p:cNvSpPr/>
          <p:nvPr/>
        </p:nvSpPr>
        <p:spPr>
          <a:xfrm>
            <a:off x="11041749" y="4669470"/>
            <a:ext cx="457281" cy="457281"/>
          </a:xfrm>
          <a:prstGeom prst="ellipse">
            <a:avLst/>
          </a:prstGeom>
          <a:solidFill>
            <a:schemeClr val="lt1">
              <a:alpha val="8784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810" name="Google Shape;810;p49"/>
          <p:cNvSpPr/>
          <p:nvPr/>
        </p:nvSpPr>
        <p:spPr>
          <a:xfrm>
            <a:off x="-41798" y="-11396"/>
            <a:ext cx="12233798" cy="1306795"/>
          </a:xfrm>
          <a:prstGeom prst="roundRect">
            <a:avLst>
              <a:gd name="adj" fmla="val 0"/>
            </a:avLst>
          </a:prstGeom>
          <a:solidFill>
            <a:srgbClr val="99003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811" name="Google Shape;811;p49"/>
          <p:cNvSpPr txBox="1"/>
          <p:nvPr/>
        </p:nvSpPr>
        <p:spPr>
          <a:xfrm>
            <a:off x="2778909" y="543623"/>
            <a:ext cx="7885462" cy="1140695"/>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3200"/>
              <a:buFont typeface="Arial"/>
              <a:buNone/>
            </a:pPr>
            <a:r>
              <a:rPr lang="zh-TW" sz="3200" b="1" dirty="0">
                <a:solidFill>
                  <a:schemeClr val="lt1"/>
                </a:solidFill>
                <a:latin typeface="Adobe 繁黑體 Std B" panose="020B0700000000000000" pitchFamily="34" charset="-120"/>
                <a:ea typeface="Adobe 繁黑體 Std B" panose="020B0700000000000000" pitchFamily="34" charset="-120"/>
                <a:sym typeface="Arial"/>
              </a:rPr>
              <a:t>既有公共建築物改善無障礙設施項目</a:t>
            </a:r>
            <a:endParaRPr sz="3200" b="1" dirty="0">
              <a:solidFill>
                <a:schemeClr val="lt1"/>
              </a:solidFill>
              <a:latin typeface="Adobe 繁黑體 Std B" panose="020B0700000000000000" pitchFamily="34" charset="-120"/>
              <a:ea typeface="Adobe 繁黑體 Std B" panose="020B0700000000000000" pitchFamily="34" charset="-120"/>
              <a:sym typeface="Arial"/>
            </a:endParaRPr>
          </a:p>
        </p:txBody>
      </p:sp>
      <p:pic>
        <p:nvPicPr>
          <p:cNvPr id="812" name="Google Shape;812;p49" descr="一張含有 文字, 螢幕擷取畫面, 字型, 數字 的圖片&#10;&#10;自動產生的描述"/>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999002" y="1295399"/>
            <a:ext cx="6215929" cy="4609211"/>
          </a:xfrm>
          <a:prstGeom prst="rect">
            <a:avLst/>
          </a:prstGeom>
          <a:noFill/>
          <a:ln>
            <a:noFill/>
          </a:ln>
        </p:spPr>
      </p:pic>
      <p:sp>
        <p:nvSpPr>
          <p:cNvPr id="10" name="Google Shape;783;p48">
            <a:extLst>
              <a:ext uri="{FF2B5EF4-FFF2-40B4-BE49-F238E27FC236}">
                <a16:creationId xmlns:a16="http://schemas.microsoft.com/office/drawing/2014/main" id="{96552DC6-132D-43A1-90E0-79CA2E5A7BC8}"/>
              </a:ext>
            </a:extLst>
          </p:cNvPr>
          <p:cNvSpPr/>
          <p:nvPr/>
        </p:nvSpPr>
        <p:spPr>
          <a:xfrm>
            <a:off x="13062279" y="5953753"/>
            <a:ext cx="1561193" cy="1561193"/>
          </a:xfrm>
          <a:prstGeom prst="ellipse">
            <a:avLst/>
          </a:prstGeom>
          <a:solidFill>
            <a:srgbClr val="EF7E60">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1" name="Google Shape;784;p48">
            <a:extLst>
              <a:ext uri="{FF2B5EF4-FFF2-40B4-BE49-F238E27FC236}">
                <a16:creationId xmlns:a16="http://schemas.microsoft.com/office/drawing/2014/main" id="{E303E97A-A9EB-4BA8-B79B-68485C35FCC8}"/>
              </a:ext>
            </a:extLst>
          </p:cNvPr>
          <p:cNvSpPr/>
          <p:nvPr/>
        </p:nvSpPr>
        <p:spPr>
          <a:xfrm>
            <a:off x="14600957" y="1579549"/>
            <a:ext cx="731097" cy="731097"/>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2" name="Google Shape;787;p48">
            <a:extLst>
              <a:ext uri="{FF2B5EF4-FFF2-40B4-BE49-F238E27FC236}">
                <a16:creationId xmlns:a16="http://schemas.microsoft.com/office/drawing/2014/main" id="{5F1F1491-4799-4DCE-A2CB-7D38578C17EC}"/>
              </a:ext>
            </a:extLst>
          </p:cNvPr>
          <p:cNvSpPr txBox="1"/>
          <p:nvPr/>
        </p:nvSpPr>
        <p:spPr>
          <a:xfrm>
            <a:off x="12832995" y="2910760"/>
            <a:ext cx="2736584" cy="22159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3800" b="1" dirty="0">
                <a:solidFill>
                  <a:schemeClr val="lt1"/>
                </a:solidFill>
                <a:latin typeface="Adobe 繁黑體 Std B" panose="020B0700000000000000" pitchFamily="34" charset="-120"/>
                <a:ea typeface="Adobe 繁黑體 Std B" panose="020B0700000000000000" pitchFamily="34" charset="-120"/>
                <a:cs typeface="Play"/>
                <a:sym typeface="Play"/>
              </a:rPr>
              <a:t>04</a:t>
            </a:r>
            <a:endParaRPr sz="13800" b="1" dirty="0">
              <a:solidFill>
                <a:schemeClr val="lt1"/>
              </a:solidFill>
              <a:latin typeface="Adobe 繁黑體 Std B" panose="020B0700000000000000" pitchFamily="34" charset="-120"/>
              <a:ea typeface="Adobe 繁黑體 Std B" panose="020B0700000000000000" pitchFamily="34" charset="-120"/>
              <a:cs typeface="Play"/>
              <a:sym typeface="Play"/>
            </a:endParaRPr>
          </a:p>
        </p:txBody>
      </p:sp>
      <p:sp>
        <p:nvSpPr>
          <p:cNvPr id="13" name="Google Shape;788;p48">
            <a:extLst>
              <a:ext uri="{FF2B5EF4-FFF2-40B4-BE49-F238E27FC236}">
                <a16:creationId xmlns:a16="http://schemas.microsoft.com/office/drawing/2014/main" id="{5C2FC889-9670-4724-AF2B-6711B2E3FA82}"/>
              </a:ext>
            </a:extLst>
          </p:cNvPr>
          <p:cNvSpPr txBox="1"/>
          <p:nvPr/>
        </p:nvSpPr>
        <p:spPr>
          <a:xfrm>
            <a:off x="17957615" y="2910760"/>
            <a:ext cx="5514251"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400" b="1" dirty="0">
                <a:solidFill>
                  <a:schemeClr val="dk1"/>
                </a:solidFill>
                <a:latin typeface="Adobe 繁黑體 Std B" panose="020B0700000000000000" pitchFamily="34" charset="-120"/>
                <a:ea typeface="Adobe 繁黑體 Std B" panose="020B0700000000000000" pitchFamily="34" charset="-120"/>
                <a:sym typeface="Arial"/>
              </a:rPr>
              <a:t>實務案例說明 </a:t>
            </a:r>
            <a:endParaRPr sz="4400" b="1" dirty="0">
              <a:solidFill>
                <a:schemeClr val="dk1"/>
              </a:solidFill>
              <a:latin typeface="Adobe 繁黑體 Std B" panose="020B0700000000000000" pitchFamily="34" charset="-120"/>
              <a:ea typeface="Adobe 繁黑體 Std B" panose="020B0700000000000000" pitchFamily="34" charset="-120"/>
              <a:sym typeface="Arial"/>
            </a:endParaRPr>
          </a:p>
          <a:p>
            <a:pPr marL="0" marR="0" lvl="0" indent="0" algn="l" rtl="0">
              <a:spcBef>
                <a:spcPts val="0"/>
              </a:spcBef>
              <a:spcAft>
                <a:spcPts val="0"/>
              </a:spcAft>
              <a:buNone/>
            </a:pPr>
            <a:r>
              <a:rPr lang="zh-TW" sz="4400" b="1" dirty="0">
                <a:solidFill>
                  <a:schemeClr val="dk1"/>
                </a:solidFill>
                <a:latin typeface="Adobe 繁黑體 Std B" panose="020B0700000000000000" pitchFamily="34" charset="-120"/>
                <a:ea typeface="Adobe 繁黑體 Std B" panose="020B0700000000000000" pitchFamily="34" charset="-120"/>
                <a:sym typeface="Arial"/>
              </a:rPr>
              <a:t>-公共建築物(一)</a:t>
            </a:r>
            <a:endParaRPr dirty="0">
              <a:latin typeface="Adobe 繁黑體 Std B" panose="020B0700000000000000" pitchFamily="34" charset="-120"/>
              <a:ea typeface="Adobe 繁黑體 Std B" panose="020B0700000000000000" pitchFamily="34" charset="-120"/>
            </a:endParaRPr>
          </a:p>
        </p:txBody>
      </p:sp>
      <p:grpSp>
        <p:nvGrpSpPr>
          <p:cNvPr id="14" name="Google Shape;790;p48">
            <a:extLst>
              <a:ext uri="{FF2B5EF4-FFF2-40B4-BE49-F238E27FC236}">
                <a16:creationId xmlns:a16="http://schemas.microsoft.com/office/drawing/2014/main" id="{5A0B26B0-4B3F-4ED9-B97C-E54E4E8CB8AD}"/>
              </a:ext>
            </a:extLst>
          </p:cNvPr>
          <p:cNvGrpSpPr/>
          <p:nvPr/>
        </p:nvGrpSpPr>
        <p:grpSpPr>
          <a:xfrm flipH="1">
            <a:off x="18023252" y="5125489"/>
            <a:ext cx="2306655" cy="582045"/>
            <a:chOff x="1235133" y="4295378"/>
            <a:chExt cx="2306655" cy="582045"/>
          </a:xfrm>
        </p:grpSpPr>
        <p:sp>
          <p:nvSpPr>
            <p:cNvPr id="15" name="Google Shape;791;p48">
              <a:extLst>
                <a:ext uri="{FF2B5EF4-FFF2-40B4-BE49-F238E27FC236}">
                  <a16:creationId xmlns:a16="http://schemas.microsoft.com/office/drawing/2014/main" id="{E8EEC067-4BB1-4F4D-90D1-C84C44120FF6}"/>
                </a:ext>
              </a:extLst>
            </p:cNvPr>
            <p:cNvSpPr/>
            <p:nvPr/>
          </p:nvSpPr>
          <p:spPr>
            <a:xfrm>
              <a:off x="1235133" y="4295378"/>
              <a:ext cx="2306655" cy="581917"/>
            </a:xfrm>
            <a:prstGeom prst="rect">
              <a:avLst/>
            </a:prstGeom>
            <a:solidFill>
              <a:srgbClr val="9900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6" name="Google Shape;792;p48">
              <a:extLst>
                <a:ext uri="{FF2B5EF4-FFF2-40B4-BE49-F238E27FC236}">
                  <a16:creationId xmlns:a16="http://schemas.microsoft.com/office/drawing/2014/main" id="{A5E26C93-F78B-4D2A-995C-5038CCD335F4}"/>
                </a:ext>
              </a:extLst>
            </p:cNvPr>
            <p:cNvSpPr txBox="1"/>
            <p:nvPr/>
          </p:nvSpPr>
          <p:spPr>
            <a:xfrm>
              <a:off x="1316763" y="4336290"/>
              <a:ext cx="2164066" cy="541133"/>
            </a:xfrm>
            <a:prstGeom prst="rect">
              <a:avLst/>
            </a:prstGeom>
            <a:noFill/>
            <a:ln>
              <a:noFill/>
            </a:ln>
          </p:spPr>
          <p:txBody>
            <a:bodyPr spcFirstLastPara="1" wrap="square" lIns="91425" tIns="45700" rIns="91425" bIns="45700" anchor="t" anchorCtr="0">
              <a:spAutoFit/>
            </a:bodyPr>
            <a:lstStyle/>
            <a:p>
              <a:pPr marL="342900" marR="0" lvl="0" indent="-342900" algn="l" rtl="0">
                <a:lnSpc>
                  <a:spcPts val="3500"/>
                </a:lnSpc>
                <a:spcBef>
                  <a:spcPts val="0"/>
                </a:spcBef>
                <a:spcAft>
                  <a:spcPts val="0"/>
                </a:spcAft>
                <a:buClr>
                  <a:schemeClr val="lt1"/>
                </a:buClr>
                <a:buSzPts val="2400"/>
                <a:buFont typeface="Arial"/>
                <a:buChar char="•"/>
              </a:pPr>
              <a:r>
                <a:rPr lang="zh-TW" sz="2400" dirty="0">
                  <a:solidFill>
                    <a:schemeClr val="lt1"/>
                  </a:solidFill>
                  <a:latin typeface="Adobe 繁黑體 Std B" panose="020B0700000000000000" pitchFamily="34" charset="-120"/>
                  <a:ea typeface="Adobe 繁黑體 Std B" panose="020B0700000000000000" pitchFamily="34" charset="-120"/>
                  <a:sym typeface="Arial"/>
                </a:rPr>
                <a:t>無障礙通路</a:t>
              </a:r>
              <a:endParaRPr dirty="0">
                <a:latin typeface="Adobe 繁黑體 Std B" panose="020B0700000000000000" pitchFamily="34" charset="-120"/>
                <a:ea typeface="Adobe 繁黑體 Std B" panose="020B0700000000000000" pitchFamily="34" charset="-120"/>
              </a:endParaRPr>
            </a:p>
          </p:txBody>
        </p:sp>
      </p:grpSp>
      <p:grpSp>
        <p:nvGrpSpPr>
          <p:cNvPr id="17" name="Google Shape;793;p48">
            <a:extLst>
              <a:ext uri="{FF2B5EF4-FFF2-40B4-BE49-F238E27FC236}">
                <a16:creationId xmlns:a16="http://schemas.microsoft.com/office/drawing/2014/main" id="{319A22D7-198D-4146-AE11-4723F3DC40C0}"/>
              </a:ext>
            </a:extLst>
          </p:cNvPr>
          <p:cNvGrpSpPr/>
          <p:nvPr/>
        </p:nvGrpSpPr>
        <p:grpSpPr>
          <a:xfrm flipH="1">
            <a:off x="21980461" y="5140573"/>
            <a:ext cx="2078304" cy="581917"/>
            <a:chOff x="1235134" y="4295378"/>
            <a:chExt cx="2078304" cy="581917"/>
          </a:xfrm>
        </p:grpSpPr>
        <p:sp>
          <p:nvSpPr>
            <p:cNvPr id="18" name="Google Shape;794;p48">
              <a:extLst>
                <a:ext uri="{FF2B5EF4-FFF2-40B4-BE49-F238E27FC236}">
                  <a16:creationId xmlns:a16="http://schemas.microsoft.com/office/drawing/2014/main" id="{C67F1994-43B3-41D5-AB24-24C3B2C48F55}"/>
                </a:ext>
              </a:extLst>
            </p:cNvPr>
            <p:cNvSpPr/>
            <p:nvPr/>
          </p:nvSpPr>
          <p:spPr>
            <a:xfrm>
              <a:off x="1235134" y="4295378"/>
              <a:ext cx="2078304" cy="581917"/>
            </a:xfrm>
            <a:prstGeom prst="rect">
              <a:avLst/>
            </a:prstGeom>
            <a:solidFill>
              <a:srgbClr val="9900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9" name="Google Shape;795;p48">
              <a:extLst>
                <a:ext uri="{FF2B5EF4-FFF2-40B4-BE49-F238E27FC236}">
                  <a16:creationId xmlns:a16="http://schemas.microsoft.com/office/drawing/2014/main" id="{1C5DC194-314A-4D16-910D-1C6B69F618B0}"/>
                </a:ext>
              </a:extLst>
            </p:cNvPr>
            <p:cNvSpPr txBox="1"/>
            <p:nvPr/>
          </p:nvSpPr>
          <p:spPr>
            <a:xfrm>
              <a:off x="1306603" y="4326130"/>
              <a:ext cx="1935715" cy="541133"/>
            </a:xfrm>
            <a:prstGeom prst="rect">
              <a:avLst/>
            </a:prstGeom>
            <a:noFill/>
            <a:ln>
              <a:noFill/>
            </a:ln>
          </p:spPr>
          <p:txBody>
            <a:bodyPr spcFirstLastPara="1" wrap="square" lIns="91425" tIns="45700" rIns="91425" bIns="45700" anchor="t" anchorCtr="0">
              <a:spAutoFit/>
            </a:bodyPr>
            <a:lstStyle/>
            <a:p>
              <a:pPr marL="342900" marR="0" lvl="0" indent="-342900" algn="l" rtl="0">
                <a:lnSpc>
                  <a:spcPts val="3500"/>
                </a:lnSpc>
                <a:spcBef>
                  <a:spcPts val="0"/>
                </a:spcBef>
                <a:spcAft>
                  <a:spcPts val="0"/>
                </a:spcAft>
                <a:buClr>
                  <a:schemeClr val="lt1"/>
                </a:buClr>
                <a:buSzPts val="2400"/>
                <a:buFont typeface="Arial"/>
                <a:buChar char="•"/>
              </a:pPr>
              <a:r>
                <a:rPr lang="zh-TW" altLang="en-US" sz="2400" dirty="0">
                  <a:solidFill>
                    <a:schemeClr val="lt1"/>
                  </a:solidFill>
                  <a:latin typeface="Adobe 繁黑體 Std B" panose="020B0700000000000000" pitchFamily="34" charset="-120"/>
                  <a:ea typeface="Adobe 繁黑體 Std B" panose="020B0700000000000000" pitchFamily="34" charset="-120"/>
                  <a:sym typeface="Arial"/>
                </a:rPr>
                <a:t>昇降設備</a:t>
              </a:r>
              <a:endParaRPr dirty="0">
                <a:latin typeface="Adobe 繁黑體 Std B" panose="020B0700000000000000" pitchFamily="34" charset="-120"/>
                <a:ea typeface="Adobe 繁黑體 Std B" panose="020B0700000000000000" pitchFamily="34" charset="-120"/>
              </a:endParaRPr>
            </a:p>
          </p:txBody>
        </p:sp>
      </p:grpSp>
      <p:grpSp>
        <p:nvGrpSpPr>
          <p:cNvPr id="20" name="Google Shape;796;p48">
            <a:extLst>
              <a:ext uri="{FF2B5EF4-FFF2-40B4-BE49-F238E27FC236}">
                <a16:creationId xmlns:a16="http://schemas.microsoft.com/office/drawing/2014/main" id="{21E99307-7B3F-4C6A-90D4-6D246256327B}"/>
              </a:ext>
            </a:extLst>
          </p:cNvPr>
          <p:cNvGrpSpPr/>
          <p:nvPr/>
        </p:nvGrpSpPr>
        <p:grpSpPr>
          <a:xfrm flipH="1">
            <a:off x="20436260" y="5126751"/>
            <a:ext cx="1437846" cy="582045"/>
            <a:chOff x="1235134" y="4295378"/>
            <a:chExt cx="1437846" cy="582045"/>
          </a:xfrm>
        </p:grpSpPr>
        <p:sp>
          <p:nvSpPr>
            <p:cNvPr id="21" name="Google Shape;797;p48">
              <a:extLst>
                <a:ext uri="{FF2B5EF4-FFF2-40B4-BE49-F238E27FC236}">
                  <a16:creationId xmlns:a16="http://schemas.microsoft.com/office/drawing/2014/main" id="{E6AB1150-9947-4A37-94EF-8681EC332300}"/>
                </a:ext>
              </a:extLst>
            </p:cNvPr>
            <p:cNvSpPr/>
            <p:nvPr/>
          </p:nvSpPr>
          <p:spPr>
            <a:xfrm>
              <a:off x="1235134" y="4295378"/>
              <a:ext cx="1437846" cy="581917"/>
            </a:xfrm>
            <a:prstGeom prst="rect">
              <a:avLst/>
            </a:prstGeom>
            <a:solidFill>
              <a:srgbClr val="9900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22" name="Google Shape;798;p48">
              <a:extLst>
                <a:ext uri="{FF2B5EF4-FFF2-40B4-BE49-F238E27FC236}">
                  <a16:creationId xmlns:a16="http://schemas.microsoft.com/office/drawing/2014/main" id="{DC51F8C6-B59B-4018-8378-A2DFBE146E61}"/>
                </a:ext>
              </a:extLst>
            </p:cNvPr>
            <p:cNvSpPr txBox="1"/>
            <p:nvPr/>
          </p:nvSpPr>
          <p:spPr>
            <a:xfrm>
              <a:off x="1296443" y="4336290"/>
              <a:ext cx="1295257" cy="541133"/>
            </a:xfrm>
            <a:prstGeom prst="rect">
              <a:avLst/>
            </a:prstGeom>
            <a:noFill/>
            <a:ln>
              <a:noFill/>
            </a:ln>
          </p:spPr>
          <p:txBody>
            <a:bodyPr spcFirstLastPara="1" wrap="square" lIns="91425" tIns="45700" rIns="91425" bIns="45700" anchor="t" anchorCtr="0">
              <a:spAutoFit/>
            </a:bodyPr>
            <a:lstStyle/>
            <a:p>
              <a:pPr marL="342900" marR="0" lvl="0" indent="-342900" algn="l" rtl="0">
                <a:lnSpc>
                  <a:spcPts val="3500"/>
                </a:lnSpc>
                <a:spcBef>
                  <a:spcPts val="0"/>
                </a:spcBef>
                <a:spcAft>
                  <a:spcPts val="0"/>
                </a:spcAft>
                <a:buClr>
                  <a:schemeClr val="lt1"/>
                </a:buClr>
                <a:buSzPts val="2400"/>
                <a:buFont typeface="Arial"/>
                <a:buChar char="•"/>
              </a:pPr>
              <a:r>
                <a:rPr lang="zh-TW" sz="2400" dirty="0">
                  <a:solidFill>
                    <a:schemeClr val="lt1"/>
                  </a:solidFill>
                  <a:latin typeface="Adobe 繁黑體 Std B" panose="020B0700000000000000" pitchFamily="34" charset="-120"/>
                  <a:ea typeface="Adobe 繁黑體 Std B" panose="020B0700000000000000" pitchFamily="34" charset="-120"/>
                  <a:sym typeface="Arial"/>
                </a:rPr>
                <a:t>樓梯</a:t>
              </a:r>
              <a:endParaRPr dirty="0">
                <a:latin typeface="Adobe 繁黑體 Std B" panose="020B0700000000000000" pitchFamily="34" charset="-120"/>
                <a:ea typeface="Adobe 繁黑體 Std B" panose="020B0700000000000000" pitchFamily="34" charset="-120"/>
              </a:endParaRPr>
            </a:p>
          </p:txBody>
        </p:sp>
      </p:grpSp>
      <p:sp>
        <p:nvSpPr>
          <p:cNvPr id="23" name="Google Shape;799;p48">
            <a:extLst>
              <a:ext uri="{FF2B5EF4-FFF2-40B4-BE49-F238E27FC236}">
                <a16:creationId xmlns:a16="http://schemas.microsoft.com/office/drawing/2014/main" id="{EBD4EEC2-10BC-4C54-AE93-6EB20793C623}"/>
              </a:ext>
            </a:extLst>
          </p:cNvPr>
          <p:cNvSpPr txBox="1"/>
          <p:nvPr/>
        </p:nvSpPr>
        <p:spPr>
          <a:xfrm>
            <a:off x="17957615" y="4334072"/>
            <a:ext cx="42679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dirty="0">
                <a:solidFill>
                  <a:srgbClr val="990033"/>
                </a:solidFill>
                <a:latin typeface="Adobe 繁黑體 Std B" panose="020B0700000000000000" pitchFamily="34" charset="-120"/>
                <a:ea typeface="Adobe 繁黑體 Std B" panose="020B0700000000000000" pitchFamily="34" charset="-120"/>
                <a:sym typeface="Arial"/>
              </a:rPr>
              <a:t>參考*</a:t>
            </a:r>
            <a:r>
              <a:rPr lang="zh-TW" sz="1800" dirty="0">
                <a:solidFill>
                  <a:srgbClr val="EB6743"/>
                </a:solidFill>
                <a:latin typeface="Adobe 繁黑體 Std B" panose="020B0700000000000000" pitchFamily="34" charset="-120"/>
                <a:ea typeface="Adobe 繁黑體 Std B" panose="020B0700000000000000" pitchFamily="34" charset="-120"/>
                <a:sym typeface="Arial"/>
              </a:rPr>
              <a:t>國民小學及國民中學設施設備基準</a:t>
            </a:r>
            <a:endParaRPr dirty="0">
              <a:latin typeface="Adobe 繁黑體 Std B" panose="020B0700000000000000" pitchFamily="34" charset="-120"/>
              <a:ea typeface="Adobe 繁黑體 Std B" panose="020B0700000000000000" pitchFamily="34" charset="-120"/>
            </a:endParaRPr>
          </a:p>
        </p:txBody>
      </p:sp>
      <p:grpSp>
        <p:nvGrpSpPr>
          <p:cNvPr id="24" name="Google Shape;820;p50">
            <a:extLst>
              <a:ext uri="{FF2B5EF4-FFF2-40B4-BE49-F238E27FC236}">
                <a16:creationId xmlns:a16="http://schemas.microsoft.com/office/drawing/2014/main" id="{0F9BC3B1-44E9-478C-97EC-45F3EF9CE452}"/>
              </a:ext>
            </a:extLst>
          </p:cNvPr>
          <p:cNvGrpSpPr/>
          <p:nvPr/>
        </p:nvGrpSpPr>
        <p:grpSpPr>
          <a:xfrm>
            <a:off x="-9407712" y="543623"/>
            <a:ext cx="9197708" cy="1239178"/>
            <a:chOff x="-1059461" y="1789088"/>
            <a:chExt cx="8362970" cy="1239178"/>
          </a:xfrm>
        </p:grpSpPr>
        <p:sp>
          <p:nvSpPr>
            <p:cNvPr id="25" name="Google Shape;821;p50">
              <a:extLst>
                <a:ext uri="{FF2B5EF4-FFF2-40B4-BE49-F238E27FC236}">
                  <a16:creationId xmlns:a16="http://schemas.microsoft.com/office/drawing/2014/main" id="{587C5775-FAA8-4005-B296-C8FCA70EB217}"/>
                </a:ext>
              </a:extLst>
            </p:cNvPr>
            <p:cNvSpPr/>
            <p:nvPr/>
          </p:nvSpPr>
          <p:spPr>
            <a:xfrm flipH="1">
              <a:off x="96287" y="1789088"/>
              <a:ext cx="6626552" cy="1239178"/>
            </a:xfrm>
            <a:prstGeom prst="roundRect">
              <a:avLst>
                <a:gd name="adj" fmla="val 6510"/>
              </a:avLst>
            </a:prstGeom>
            <a:solidFill>
              <a:srgbClr val="99003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26" name="Google Shape;822;p50">
              <a:extLst>
                <a:ext uri="{FF2B5EF4-FFF2-40B4-BE49-F238E27FC236}">
                  <a16:creationId xmlns:a16="http://schemas.microsoft.com/office/drawing/2014/main" id="{52285862-01F2-4B41-BBDB-51E1376AC688}"/>
                </a:ext>
              </a:extLst>
            </p:cNvPr>
            <p:cNvSpPr txBox="1"/>
            <p:nvPr/>
          </p:nvSpPr>
          <p:spPr>
            <a:xfrm>
              <a:off x="-1059461" y="2260638"/>
              <a:ext cx="8362970" cy="696508"/>
            </a:xfrm>
            <a:prstGeom prst="rect">
              <a:avLst/>
            </a:prstGeom>
            <a:noFill/>
            <a:ln>
              <a:noFill/>
            </a:ln>
          </p:spPr>
          <p:txBody>
            <a:bodyPr spcFirstLastPara="1" wrap="square" lIns="91425" tIns="45700" rIns="91425" bIns="45700" anchor="t" anchorCtr="0">
              <a:normAutofit/>
            </a:bodyPr>
            <a:lstStyle/>
            <a:p>
              <a:pPr marL="0" marR="0" lvl="0" indent="0" algn="ctr" rtl="0">
                <a:lnSpc>
                  <a:spcPct val="55555"/>
                </a:lnSpc>
                <a:spcBef>
                  <a:spcPts val="0"/>
                </a:spcBef>
                <a:spcAft>
                  <a:spcPts val="0"/>
                </a:spcAft>
                <a:buClr>
                  <a:schemeClr val="lt1"/>
                </a:buClr>
                <a:buSzPts val="7200"/>
                <a:buFont typeface="Arial"/>
                <a:buNone/>
              </a:pPr>
              <a:r>
                <a:rPr lang="zh-TW" sz="5400" b="1" dirty="0">
                  <a:solidFill>
                    <a:schemeClr val="lt1"/>
                  </a:solidFill>
                  <a:latin typeface="Adobe 繁黑體 Std B" panose="020B0700000000000000" pitchFamily="34" charset="-120"/>
                  <a:ea typeface="Adobe 繁黑體 Std B" panose="020B0700000000000000" pitchFamily="34" charset="-120"/>
                  <a:sym typeface="Arial"/>
                </a:rPr>
                <a:t>（二）無障礙通路</a:t>
              </a:r>
              <a:endParaRPr sz="1050" dirty="0">
                <a:latin typeface="Adobe 繁黑體 Std B" panose="020B0700000000000000" pitchFamily="34" charset="-120"/>
                <a:ea typeface="Adobe 繁黑體 Std B" panose="020B0700000000000000" pitchFamily="34" charset="-120"/>
              </a:endParaRPr>
            </a:p>
          </p:txBody>
        </p:sp>
      </p:grpSp>
      <p:pic>
        <p:nvPicPr>
          <p:cNvPr id="27" name="Google Shape;824;p50" descr="一張含有 地板, 室內, 草蓆, 小地毯 的圖片&#10;&#10;自動產生的描述">
            <a:extLst>
              <a:ext uri="{FF2B5EF4-FFF2-40B4-BE49-F238E27FC236}">
                <a16:creationId xmlns:a16="http://schemas.microsoft.com/office/drawing/2014/main" id="{E6AD6DAC-AF83-4BA3-9914-6212D6906F13}"/>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16006024" y="3256800"/>
            <a:ext cx="2960044" cy="1973533"/>
          </a:xfrm>
          <a:prstGeom prst="rect">
            <a:avLst/>
          </a:prstGeom>
          <a:noFill/>
          <a:ln>
            <a:noFill/>
          </a:ln>
        </p:spPr>
      </p:pic>
      <p:pic>
        <p:nvPicPr>
          <p:cNvPr id="28" name="Google Shape;825;p50" descr="一張含有 戶外, 樓梯, 扶手, 建築 的圖片&#10;&#10;自動產生的描述">
            <a:extLst>
              <a:ext uri="{FF2B5EF4-FFF2-40B4-BE49-F238E27FC236}">
                <a16:creationId xmlns:a16="http://schemas.microsoft.com/office/drawing/2014/main" id="{A27EF33B-319E-4DB0-8EAA-1ADAC57B9888}"/>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flipH="1">
            <a:off x="12897181" y="3255773"/>
            <a:ext cx="3011474" cy="1952746"/>
          </a:xfrm>
          <a:prstGeom prst="rect">
            <a:avLst/>
          </a:prstGeom>
          <a:noFill/>
          <a:ln>
            <a:noFill/>
          </a:ln>
        </p:spPr>
      </p:pic>
      <p:pic>
        <p:nvPicPr>
          <p:cNvPr id="29" name="Google Shape;826;p50" descr="一張含有 人員, 服裝, 柵欄, 戶外 的圖片&#10;&#10;自動產生的描述">
            <a:extLst>
              <a:ext uri="{FF2B5EF4-FFF2-40B4-BE49-F238E27FC236}">
                <a16:creationId xmlns:a16="http://schemas.microsoft.com/office/drawing/2014/main" id="{ED0EDAAE-2555-4D83-BA40-8A920AE3642E}"/>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flipH="1">
            <a:off x="19063437" y="3253720"/>
            <a:ext cx="2960044" cy="1973362"/>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811"/>
                                        </p:tgtEl>
                                        <p:attrNameLst>
                                          <p:attrName>style.visibility</p:attrName>
                                        </p:attrNameLst>
                                      </p:cBhvr>
                                      <p:to>
                                        <p:strVal val="visible"/>
                                      </p:to>
                                    </p:set>
                                    <p:anim calcmode="lin" valueType="num">
                                      <p:cBhvr additive="base">
                                        <p:cTn id="7" dur="500"/>
                                        <p:tgtEl>
                                          <p:spTgt spid="811"/>
                                        </p:tgtEl>
                                        <p:attrNameLst>
                                          <p:attrName>ppt_y</p:attrName>
                                        </p:attrNameLst>
                                      </p:cBhvr>
                                      <p:tavLst>
                                        <p:tav tm="0">
                                          <p:val>
                                            <p:strVal val="#ppt_y-#ppt_h*1.125000"/>
                                          </p:val>
                                        </p:tav>
                                        <p:tav tm="100000">
                                          <p:val>
                                            <p:strVal val="#ppt_y"/>
                                          </p:val>
                                        </p:tav>
                                      </p:tavLst>
                                    </p:anim>
                                    <p:animEffect transition="in" filter="wipe(down)">
                                      <p:cBhvr>
                                        <p:cTn id="8" dur="500"/>
                                        <p:tgtEl>
                                          <p:spTgt spid="811"/>
                                        </p:tgtEl>
                                      </p:cBhvr>
                                    </p:animEffect>
                                  </p:childTnLst>
                                </p:cTn>
                              </p:par>
                            </p:childTnLst>
                          </p:cTn>
                        </p:par>
                        <p:par>
                          <p:cTn id="9" fill="hold">
                            <p:stCondLst>
                              <p:cond delay="500"/>
                            </p:stCondLst>
                            <p:childTnLst>
                              <p:par>
                                <p:cTn id="10" presetID="18" presetClass="entr" presetSubtype="6" fill="hold" nodeType="afterEffect">
                                  <p:stCondLst>
                                    <p:cond delay="250"/>
                                  </p:stCondLst>
                                  <p:childTnLst>
                                    <p:set>
                                      <p:cBhvr>
                                        <p:cTn id="11" dur="1" fill="hold">
                                          <p:stCondLst>
                                            <p:cond delay="0"/>
                                          </p:stCondLst>
                                        </p:cTn>
                                        <p:tgtEl>
                                          <p:spTgt spid="812"/>
                                        </p:tgtEl>
                                        <p:attrNameLst>
                                          <p:attrName>style.visibility</p:attrName>
                                        </p:attrNameLst>
                                      </p:cBhvr>
                                      <p:to>
                                        <p:strVal val="visible"/>
                                      </p:to>
                                    </p:set>
                                    <p:animEffect transition="in" filter="strips(downRight)">
                                      <p:cBhvr>
                                        <p:cTn id="12" dur="500"/>
                                        <p:tgtEl>
                                          <p:spTgt spid="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pic>
        <p:nvPicPr>
          <p:cNvPr id="817" name="Google Shape;817;p50" descr="一張含有 地板, 室內, 草蓆, 小地毯 的圖片&#10;&#10;自動產生的描述"/>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21" y="620713"/>
            <a:ext cx="12191779" cy="5329236"/>
          </a:xfrm>
          <a:custGeom>
            <a:avLst/>
            <a:gdLst/>
            <a:ahLst/>
            <a:cxnLst/>
            <a:rect l="l" t="t" r="r" b="b"/>
            <a:pathLst>
              <a:path w="12191779" h="5471471" extrusionOk="0">
                <a:moveTo>
                  <a:pt x="0" y="0"/>
                </a:moveTo>
                <a:lnTo>
                  <a:pt x="12191779" y="0"/>
                </a:lnTo>
                <a:lnTo>
                  <a:pt x="12191779" y="5471471"/>
                </a:lnTo>
                <a:lnTo>
                  <a:pt x="0" y="5471471"/>
                </a:lnTo>
                <a:close/>
              </a:path>
            </a:pathLst>
          </a:custGeom>
          <a:noFill/>
          <a:ln>
            <a:noFill/>
          </a:ln>
        </p:spPr>
      </p:pic>
      <p:sp>
        <p:nvSpPr>
          <p:cNvPr id="818" name="Google Shape;818;p50"/>
          <p:cNvSpPr/>
          <p:nvPr/>
        </p:nvSpPr>
        <p:spPr>
          <a:xfrm>
            <a:off x="1181099" y="1802432"/>
            <a:ext cx="10352089" cy="4147517"/>
          </a:xfrm>
          <a:prstGeom prst="rect">
            <a:avLst/>
          </a:prstGeom>
          <a:solidFill>
            <a:schemeClr val="lt1">
              <a:alpha val="9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5" name="Google Shape;823;p50">
            <a:extLst>
              <a:ext uri="{FF2B5EF4-FFF2-40B4-BE49-F238E27FC236}">
                <a16:creationId xmlns:a16="http://schemas.microsoft.com/office/drawing/2014/main" id="{0A1B0965-D7E3-4081-AC59-4C261885CBD1}"/>
              </a:ext>
            </a:extLst>
          </p:cNvPr>
          <p:cNvSpPr txBox="1"/>
          <p:nvPr/>
        </p:nvSpPr>
        <p:spPr>
          <a:xfrm>
            <a:off x="1579164" y="2080933"/>
            <a:ext cx="9797496" cy="1045779"/>
          </a:xfrm>
          <a:prstGeom prst="rect">
            <a:avLst/>
          </a:prstGeom>
          <a:noFill/>
          <a:ln>
            <a:noFill/>
          </a:ln>
        </p:spPr>
        <p:txBody>
          <a:bodyPr spcFirstLastPara="1" wrap="square" lIns="91425" tIns="45700" rIns="91425" bIns="45700" anchor="t" anchorCtr="0">
            <a:noAutofit/>
          </a:bodyPr>
          <a:lstStyle/>
          <a:p>
            <a:pPr marL="228600" marR="0" lvl="0" indent="-228600" algn="l" rtl="0">
              <a:lnSpc>
                <a:spcPts val="3500"/>
              </a:lnSpc>
              <a:spcBef>
                <a:spcPts val="0"/>
              </a:spcBef>
              <a:spcAft>
                <a:spcPts val="0"/>
              </a:spcAft>
              <a:buClr>
                <a:schemeClr val="dk1"/>
              </a:buClr>
              <a:buSzPts val="2400"/>
              <a:buFont typeface="Arial"/>
              <a:buChar char="•"/>
            </a:pP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組成：無障礙通路應由以下一個或多個設施組成，包括室外通路、</a:t>
            </a:r>
            <a:b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b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              室內通路走廊、出入口、坡道、扶手、</a:t>
            </a:r>
            <a:r>
              <a:rPr lang="zh-TW" altLang="en-US"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昇降設備</a:t>
            </a: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、升降平台等。</a:t>
            </a:r>
            <a:endParaRPr sz="2400" dirty="0">
              <a:solidFill>
                <a:schemeClr val="bg1">
                  <a:lumMod val="75000"/>
                </a:schemeClr>
              </a:solidFill>
              <a:latin typeface="Adobe 繁黑體 Std B" panose="020B0700000000000000" pitchFamily="34" charset="-120"/>
              <a:ea typeface="Adobe 繁黑體 Std B" panose="020B0700000000000000" pitchFamily="34" charset="-120"/>
              <a:sym typeface="Arial"/>
            </a:endParaRPr>
          </a:p>
        </p:txBody>
      </p:sp>
      <p:sp>
        <p:nvSpPr>
          <p:cNvPr id="819" name="Google Shape;819;p50"/>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51</a:t>
            </a:fld>
            <a:endParaRPr dirty="0"/>
          </a:p>
        </p:txBody>
      </p:sp>
      <p:grpSp>
        <p:nvGrpSpPr>
          <p:cNvPr id="820" name="Google Shape;820;p50"/>
          <p:cNvGrpSpPr/>
          <p:nvPr/>
        </p:nvGrpSpPr>
        <p:grpSpPr>
          <a:xfrm>
            <a:off x="-895538" y="594055"/>
            <a:ext cx="9197708" cy="1239178"/>
            <a:chOff x="-1059461" y="1789088"/>
            <a:chExt cx="8362970" cy="1239178"/>
          </a:xfrm>
        </p:grpSpPr>
        <p:sp>
          <p:nvSpPr>
            <p:cNvPr id="821" name="Google Shape;821;p50"/>
            <p:cNvSpPr/>
            <p:nvPr/>
          </p:nvSpPr>
          <p:spPr>
            <a:xfrm>
              <a:off x="96287" y="1789088"/>
              <a:ext cx="6626552" cy="1239178"/>
            </a:xfrm>
            <a:prstGeom prst="roundRect">
              <a:avLst>
                <a:gd name="adj" fmla="val 6510"/>
              </a:avLst>
            </a:prstGeom>
            <a:solidFill>
              <a:srgbClr val="99003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822" name="Google Shape;822;p50"/>
            <p:cNvSpPr txBox="1"/>
            <p:nvPr/>
          </p:nvSpPr>
          <p:spPr>
            <a:xfrm>
              <a:off x="-1059461" y="2260638"/>
              <a:ext cx="8362970" cy="696508"/>
            </a:xfrm>
            <a:prstGeom prst="rect">
              <a:avLst/>
            </a:prstGeom>
            <a:noFill/>
            <a:ln>
              <a:noFill/>
            </a:ln>
          </p:spPr>
          <p:txBody>
            <a:bodyPr spcFirstLastPara="1" wrap="square" lIns="91425" tIns="45700" rIns="91425" bIns="45700" anchor="t" anchorCtr="0">
              <a:normAutofit/>
            </a:bodyPr>
            <a:lstStyle/>
            <a:p>
              <a:pPr marL="0" marR="0" lvl="0" indent="0" algn="ctr" rtl="0">
                <a:lnSpc>
                  <a:spcPct val="55555"/>
                </a:lnSpc>
                <a:spcBef>
                  <a:spcPts val="0"/>
                </a:spcBef>
                <a:spcAft>
                  <a:spcPts val="0"/>
                </a:spcAft>
                <a:buClr>
                  <a:schemeClr val="lt1"/>
                </a:buClr>
                <a:buSzPts val="7200"/>
                <a:buFont typeface="Arial"/>
                <a:buNone/>
              </a:pPr>
              <a:r>
                <a:rPr lang="zh-TW" sz="5400" b="1" dirty="0">
                  <a:solidFill>
                    <a:schemeClr val="lt1"/>
                  </a:solidFill>
                  <a:latin typeface="Adobe 繁黑體 Std B" panose="020B0700000000000000" pitchFamily="34" charset="-120"/>
                  <a:ea typeface="Adobe 繁黑體 Std B" panose="020B0700000000000000" pitchFamily="34" charset="-120"/>
                  <a:sym typeface="Arial"/>
                </a:rPr>
                <a:t>（二）無障礙通路</a:t>
              </a:r>
              <a:endParaRPr sz="1050" dirty="0">
                <a:latin typeface="Adobe 繁黑體 Std B" panose="020B0700000000000000" pitchFamily="34" charset="-120"/>
                <a:ea typeface="Adobe 繁黑體 Std B" panose="020B0700000000000000" pitchFamily="34" charset="-120"/>
              </a:endParaRPr>
            </a:p>
          </p:txBody>
        </p:sp>
      </p:grpSp>
      <p:sp>
        <p:nvSpPr>
          <p:cNvPr id="823" name="Google Shape;823;p50"/>
          <p:cNvSpPr txBox="1"/>
          <p:nvPr/>
        </p:nvSpPr>
        <p:spPr>
          <a:xfrm>
            <a:off x="1579164" y="2080933"/>
            <a:ext cx="9797496" cy="1045779"/>
          </a:xfrm>
          <a:prstGeom prst="rect">
            <a:avLst/>
          </a:prstGeom>
          <a:noFill/>
          <a:ln>
            <a:noFill/>
          </a:ln>
        </p:spPr>
        <p:txBody>
          <a:bodyPr spcFirstLastPara="1" wrap="square" lIns="91425" tIns="45700" rIns="91425" bIns="45700" anchor="t" anchorCtr="0">
            <a:noAutofit/>
          </a:bodyPr>
          <a:lstStyle/>
          <a:p>
            <a:pPr marL="228600" marR="0" lvl="0" indent="-228600" algn="l" rtl="0">
              <a:lnSpc>
                <a:spcPts val="3500"/>
              </a:lnSpc>
              <a:spcBef>
                <a:spcPts val="0"/>
              </a:spcBef>
              <a:spcAft>
                <a:spcPts val="0"/>
              </a:spcAft>
              <a:buClr>
                <a:schemeClr val="dk1"/>
              </a:buClr>
              <a:buSzPts val="2400"/>
              <a:buFont typeface="Arial"/>
              <a:buChar char="•"/>
            </a:pPr>
            <a:r>
              <a:rPr lang="zh-TW" sz="2400" dirty="0">
                <a:solidFill>
                  <a:schemeClr val="dk1"/>
                </a:solidFill>
                <a:latin typeface="Adobe 繁黑體 Std B" panose="020B0700000000000000" pitchFamily="34" charset="-120"/>
                <a:ea typeface="Adobe 繁黑體 Std B" panose="020B0700000000000000" pitchFamily="34" charset="-120"/>
                <a:sym typeface="Arial"/>
              </a:rPr>
              <a:t>組成：無障礙通路應由以下一個或多個設施組成，包括室外通路、</a:t>
            </a:r>
            <a:br>
              <a:rPr lang="zh-TW" sz="2400" dirty="0">
                <a:solidFill>
                  <a:schemeClr val="dk1"/>
                </a:solidFill>
                <a:latin typeface="Adobe 繁黑體 Std B" panose="020B0700000000000000" pitchFamily="34" charset="-120"/>
                <a:ea typeface="Adobe 繁黑體 Std B" panose="020B0700000000000000" pitchFamily="34" charset="-120"/>
                <a:sym typeface="Arial"/>
              </a:rPr>
            </a:br>
            <a:r>
              <a:rPr lang="zh-TW" sz="2400" dirty="0">
                <a:solidFill>
                  <a:schemeClr val="dk1"/>
                </a:solidFill>
                <a:latin typeface="Adobe 繁黑體 Std B" panose="020B0700000000000000" pitchFamily="34" charset="-120"/>
                <a:ea typeface="Adobe 繁黑體 Std B" panose="020B0700000000000000" pitchFamily="34" charset="-120"/>
                <a:sym typeface="Arial"/>
              </a:rPr>
              <a:t>              室內通路走廊、出入口、坡道、扶手、</a:t>
            </a:r>
            <a:r>
              <a:rPr lang="zh-TW" altLang="en-US" sz="2400" dirty="0">
                <a:solidFill>
                  <a:schemeClr val="dk1"/>
                </a:solidFill>
                <a:latin typeface="Adobe 繁黑體 Std B" panose="020B0700000000000000" pitchFamily="34" charset="-120"/>
                <a:ea typeface="Adobe 繁黑體 Std B" panose="020B0700000000000000" pitchFamily="34" charset="-120"/>
                <a:sym typeface="Arial"/>
              </a:rPr>
              <a:t>昇降設備</a:t>
            </a:r>
            <a:r>
              <a:rPr lang="zh-TW" sz="2400" dirty="0">
                <a:solidFill>
                  <a:schemeClr val="dk1"/>
                </a:solidFill>
                <a:latin typeface="Adobe 繁黑體 Std B" panose="020B0700000000000000" pitchFamily="34" charset="-120"/>
                <a:ea typeface="Adobe 繁黑體 Std B" panose="020B0700000000000000" pitchFamily="34" charset="-120"/>
                <a:sym typeface="Arial"/>
              </a:rPr>
              <a:t>、升降平台等。</a:t>
            </a:r>
            <a:endParaRPr sz="2400" dirty="0">
              <a:solidFill>
                <a:schemeClr val="dk1"/>
              </a:solidFill>
              <a:latin typeface="Adobe 繁黑體 Std B" panose="020B0700000000000000" pitchFamily="34" charset="-120"/>
              <a:ea typeface="Adobe 繁黑體 Std B" panose="020B0700000000000000" pitchFamily="34" charset="-120"/>
              <a:sym typeface="Arial"/>
            </a:endParaRPr>
          </a:p>
        </p:txBody>
      </p:sp>
      <p:pic>
        <p:nvPicPr>
          <p:cNvPr id="825" name="Google Shape;825;p50" descr="一張含有 戶外, 樓梯, 扶手, 建築 的圖片&#10;&#10;自動產生的描述"/>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993187" y="3337556"/>
            <a:ext cx="3011474" cy="1952746"/>
          </a:xfrm>
          <a:prstGeom prst="rect">
            <a:avLst/>
          </a:prstGeom>
          <a:noFill/>
          <a:ln>
            <a:noFill/>
          </a:ln>
        </p:spPr>
      </p:pic>
      <p:sp>
        <p:nvSpPr>
          <p:cNvPr id="12" name="Google Shape;810;p49">
            <a:extLst>
              <a:ext uri="{FF2B5EF4-FFF2-40B4-BE49-F238E27FC236}">
                <a16:creationId xmlns:a16="http://schemas.microsoft.com/office/drawing/2014/main" id="{5D948FCC-D86A-47A7-86D7-11936FF3B877}"/>
              </a:ext>
            </a:extLst>
          </p:cNvPr>
          <p:cNvSpPr/>
          <p:nvPr/>
        </p:nvSpPr>
        <p:spPr>
          <a:xfrm>
            <a:off x="-41798" y="-1959212"/>
            <a:ext cx="12233798" cy="1306795"/>
          </a:xfrm>
          <a:prstGeom prst="roundRect">
            <a:avLst>
              <a:gd name="adj" fmla="val 0"/>
            </a:avLst>
          </a:prstGeom>
          <a:solidFill>
            <a:srgbClr val="99003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3" name="Google Shape;811;p49">
            <a:extLst>
              <a:ext uri="{FF2B5EF4-FFF2-40B4-BE49-F238E27FC236}">
                <a16:creationId xmlns:a16="http://schemas.microsoft.com/office/drawing/2014/main" id="{669F03D8-65AE-4058-9C6B-3B37E6897E0A}"/>
              </a:ext>
            </a:extLst>
          </p:cNvPr>
          <p:cNvSpPr txBox="1"/>
          <p:nvPr/>
        </p:nvSpPr>
        <p:spPr>
          <a:xfrm>
            <a:off x="2778909" y="-2741431"/>
            <a:ext cx="7885462" cy="1140695"/>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3200"/>
              <a:buFont typeface="Arial"/>
              <a:buNone/>
            </a:pPr>
            <a:r>
              <a:rPr lang="zh-TW" sz="3200" b="1" dirty="0">
                <a:solidFill>
                  <a:schemeClr val="lt1"/>
                </a:solidFill>
                <a:latin typeface="Adobe 繁黑體 Std B" panose="020B0700000000000000" pitchFamily="34" charset="-120"/>
                <a:ea typeface="Adobe 繁黑體 Std B" panose="020B0700000000000000" pitchFamily="34" charset="-120"/>
                <a:sym typeface="Arial"/>
              </a:rPr>
              <a:t>既有公共建築物改善無障礙設施項目</a:t>
            </a:r>
            <a:endParaRPr sz="3200" b="1" dirty="0">
              <a:solidFill>
                <a:schemeClr val="lt1"/>
              </a:solidFill>
              <a:latin typeface="Adobe 繁黑體 Std B" panose="020B0700000000000000" pitchFamily="34" charset="-120"/>
              <a:ea typeface="Adobe 繁黑體 Std B" panose="020B0700000000000000" pitchFamily="34" charset="-120"/>
              <a:sym typeface="Arial"/>
            </a:endParaRPr>
          </a:p>
        </p:txBody>
      </p:sp>
      <p:pic>
        <p:nvPicPr>
          <p:cNvPr id="14" name="Google Shape;812;p49" descr="一張含有 文字, 螢幕擷取畫面, 字型, 數字 的圖片&#10;&#10;自動產生的描述">
            <a:extLst>
              <a:ext uri="{FF2B5EF4-FFF2-40B4-BE49-F238E27FC236}">
                <a16:creationId xmlns:a16="http://schemas.microsoft.com/office/drawing/2014/main" id="{D01A9429-0E52-4C5D-BE46-38EB29716155}"/>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4034652" y="8442892"/>
            <a:ext cx="3251050" cy="2997838"/>
          </a:xfrm>
          <a:prstGeom prst="rect">
            <a:avLst/>
          </a:prstGeom>
          <a:noFill/>
          <a:ln>
            <a:noFill/>
          </a:ln>
        </p:spPr>
      </p:pic>
      <p:sp>
        <p:nvSpPr>
          <p:cNvPr id="16" name="Google Shape;832;p51">
            <a:extLst>
              <a:ext uri="{FF2B5EF4-FFF2-40B4-BE49-F238E27FC236}">
                <a16:creationId xmlns:a16="http://schemas.microsoft.com/office/drawing/2014/main" id="{40AF155E-5CD7-4E5E-B24D-586D5657C148}"/>
              </a:ext>
            </a:extLst>
          </p:cNvPr>
          <p:cNvSpPr/>
          <p:nvPr/>
        </p:nvSpPr>
        <p:spPr>
          <a:xfrm>
            <a:off x="-724640" y="1053245"/>
            <a:ext cx="358125" cy="4042643"/>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pic>
        <p:nvPicPr>
          <p:cNvPr id="17" name="Google Shape;839;p51" descr="一張含有 戶外, 植物, 建築, 草 的圖片&#10;&#10;自動產生的描述">
            <a:extLst>
              <a:ext uri="{FF2B5EF4-FFF2-40B4-BE49-F238E27FC236}">
                <a16:creationId xmlns:a16="http://schemas.microsoft.com/office/drawing/2014/main" id="{236C591F-D776-4878-9505-64C70A34D68B}"/>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10800000">
            <a:off x="6471255" y="7487010"/>
            <a:ext cx="3043177" cy="66118"/>
          </a:xfrm>
          <a:prstGeom prst="rect">
            <a:avLst/>
          </a:prstGeom>
          <a:noFill/>
          <a:ln>
            <a:noFill/>
          </a:ln>
        </p:spPr>
      </p:pic>
      <p:pic>
        <p:nvPicPr>
          <p:cNvPr id="18" name="Google Shape;840;p51" descr="一張含有 戶外, 雲, 建築, 植物 的圖片&#10;&#10;自動產生的描述">
            <a:extLst>
              <a:ext uri="{FF2B5EF4-FFF2-40B4-BE49-F238E27FC236}">
                <a16:creationId xmlns:a16="http://schemas.microsoft.com/office/drawing/2014/main" id="{BB6D81C5-7D96-4D2B-9664-1D0041D1435A}"/>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rot="5400000">
            <a:off x="4182471" y="5920855"/>
            <a:ext cx="157554" cy="4079079"/>
          </a:xfrm>
          <a:prstGeom prst="rect">
            <a:avLst/>
          </a:prstGeom>
          <a:noFill/>
          <a:ln>
            <a:noFill/>
          </a:ln>
        </p:spPr>
      </p:pic>
      <p:pic>
        <p:nvPicPr>
          <p:cNvPr id="19" name="Google Shape;841;p51" descr="一張含有 戶外, 植物, 建築, 草 的圖片&#10;&#10;自動產生的描述">
            <a:extLst>
              <a:ext uri="{FF2B5EF4-FFF2-40B4-BE49-F238E27FC236}">
                <a16:creationId xmlns:a16="http://schemas.microsoft.com/office/drawing/2014/main" id="{22615ED0-1DA2-4CBD-B1D3-97430B741F15}"/>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rot="10800000">
            <a:off x="6450806" y="7985601"/>
            <a:ext cx="3043179" cy="66118"/>
          </a:xfrm>
          <a:prstGeom prst="rect">
            <a:avLst/>
          </a:prstGeom>
          <a:noFill/>
          <a:ln>
            <a:noFill/>
          </a:ln>
        </p:spPr>
      </p:pic>
      <p:pic>
        <p:nvPicPr>
          <p:cNvPr id="3" name="圖片 2" descr="一張含有 戶外, 樹狀, 地面, 植物 的圖片&#10;&#10;AI 產生的內容可能不正確。">
            <a:extLst>
              <a:ext uri="{FF2B5EF4-FFF2-40B4-BE49-F238E27FC236}">
                <a16:creationId xmlns:a16="http://schemas.microsoft.com/office/drawing/2014/main" id="{BC70FE73-11C2-CD67-0A3B-8FD7125F2ED9}"/>
              </a:ext>
            </a:extLst>
          </p:cNvPr>
          <p:cNvPicPr>
            <a:picLocks noChangeAspect="1"/>
          </p:cNvPicPr>
          <p:nvPr/>
        </p:nvPicPr>
        <p:blipFill>
          <a:blip r:embed="rId9" cstate="screen">
            <a:extLst>
              <a:ext uri="{28A0092B-C50C-407E-A947-70E740481C1C}">
                <a14:useLocalDpi xmlns:a14="http://schemas.microsoft.com/office/drawing/2010/main"/>
              </a:ext>
            </a:extLst>
          </a:blip>
          <a:srcRect r="-1306" b="-6503"/>
          <a:stretch/>
        </p:blipFill>
        <p:spPr>
          <a:xfrm>
            <a:off x="8159443" y="3374412"/>
            <a:ext cx="3143925" cy="2060333"/>
          </a:xfrm>
          <a:prstGeom prst="rect">
            <a:avLst/>
          </a:prstGeom>
        </p:spPr>
      </p:pic>
      <p:pic>
        <p:nvPicPr>
          <p:cNvPr id="5" name="圖片 4" descr="一張含有 樓梯, 地板, 房子, 室內 的圖片&#10;&#10;AI 產生的內容可能不正確。">
            <a:extLst>
              <a:ext uri="{FF2B5EF4-FFF2-40B4-BE49-F238E27FC236}">
                <a16:creationId xmlns:a16="http://schemas.microsoft.com/office/drawing/2014/main" id="{D5FDDC88-CF7E-5DE9-6122-19694089B6CF}"/>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5156979" y="3057990"/>
            <a:ext cx="2909700" cy="289790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250"/>
                                  </p:stCondLst>
                                  <p:childTnLst>
                                    <p:set>
                                      <p:cBhvr>
                                        <p:cTn id="6" dur="1" fill="hold">
                                          <p:stCondLst>
                                            <p:cond delay="0"/>
                                          </p:stCondLst>
                                        </p:cTn>
                                        <p:tgtEl>
                                          <p:spTgt spid="823"/>
                                        </p:tgtEl>
                                        <p:attrNameLst>
                                          <p:attrName>style.visibility</p:attrName>
                                        </p:attrNameLst>
                                      </p:cBhvr>
                                      <p:to>
                                        <p:strVal val="visible"/>
                                      </p:to>
                                    </p:set>
                                    <p:animEffect transition="in" filter="randombar(vertical)">
                                      <p:cBhvr>
                                        <p:cTn id="7" dur="500"/>
                                        <p:tgtEl>
                                          <p:spTgt spid="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51"/>
          <p:cNvSpPr/>
          <p:nvPr/>
        </p:nvSpPr>
        <p:spPr>
          <a:xfrm>
            <a:off x="164163" y="1397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832" name="Google Shape;832;p51"/>
          <p:cNvSpPr/>
          <p:nvPr/>
        </p:nvSpPr>
        <p:spPr>
          <a:xfrm>
            <a:off x="164162" y="1020779"/>
            <a:ext cx="11871808" cy="4042643"/>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833" name="Google Shape;833;p51"/>
          <p:cNvSpPr/>
          <p:nvPr/>
        </p:nvSpPr>
        <p:spPr>
          <a:xfrm>
            <a:off x="-422240" y="-981186"/>
            <a:ext cx="1432076" cy="1432076"/>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834" name="Google Shape;834;p51"/>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52</a:t>
            </a:fld>
            <a:endParaRPr dirty="0"/>
          </a:p>
        </p:txBody>
      </p:sp>
      <p:sp>
        <p:nvSpPr>
          <p:cNvPr id="835" name="Google Shape;835;p51"/>
          <p:cNvSpPr/>
          <p:nvPr/>
        </p:nvSpPr>
        <p:spPr>
          <a:xfrm>
            <a:off x="10289521" y="4708423"/>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grpSp>
        <p:nvGrpSpPr>
          <p:cNvPr id="836" name="Google Shape;836;p51"/>
          <p:cNvGrpSpPr/>
          <p:nvPr/>
        </p:nvGrpSpPr>
        <p:grpSpPr>
          <a:xfrm>
            <a:off x="6537266" y="485179"/>
            <a:ext cx="3196771" cy="925350"/>
            <a:chOff x="1248953" y="5029714"/>
            <a:chExt cx="4971662" cy="1704738"/>
          </a:xfrm>
        </p:grpSpPr>
        <p:sp>
          <p:nvSpPr>
            <p:cNvPr id="837" name="Google Shape;837;p51"/>
            <p:cNvSpPr/>
            <p:nvPr/>
          </p:nvSpPr>
          <p:spPr>
            <a:xfrm>
              <a:off x="1364162" y="5029714"/>
              <a:ext cx="4732790" cy="1284096"/>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838" name="Google Shape;838;p51"/>
            <p:cNvSpPr txBox="1"/>
            <p:nvPr/>
          </p:nvSpPr>
          <p:spPr>
            <a:xfrm>
              <a:off x="1248953" y="5213546"/>
              <a:ext cx="4971662" cy="1520906"/>
            </a:xfrm>
            <a:prstGeom prst="rect">
              <a:avLst/>
            </a:prstGeom>
            <a:noFill/>
            <a:ln>
              <a:noFill/>
            </a:ln>
          </p:spPr>
          <p:txBody>
            <a:bodyPr spcFirstLastPara="1" wrap="square" lIns="91425" tIns="45700" rIns="91425" bIns="45700" anchor="t" anchorCtr="0">
              <a:normAutofit/>
            </a:bodyPr>
            <a:lstStyle/>
            <a:p>
              <a:pPr marL="0" marR="0" lvl="0" indent="0" algn="ctr" rtl="0">
                <a:lnSpc>
                  <a:spcPct val="109375"/>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室內外通路</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grpSp>
      <p:pic>
        <p:nvPicPr>
          <p:cNvPr id="839" name="Google Shape;839;p51" descr="一張含有 戶外, 植物, 建築, 草 的圖片&#10;&#10;自動產生的描述"/>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10800000">
            <a:off x="6611345" y="1289966"/>
            <a:ext cx="3043177" cy="2282383"/>
          </a:xfrm>
          <a:prstGeom prst="rect">
            <a:avLst/>
          </a:prstGeom>
          <a:noFill/>
          <a:ln>
            <a:noFill/>
          </a:ln>
        </p:spPr>
      </p:pic>
      <p:pic>
        <p:nvPicPr>
          <p:cNvPr id="840" name="Google Shape;840;p51" descr="一張含有 戶外, 雲, 建築, 植物 的圖片&#10;&#10;自動產生的描述"/>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706962" y="1191025"/>
            <a:ext cx="5438772" cy="4079079"/>
          </a:xfrm>
          <a:prstGeom prst="rect">
            <a:avLst/>
          </a:prstGeom>
          <a:noFill/>
          <a:ln>
            <a:noFill/>
          </a:ln>
        </p:spPr>
      </p:pic>
      <p:pic>
        <p:nvPicPr>
          <p:cNvPr id="841" name="Google Shape;841;p51" descr="一張含有 戶外, 植物, 建築, 草 的圖片&#10;&#10;自動產生的描述"/>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10800000">
            <a:off x="6615907" y="3680114"/>
            <a:ext cx="3043179" cy="2282384"/>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36"/>
                                        </p:tgtEl>
                                        <p:attrNameLst>
                                          <p:attrName>style.visibility</p:attrName>
                                        </p:attrNameLst>
                                      </p:cBhvr>
                                      <p:to>
                                        <p:strVal val="visible"/>
                                      </p:to>
                                    </p:set>
                                    <p:anim calcmode="lin" valueType="num">
                                      <p:cBhvr>
                                        <p:cTn id="7" dur="500" fill="hold"/>
                                        <p:tgtEl>
                                          <p:spTgt spid="836"/>
                                        </p:tgtEl>
                                        <p:attrNameLst>
                                          <p:attrName>ppt_w</p:attrName>
                                        </p:attrNameLst>
                                      </p:cBhvr>
                                      <p:tavLst>
                                        <p:tav tm="0">
                                          <p:val>
                                            <p:fltVal val="0"/>
                                          </p:val>
                                        </p:tav>
                                        <p:tav tm="100000">
                                          <p:val>
                                            <p:strVal val="#ppt_w"/>
                                          </p:val>
                                        </p:tav>
                                      </p:tavLst>
                                    </p:anim>
                                    <p:anim calcmode="lin" valueType="num">
                                      <p:cBhvr>
                                        <p:cTn id="8" dur="500" fill="hold"/>
                                        <p:tgtEl>
                                          <p:spTgt spid="836"/>
                                        </p:tgtEl>
                                        <p:attrNameLst>
                                          <p:attrName>ppt_h</p:attrName>
                                        </p:attrNameLst>
                                      </p:cBhvr>
                                      <p:tavLst>
                                        <p:tav tm="0">
                                          <p:val>
                                            <p:fltVal val="0"/>
                                          </p:val>
                                        </p:tav>
                                        <p:tav tm="100000">
                                          <p:val>
                                            <p:strVal val="#ppt_h"/>
                                          </p:val>
                                        </p:tav>
                                      </p:tavLst>
                                    </p:anim>
                                    <p:animEffect transition="in" filter="fade">
                                      <p:cBhvr>
                                        <p:cTn id="9" dur="500"/>
                                        <p:tgtEl>
                                          <p:spTgt spid="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52"/>
          <p:cNvSpPr/>
          <p:nvPr/>
        </p:nvSpPr>
        <p:spPr>
          <a:xfrm>
            <a:off x="164163" y="1397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848" name="Google Shape;848;p52"/>
          <p:cNvSpPr/>
          <p:nvPr/>
        </p:nvSpPr>
        <p:spPr>
          <a:xfrm>
            <a:off x="-422240" y="-981186"/>
            <a:ext cx="1432076" cy="1432076"/>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849" name="Google Shape;849;p52"/>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53</a:t>
            </a:fld>
            <a:endParaRPr dirty="0"/>
          </a:p>
        </p:txBody>
      </p:sp>
      <p:sp>
        <p:nvSpPr>
          <p:cNvPr id="850" name="Google Shape;850;p52"/>
          <p:cNvSpPr/>
          <p:nvPr/>
        </p:nvSpPr>
        <p:spPr>
          <a:xfrm>
            <a:off x="10289521" y="4708423"/>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pic>
        <p:nvPicPr>
          <p:cNvPr id="851" name="Google Shape;851;p52"/>
          <p:cNvPicPr preferRelativeResize="0"/>
          <p:nvPr/>
        </p:nvPicPr>
        <p:blipFill rotWithShape="1">
          <a:blip r:embed="rId3" cstate="screen">
            <a:alphaModFix/>
            <a:extLst>
              <a:ext uri="{28A0092B-C50C-407E-A947-70E740481C1C}">
                <a14:useLocalDpi xmlns:a14="http://schemas.microsoft.com/office/drawing/2010/main"/>
              </a:ext>
            </a:extLst>
          </a:blip>
          <a:srcRect b="-1"/>
          <a:stretch/>
        </p:blipFill>
        <p:spPr>
          <a:xfrm>
            <a:off x="2221592" y="450890"/>
            <a:ext cx="7453903" cy="5590420"/>
          </a:xfrm>
          <a:prstGeom prst="rect">
            <a:avLst/>
          </a:prstGeom>
          <a:noFill/>
          <a:ln w="9525" cap="flat" cmpd="sng">
            <a:solidFill>
              <a:schemeClr val="dk1"/>
            </a:solidFill>
            <a:prstDash val="solid"/>
            <a:miter lim="800000"/>
            <a:headEnd type="none" w="sm" len="sm"/>
            <a:tailEnd type="none" w="sm" len="sm"/>
          </a:ln>
        </p:spPr>
      </p:pic>
      <p:sp>
        <p:nvSpPr>
          <p:cNvPr id="852" name="Google Shape;852;p52"/>
          <p:cNvSpPr txBox="1"/>
          <p:nvPr/>
        </p:nvSpPr>
        <p:spPr>
          <a:xfrm>
            <a:off x="5506720" y="436412"/>
            <a:ext cx="4168775" cy="682198"/>
          </a:xfrm>
          <a:prstGeom prst="rect">
            <a:avLst/>
          </a:prstGeom>
          <a:solidFill>
            <a:srgbClr val="FFF7D5"/>
          </a:solidFill>
          <a:ln>
            <a:solidFill>
              <a:schemeClr val="tx1"/>
            </a:solidFill>
          </a:ln>
        </p:spPr>
        <p:txBody>
          <a:bodyPr spcFirstLastPara="1" wrap="square" lIns="91425" tIns="45700" rIns="91425" bIns="45700" anchor="t" anchorCtr="0">
            <a:spAutoFit/>
          </a:bodyPr>
          <a:lstStyle/>
          <a:p>
            <a:pPr marL="0" marR="0" lvl="0" indent="0" algn="ctr" rtl="0">
              <a:lnSpc>
                <a:spcPts val="4600"/>
              </a:lnSpc>
              <a:spcBef>
                <a:spcPts val="0"/>
              </a:spcBef>
              <a:spcAft>
                <a:spcPts val="0"/>
              </a:spcAft>
              <a:buNone/>
            </a:pPr>
            <a:r>
              <a:rPr lang="zh-TW" sz="3600" dirty="0">
                <a:solidFill>
                  <a:schemeClr val="dk1"/>
                </a:solidFill>
                <a:latin typeface="Adobe 繁黑體 Std B" panose="020B0700000000000000" pitchFamily="34" charset="-120"/>
                <a:ea typeface="Adobe 繁黑體 Std B" panose="020B0700000000000000" pitchFamily="34" charset="-120"/>
                <a:sym typeface="Arial"/>
              </a:rPr>
              <a:t>無障礙講台</a:t>
            </a:r>
            <a:endParaRPr dirty="0">
              <a:latin typeface="Adobe 繁黑體 Std B" panose="020B0700000000000000" pitchFamily="34" charset="-120"/>
              <a:ea typeface="Adobe 繁黑體 Std B" panose="020B0700000000000000" pitchFamily="34" charset="-120"/>
            </a:endParaRPr>
          </a:p>
        </p:txBody>
      </p:sp>
      <p:grpSp>
        <p:nvGrpSpPr>
          <p:cNvPr id="8" name="Google Shape;860;p53">
            <a:extLst>
              <a:ext uri="{FF2B5EF4-FFF2-40B4-BE49-F238E27FC236}">
                <a16:creationId xmlns:a16="http://schemas.microsoft.com/office/drawing/2014/main" id="{17657C08-93C1-48BA-AB77-6D0796258628}"/>
              </a:ext>
            </a:extLst>
          </p:cNvPr>
          <p:cNvGrpSpPr/>
          <p:nvPr/>
        </p:nvGrpSpPr>
        <p:grpSpPr>
          <a:xfrm>
            <a:off x="-575678" y="-2491862"/>
            <a:ext cx="6881430" cy="1239178"/>
            <a:chOff x="-1097732" y="1789088"/>
            <a:chExt cx="6256906" cy="1239178"/>
          </a:xfrm>
        </p:grpSpPr>
        <p:sp>
          <p:nvSpPr>
            <p:cNvPr id="9" name="Google Shape;861;p53">
              <a:extLst>
                <a:ext uri="{FF2B5EF4-FFF2-40B4-BE49-F238E27FC236}">
                  <a16:creationId xmlns:a16="http://schemas.microsoft.com/office/drawing/2014/main" id="{CFEAF460-4021-48AB-917B-D86306842AB0}"/>
                </a:ext>
              </a:extLst>
            </p:cNvPr>
            <p:cNvSpPr/>
            <p:nvPr/>
          </p:nvSpPr>
          <p:spPr>
            <a:xfrm flipH="1">
              <a:off x="96287" y="1789088"/>
              <a:ext cx="4416047" cy="1239178"/>
            </a:xfrm>
            <a:prstGeom prst="roundRect">
              <a:avLst>
                <a:gd name="adj" fmla="val 6510"/>
              </a:avLst>
            </a:prstGeom>
            <a:solidFill>
              <a:srgbClr val="99003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0" name="Google Shape;862;p53">
              <a:extLst>
                <a:ext uri="{FF2B5EF4-FFF2-40B4-BE49-F238E27FC236}">
                  <a16:creationId xmlns:a16="http://schemas.microsoft.com/office/drawing/2014/main" id="{0D40ADC8-EB8A-4A7D-89B1-B06071EC52CD}"/>
                </a:ext>
              </a:extLst>
            </p:cNvPr>
            <p:cNvSpPr txBox="1"/>
            <p:nvPr/>
          </p:nvSpPr>
          <p:spPr>
            <a:xfrm>
              <a:off x="-1097732" y="2259781"/>
              <a:ext cx="6256906" cy="707525"/>
            </a:xfrm>
            <a:prstGeom prst="rect">
              <a:avLst/>
            </a:prstGeom>
            <a:noFill/>
            <a:ln>
              <a:noFill/>
            </a:ln>
          </p:spPr>
          <p:txBody>
            <a:bodyPr spcFirstLastPara="1" wrap="square" lIns="91425" tIns="45700" rIns="91425" bIns="45700" anchor="t" anchorCtr="0">
              <a:normAutofit/>
            </a:bodyPr>
            <a:lstStyle/>
            <a:p>
              <a:pPr marL="0" marR="0" lvl="0" indent="0" algn="ctr" rtl="0">
                <a:lnSpc>
                  <a:spcPct val="55555"/>
                </a:lnSpc>
                <a:spcBef>
                  <a:spcPts val="0"/>
                </a:spcBef>
                <a:spcAft>
                  <a:spcPts val="0"/>
                </a:spcAft>
                <a:buClr>
                  <a:schemeClr val="lt1"/>
                </a:buClr>
                <a:buSzPts val="7200"/>
                <a:buFont typeface="Arial"/>
                <a:buNone/>
              </a:pPr>
              <a:r>
                <a:rPr lang="zh-TW" sz="5400" b="1" dirty="0">
                  <a:solidFill>
                    <a:schemeClr val="lt1"/>
                  </a:solidFill>
                  <a:latin typeface="Adobe 繁黑體 Std B" panose="020B0700000000000000" pitchFamily="34" charset="-120"/>
                  <a:ea typeface="Adobe 繁黑體 Std B" panose="020B0700000000000000" pitchFamily="34" charset="-120"/>
                  <a:sym typeface="Arial"/>
                </a:rPr>
                <a:t>（三）樓梯</a:t>
              </a:r>
              <a:endParaRPr sz="1050" dirty="0">
                <a:latin typeface="Adobe 繁黑體 Std B" panose="020B0700000000000000" pitchFamily="34" charset="-120"/>
                <a:ea typeface="Adobe 繁黑體 Std B" panose="020B0700000000000000" pitchFamily="34" charset="-120"/>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pic>
        <p:nvPicPr>
          <p:cNvPr id="857" name="Google Shape;857;p53" descr="一張含有 地板, 室內, 草蓆, 小地毯 的圖片&#10;&#10;自動產生的描述"/>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21" y="620713"/>
            <a:ext cx="12191779" cy="5329236"/>
          </a:xfrm>
          <a:custGeom>
            <a:avLst/>
            <a:gdLst/>
            <a:ahLst/>
            <a:cxnLst/>
            <a:rect l="l" t="t" r="r" b="b"/>
            <a:pathLst>
              <a:path w="12191779" h="5471471" extrusionOk="0">
                <a:moveTo>
                  <a:pt x="0" y="0"/>
                </a:moveTo>
                <a:lnTo>
                  <a:pt x="12191779" y="0"/>
                </a:lnTo>
                <a:lnTo>
                  <a:pt x="12191779" y="5471471"/>
                </a:lnTo>
                <a:lnTo>
                  <a:pt x="0" y="5471471"/>
                </a:lnTo>
                <a:close/>
              </a:path>
            </a:pathLst>
          </a:custGeom>
          <a:noFill/>
          <a:ln>
            <a:noFill/>
          </a:ln>
        </p:spPr>
      </p:pic>
      <p:sp>
        <p:nvSpPr>
          <p:cNvPr id="858" name="Google Shape;858;p53"/>
          <p:cNvSpPr/>
          <p:nvPr/>
        </p:nvSpPr>
        <p:spPr>
          <a:xfrm>
            <a:off x="1181099" y="1802432"/>
            <a:ext cx="10352089" cy="4147517"/>
          </a:xfrm>
          <a:prstGeom prst="rect">
            <a:avLst/>
          </a:prstGeom>
          <a:solidFill>
            <a:schemeClr val="lt1">
              <a:alpha val="9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2" name="Google Shape;863;p53">
            <a:extLst>
              <a:ext uri="{FF2B5EF4-FFF2-40B4-BE49-F238E27FC236}">
                <a16:creationId xmlns:a16="http://schemas.microsoft.com/office/drawing/2014/main" id="{B602AAC1-6001-4AB7-ADFF-3E0A556FAD02}"/>
              </a:ext>
            </a:extLst>
          </p:cNvPr>
          <p:cNvSpPr txBox="1"/>
          <p:nvPr/>
        </p:nvSpPr>
        <p:spPr>
          <a:xfrm>
            <a:off x="1619804" y="1969173"/>
            <a:ext cx="9797496" cy="3752102"/>
          </a:xfrm>
          <a:prstGeom prst="rect">
            <a:avLst/>
          </a:prstGeom>
          <a:noFill/>
          <a:ln>
            <a:noFill/>
          </a:ln>
        </p:spPr>
        <p:txBody>
          <a:bodyPr spcFirstLastPara="1" wrap="square" lIns="91425" tIns="45700" rIns="91425" bIns="45700" anchor="t" anchorCtr="0">
            <a:noAutofit/>
          </a:bodyPr>
          <a:lstStyle/>
          <a:p>
            <a:pPr marL="228600" marR="0" lvl="0" indent="-228600" algn="l" rtl="0">
              <a:lnSpc>
                <a:spcPts val="3500"/>
              </a:lnSpc>
              <a:spcBef>
                <a:spcPts val="0"/>
              </a:spcBef>
              <a:spcAft>
                <a:spcPts val="0"/>
              </a:spcAft>
              <a:buClr>
                <a:schemeClr val="dk1"/>
              </a:buClr>
              <a:buSzPts val="2400"/>
              <a:buFont typeface="Arial"/>
              <a:buChar char="•"/>
            </a:pPr>
            <a:r>
              <a:rPr lang="zh-TW" sz="2400" b="1" dirty="0">
                <a:solidFill>
                  <a:schemeClr val="bg1">
                    <a:lumMod val="75000"/>
                  </a:schemeClr>
                </a:solidFill>
                <a:latin typeface="Adobe 繁黑體 Std B" panose="020B0700000000000000" pitchFamily="34" charset="-120"/>
                <a:ea typeface="Adobe 繁黑體 Std B" panose="020B0700000000000000" pitchFamily="34" charset="-120"/>
                <a:sym typeface="Arial"/>
              </a:rPr>
              <a:t>2. 無須改善情況：</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a:p>
            <a:pPr marL="900000" marR="0" lvl="0" indent="-228600" algn="l" rtl="0">
              <a:lnSpc>
                <a:spcPts val="3500"/>
              </a:lnSpc>
              <a:spcBef>
                <a:spcPts val="1000"/>
              </a:spcBef>
              <a:spcAft>
                <a:spcPts val="0"/>
              </a:spcAft>
              <a:buClr>
                <a:schemeClr val="dk1"/>
              </a:buClr>
              <a:buSzPts val="2400"/>
              <a:buFont typeface="Arial"/>
              <a:buChar char="•"/>
            </a:pPr>
            <a:r>
              <a:rPr lang="zh-TW" sz="2400" b="1" dirty="0">
                <a:solidFill>
                  <a:schemeClr val="bg1">
                    <a:lumMod val="75000"/>
                  </a:schemeClr>
                </a:solidFill>
                <a:latin typeface="Adobe 繁黑體 Std B" panose="020B0700000000000000" pitchFamily="34" charset="-120"/>
                <a:ea typeface="Adobe 繁黑體 Std B" panose="020B0700000000000000" pitchFamily="34" charset="-120"/>
                <a:sym typeface="Arial"/>
              </a:rPr>
              <a:t>(１) 既有扶手圓形直徑或其他形狀外緣周邊與建築物無障礙設施 </a:t>
            </a:r>
            <a:br>
              <a:rPr lang="zh-TW" sz="2400" b="1" dirty="0">
                <a:solidFill>
                  <a:schemeClr val="bg1">
                    <a:lumMod val="75000"/>
                  </a:schemeClr>
                </a:solidFill>
                <a:latin typeface="Adobe 繁黑體 Std B" panose="020B0700000000000000" pitchFamily="34" charset="-120"/>
                <a:ea typeface="Adobe 繁黑體 Std B" panose="020B0700000000000000" pitchFamily="34" charset="-120"/>
                <a:sym typeface="Arial"/>
              </a:rPr>
            </a:br>
            <a:r>
              <a:rPr lang="zh-TW" sz="2400" b="1" dirty="0">
                <a:solidFill>
                  <a:schemeClr val="bg1">
                    <a:lumMod val="75000"/>
                  </a:schemeClr>
                </a:solidFill>
                <a:latin typeface="Adobe 繁黑體 Std B" panose="020B0700000000000000" pitchFamily="34" charset="-120"/>
                <a:ea typeface="Adobe 繁黑體 Std B" panose="020B0700000000000000" pitchFamily="34" charset="-120"/>
                <a:sym typeface="Arial"/>
              </a:rPr>
              <a:t>         設計規範不符者（5.08公分2〞以上者道德上建議改善)。</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a:p>
            <a:pPr marL="900000" marR="0" lvl="0" indent="-228600" algn="l" rtl="0">
              <a:lnSpc>
                <a:spcPts val="3500"/>
              </a:lnSpc>
              <a:spcBef>
                <a:spcPts val="1000"/>
              </a:spcBef>
              <a:spcAft>
                <a:spcPts val="0"/>
              </a:spcAft>
              <a:buClr>
                <a:schemeClr val="dk1"/>
              </a:buClr>
              <a:buSzPts val="2400"/>
              <a:buFont typeface="Arial"/>
              <a:buChar char="•"/>
            </a:pPr>
            <a:r>
              <a:rPr lang="zh-TW" sz="2400" b="1" dirty="0">
                <a:solidFill>
                  <a:schemeClr val="bg1">
                    <a:lumMod val="75000"/>
                  </a:schemeClr>
                </a:solidFill>
                <a:latin typeface="Adobe 繁黑體 Std B" panose="020B0700000000000000" pitchFamily="34" charset="-120"/>
                <a:ea typeface="Adobe 繁黑體 Std B" panose="020B0700000000000000" pitchFamily="34" charset="-120"/>
                <a:sym typeface="Arial"/>
              </a:rPr>
              <a:t>(２) 因空間受限，扶手水平延伸三十公分會突出走道者。</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a:p>
            <a:pPr marL="900000" marR="0" lvl="0" indent="-228600" algn="l" rtl="0">
              <a:lnSpc>
                <a:spcPts val="3500"/>
              </a:lnSpc>
              <a:spcBef>
                <a:spcPts val="1000"/>
              </a:spcBef>
              <a:spcAft>
                <a:spcPts val="0"/>
              </a:spcAft>
              <a:buClr>
                <a:schemeClr val="dk1"/>
              </a:buClr>
              <a:buSzPts val="2400"/>
              <a:buFont typeface="Arial"/>
              <a:buChar char="•"/>
            </a:pPr>
            <a:r>
              <a:rPr lang="zh-TW" sz="2400" b="1" dirty="0">
                <a:solidFill>
                  <a:schemeClr val="bg1">
                    <a:lumMod val="75000"/>
                  </a:schemeClr>
                </a:solidFill>
                <a:latin typeface="Adobe 繁黑體 Std B" panose="020B0700000000000000" pitchFamily="34" charset="-120"/>
                <a:ea typeface="Adobe 繁黑體 Std B" panose="020B0700000000000000" pitchFamily="34" charset="-120"/>
                <a:sym typeface="Arial"/>
              </a:rPr>
              <a:t>(３) 連續樓梯往上之梯級</a:t>
            </a: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未依本規範退至少一階者</a:t>
            </a:r>
            <a:r>
              <a:rPr lang="zh-TW" sz="2400" b="1" dirty="0">
                <a:solidFill>
                  <a:schemeClr val="bg1">
                    <a:lumMod val="75000"/>
                  </a:schemeClr>
                </a:solidFill>
                <a:latin typeface="Adobe 繁黑體 Std B" panose="020B0700000000000000" pitchFamily="34" charset="-120"/>
                <a:ea typeface="Adobe 繁黑體 Std B" panose="020B0700000000000000" pitchFamily="34" charset="-120"/>
                <a:sym typeface="Arial"/>
              </a:rPr>
              <a:t>。但內側扶手 </a:t>
            </a:r>
            <a:br>
              <a:rPr lang="zh-TW" sz="2400" b="1" dirty="0">
                <a:solidFill>
                  <a:schemeClr val="bg1">
                    <a:lumMod val="75000"/>
                  </a:schemeClr>
                </a:solidFill>
                <a:latin typeface="Adobe 繁黑體 Std B" panose="020B0700000000000000" pitchFamily="34" charset="-120"/>
                <a:ea typeface="Adobe 繁黑體 Std B" panose="020B0700000000000000" pitchFamily="34" charset="-120"/>
                <a:sym typeface="Arial"/>
              </a:rPr>
            </a:br>
            <a:r>
              <a:rPr lang="zh-TW" sz="2400" b="1" dirty="0">
                <a:solidFill>
                  <a:schemeClr val="bg1">
                    <a:lumMod val="75000"/>
                  </a:schemeClr>
                </a:solidFill>
                <a:latin typeface="Adobe 繁黑體 Std B" panose="020B0700000000000000" pitchFamily="34" charset="-120"/>
                <a:ea typeface="Adobe 繁黑體 Std B" panose="020B0700000000000000" pitchFamily="34" charset="-120"/>
                <a:sym typeface="Arial"/>
              </a:rPr>
              <a:t>         轉彎處仍須順平。</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a:p>
            <a:pPr marL="900000" marR="0" lvl="0" indent="-228600" algn="l" rtl="0">
              <a:lnSpc>
                <a:spcPts val="3500"/>
              </a:lnSpc>
              <a:spcBef>
                <a:spcPts val="1000"/>
              </a:spcBef>
              <a:spcAft>
                <a:spcPts val="0"/>
              </a:spcAft>
              <a:buClr>
                <a:schemeClr val="dk1"/>
              </a:buClr>
              <a:buSzPts val="2400"/>
              <a:buFont typeface="Arial"/>
              <a:buChar char="•"/>
            </a:pPr>
            <a:r>
              <a:rPr lang="zh-TW" sz="2400" b="1" dirty="0">
                <a:solidFill>
                  <a:schemeClr val="bg1">
                    <a:lumMod val="75000"/>
                  </a:schemeClr>
                </a:solidFill>
                <a:latin typeface="Adobe 繁黑體 Std B" panose="020B0700000000000000" pitchFamily="34" charset="-120"/>
                <a:ea typeface="Adobe 繁黑體 Std B" panose="020B0700000000000000" pitchFamily="34" charset="-120"/>
                <a:sym typeface="Arial"/>
              </a:rPr>
              <a:t>(４) 梯階之級高、級深、</a:t>
            </a: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樓梯平臺等與本規範不符者。</a:t>
            </a:r>
            <a:endParaRPr sz="2400" b="1" dirty="0">
              <a:solidFill>
                <a:schemeClr val="bg1">
                  <a:lumMod val="75000"/>
                </a:schemeClr>
              </a:solidFill>
              <a:latin typeface="Adobe 繁黑體 Std B" panose="020B0700000000000000" pitchFamily="34" charset="-120"/>
              <a:ea typeface="Adobe 繁黑體 Std B" panose="020B0700000000000000" pitchFamily="34" charset="-120"/>
              <a:sym typeface="Arial"/>
            </a:endParaRPr>
          </a:p>
        </p:txBody>
      </p:sp>
      <p:sp>
        <p:nvSpPr>
          <p:cNvPr id="859" name="Google Shape;859;p53"/>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54</a:t>
            </a:fld>
            <a:endParaRPr dirty="0"/>
          </a:p>
        </p:txBody>
      </p:sp>
      <p:grpSp>
        <p:nvGrpSpPr>
          <p:cNvPr id="860" name="Google Shape;860;p53"/>
          <p:cNvGrpSpPr/>
          <p:nvPr/>
        </p:nvGrpSpPr>
        <p:grpSpPr>
          <a:xfrm>
            <a:off x="-937628" y="594055"/>
            <a:ext cx="6881430" cy="1239178"/>
            <a:chOff x="-1097732" y="1789088"/>
            <a:chExt cx="6256906" cy="1239178"/>
          </a:xfrm>
        </p:grpSpPr>
        <p:sp>
          <p:nvSpPr>
            <p:cNvPr id="861" name="Google Shape;861;p53"/>
            <p:cNvSpPr/>
            <p:nvPr/>
          </p:nvSpPr>
          <p:spPr>
            <a:xfrm>
              <a:off x="96287" y="1789088"/>
              <a:ext cx="4416047" cy="1239178"/>
            </a:xfrm>
            <a:prstGeom prst="roundRect">
              <a:avLst>
                <a:gd name="adj" fmla="val 6510"/>
              </a:avLst>
            </a:prstGeom>
            <a:solidFill>
              <a:srgbClr val="99003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862" name="Google Shape;862;p53"/>
            <p:cNvSpPr txBox="1"/>
            <p:nvPr/>
          </p:nvSpPr>
          <p:spPr>
            <a:xfrm>
              <a:off x="-1097732" y="2259781"/>
              <a:ext cx="6256906" cy="707525"/>
            </a:xfrm>
            <a:prstGeom prst="rect">
              <a:avLst/>
            </a:prstGeom>
            <a:noFill/>
            <a:ln>
              <a:noFill/>
            </a:ln>
          </p:spPr>
          <p:txBody>
            <a:bodyPr spcFirstLastPara="1" wrap="square" lIns="91425" tIns="45700" rIns="91425" bIns="45700" anchor="t" anchorCtr="0">
              <a:normAutofit/>
            </a:bodyPr>
            <a:lstStyle/>
            <a:p>
              <a:pPr marL="0" marR="0" lvl="0" indent="0" algn="ctr" rtl="0">
                <a:lnSpc>
                  <a:spcPct val="55555"/>
                </a:lnSpc>
                <a:spcBef>
                  <a:spcPts val="0"/>
                </a:spcBef>
                <a:spcAft>
                  <a:spcPts val="0"/>
                </a:spcAft>
                <a:buClr>
                  <a:schemeClr val="lt1"/>
                </a:buClr>
                <a:buSzPts val="7200"/>
                <a:buFont typeface="Arial"/>
                <a:buNone/>
              </a:pPr>
              <a:r>
                <a:rPr lang="zh-TW" sz="5400" b="1" dirty="0">
                  <a:solidFill>
                    <a:schemeClr val="lt1"/>
                  </a:solidFill>
                  <a:latin typeface="Adobe 繁黑體 Std B" panose="020B0700000000000000" pitchFamily="34" charset="-120"/>
                  <a:ea typeface="Adobe 繁黑體 Std B" panose="020B0700000000000000" pitchFamily="34" charset="-120"/>
                  <a:sym typeface="Arial"/>
                </a:rPr>
                <a:t>（三）樓梯</a:t>
              </a:r>
              <a:endParaRPr sz="1050" dirty="0">
                <a:latin typeface="Adobe 繁黑體 Std B" panose="020B0700000000000000" pitchFamily="34" charset="-120"/>
                <a:ea typeface="Adobe 繁黑體 Std B" panose="020B0700000000000000" pitchFamily="34" charset="-120"/>
              </a:endParaRPr>
            </a:p>
          </p:txBody>
        </p:sp>
      </p:grpSp>
      <p:sp>
        <p:nvSpPr>
          <p:cNvPr id="863" name="Google Shape;863;p53"/>
          <p:cNvSpPr txBox="1"/>
          <p:nvPr/>
        </p:nvSpPr>
        <p:spPr>
          <a:xfrm>
            <a:off x="1619804" y="1969173"/>
            <a:ext cx="9797496" cy="3752102"/>
          </a:xfrm>
          <a:prstGeom prst="rect">
            <a:avLst/>
          </a:prstGeom>
          <a:noFill/>
          <a:ln>
            <a:noFill/>
          </a:ln>
        </p:spPr>
        <p:txBody>
          <a:bodyPr spcFirstLastPara="1" wrap="square" lIns="91425" tIns="45700" rIns="91425" bIns="45700" anchor="t" anchorCtr="0">
            <a:noAutofit/>
          </a:bodyPr>
          <a:lstStyle/>
          <a:p>
            <a:pPr marL="228600" marR="0" lvl="0" indent="-228600" algn="l" rtl="0">
              <a:lnSpc>
                <a:spcPts val="3500"/>
              </a:lnSpc>
              <a:spcBef>
                <a:spcPts val="0"/>
              </a:spcBef>
              <a:spcAft>
                <a:spcPts val="0"/>
              </a:spcAft>
              <a:buClr>
                <a:schemeClr val="dk1"/>
              </a:buClr>
              <a:buSzPts val="2400"/>
              <a:buFont typeface="Arial"/>
              <a:buChar char="•"/>
            </a:pPr>
            <a:r>
              <a:rPr lang="zh-TW" sz="2400" b="1" dirty="0">
                <a:solidFill>
                  <a:schemeClr val="dk1"/>
                </a:solidFill>
                <a:latin typeface="Adobe 繁黑體 Std B" panose="020B0700000000000000" pitchFamily="34" charset="-120"/>
                <a:ea typeface="Adobe 繁黑體 Std B" panose="020B0700000000000000" pitchFamily="34" charset="-120"/>
                <a:sym typeface="Arial"/>
              </a:rPr>
              <a:t>2. 無須改善情況：</a:t>
            </a:r>
            <a:endParaRPr dirty="0">
              <a:latin typeface="Adobe 繁黑體 Std B" panose="020B0700000000000000" pitchFamily="34" charset="-120"/>
              <a:ea typeface="Adobe 繁黑體 Std B" panose="020B0700000000000000" pitchFamily="34" charset="-120"/>
            </a:endParaRPr>
          </a:p>
          <a:p>
            <a:pPr marL="900000" marR="0" lvl="0" indent="-228600" algn="l" rtl="0">
              <a:lnSpc>
                <a:spcPts val="3500"/>
              </a:lnSpc>
              <a:spcBef>
                <a:spcPts val="1000"/>
              </a:spcBef>
              <a:spcAft>
                <a:spcPts val="0"/>
              </a:spcAft>
              <a:buClr>
                <a:schemeClr val="dk1"/>
              </a:buClr>
              <a:buSzPts val="2400"/>
              <a:buFont typeface="Arial"/>
              <a:buChar char="•"/>
            </a:pPr>
            <a:r>
              <a:rPr lang="zh-TW" sz="2400" b="1" dirty="0">
                <a:solidFill>
                  <a:schemeClr val="dk1"/>
                </a:solidFill>
                <a:latin typeface="Adobe 繁黑體 Std B" panose="020B0700000000000000" pitchFamily="34" charset="-120"/>
                <a:ea typeface="Adobe 繁黑體 Std B" panose="020B0700000000000000" pitchFamily="34" charset="-120"/>
                <a:sym typeface="Arial"/>
              </a:rPr>
              <a:t>(１) 既有扶手圓形直徑或其他形狀外緣周邊與建築物無障礙設施 </a:t>
            </a:r>
            <a:br>
              <a:rPr lang="zh-TW" sz="2400" b="1" dirty="0">
                <a:solidFill>
                  <a:schemeClr val="dk1"/>
                </a:solidFill>
                <a:latin typeface="Adobe 繁黑體 Std B" panose="020B0700000000000000" pitchFamily="34" charset="-120"/>
                <a:ea typeface="Adobe 繁黑體 Std B" panose="020B0700000000000000" pitchFamily="34" charset="-120"/>
                <a:sym typeface="Arial"/>
              </a:rPr>
            </a:br>
            <a:r>
              <a:rPr lang="zh-TW" sz="2400" b="1" dirty="0">
                <a:solidFill>
                  <a:schemeClr val="dk1"/>
                </a:solidFill>
                <a:latin typeface="Adobe 繁黑體 Std B" panose="020B0700000000000000" pitchFamily="34" charset="-120"/>
                <a:ea typeface="Adobe 繁黑體 Std B" panose="020B0700000000000000" pitchFamily="34" charset="-120"/>
                <a:sym typeface="Arial"/>
              </a:rPr>
              <a:t>         設計規範不符者（5.08公分2〞以上者道德上建議改善)。</a:t>
            </a:r>
            <a:endParaRPr dirty="0">
              <a:latin typeface="Adobe 繁黑體 Std B" panose="020B0700000000000000" pitchFamily="34" charset="-120"/>
              <a:ea typeface="Adobe 繁黑體 Std B" panose="020B0700000000000000" pitchFamily="34" charset="-120"/>
            </a:endParaRPr>
          </a:p>
          <a:p>
            <a:pPr marL="900000" marR="0" lvl="0" indent="-228600" algn="l" rtl="0">
              <a:lnSpc>
                <a:spcPts val="3500"/>
              </a:lnSpc>
              <a:spcBef>
                <a:spcPts val="1000"/>
              </a:spcBef>
              <a:spcAft>
                <a:spcPts val="0"/>
              </a:spcAft>
              <a:buClr>
                <a:schemeClr val="dk1"/>
              </a:buClr>
              <a:buSzPts val="2400"/>
              <a:buFont typeface="Arial"/>
              <a:buChar char="•"/>
            </a:pPr>
            <a:r>
              <a:rPr lang="zh-TW" sz="2400" b="1" dirty="0">
                <a:solidFill>
                  <a:schemeClr val="dk1"/>
                </a:solidFill>
                <a:latin typeface="Adobe 繁黑體 Std B" panose="020B0700000000000000" pitchFamily="34" charset="-120"/>
                <a:ea typeface="Adobe 繁黑體 Std B" panose="020B0700000000000000" pitchFamily="34" charset="-120"/>
                <a:sym typeface="Arial"/>
              </a:rPr>
              <a:t>(２) 因空間受限，扶手水平延伸三十公分會突出走道者。</a:t>
            </a:r>
            <a:endParaRPr dirty="0">
              <a:latin typeface="Adobe 繁黑體 Std B" panose="020B0700000000000000" pitchFamily="34" charset="-120"/>
              <a:ea typeface="Adobe 繁黑體 Std B" panose="020B0700000000000000" pitchFamily="34" charset="-120"/>
            </a:endParaRPr>
          </a:p>
          <a:p>
            <a:pPr marL="900000" marR="0" lvl="0" indent="-228600" algn="l" rtl="0">
              <a:lnSpc>
                <a:spcPts val="3500"/>
              </a:lnSpc>
              <a:spcBef>
                <a:spcPts val="1000"/>
              </a:spcBef>
              <a:spcAft>
                <a:spcPts val="0"/>
              </a:spcAft>
              <a:buClr>
                <a:schemeClr val="dk1"/>
              </a:buClr>
              <a:buSzPts val="2400"/>
              <a:buFont typeface="Arial"/>
              <a:buChar char="•"/>
            </a:pPr>
            <a:r>
              <a:rPr lang="zh-TW" sz="2400" b="1" dirty="0">
                <a:solidFill>
                  <a:schemeClr val="dk1"/>
                </a:solidFill>
                <a:latin typeface="Adobe 繁黑體 Std B" panose="020B0700000000000000" pitchFamily="34" charset="-120"/>
                <a:ea typeface="Adobe 繁黑體 Std B" panose="020B0700000000000000" pitchFamily="34" charset="-120"/>
                <a:sym typeface="Arial"/>
              </a:rPr>
              <a:t>(３) 連續樓梯往上之梯級</a:t>
            </a:r>
            <a:r>
              <a:rPr lang="zh-TW" sz="2400" dirty="0">
                <a:solidFill>
                  <a:schemeClr val="dk1"/>
                </a:solidFill>
                <a:latin typeface="Adobe 繁黑體 Std B" panose="020B0700000000000000" pitchFamily="34" charset="-120"/>
                <a:ea typeface="Adobe 繁黑體 Std B" panose="020B0700000000000000" pitchFamily="34" charset="-120"/>
                <a:sym typeface="Arial"/>
              </a:rPr>
              <a:t>未依本規範退至少一階者</a:t>
            </a:r>
            <a:r>
              <a:rPr lang="zh-TW" sz="2400" b="1" dirty="0">
                <a:solidFill>
                  <a:schemeClr val="dk1"/>
                </a:solidFill>
                <a:latin typeface="Adobe 繁黑體 Std B" panose="020B0700000000000000" pitchFamily="34" charset="-120"/>
                <a:ea typeface="Adobe 繁黑體 Std B" panose="020B0700000000000000" pitchFamily="34" charset="-120"/>
                <a:sym typeface="Arial"/>
              </a:rPr>
              <a:t>。但內側扶手 </a:t>
            </a:r>
            <a:br>
              <a:rPr lang="zh-TW" sz="2400" b="1" dirty="0">
                <a:solidFill>
                  <a:schemeClr val="dk1"/>
                </a:solidFill>
                <a:latin typeface="Adobe 繁黑體 Std B" panose="020B0700000000000000" pitchFamily="34" charset="-120"/>
                <a:ea typeface="Adobe 繁黑體 Std B" panose="020B0700000000000000" pitchFamily="34" charset="-120"/>
                <a:sym typeface="Arial"/>
              </a:rPr>
            </a:br>
            <a:r>
              <a:rPr lang="zh-TW" sz="2400" b="1" dirty="0">
                <a:solidFill>
                  <a:schemeClr val="dk1"/>
                </a:solidFill>
                <a:latin typeface="Adobe 繁黑體 Std B" panose="020B0700000000000000" pitchFamily="34" charset="-120"/>
                <a:ea typeface="Adobe 繁黑體 Std B" panose="020B0700000000000000" pitchFamily="34" charset="-120"/>
                <a:sym typeface="Arial"/>
              </a:rPr>
              <a:t>         轉彎處仍須順平。</a:t>
            </a:r>
            <a:endParaRPr dirty="0">
              <a:latin typeface="Adobe 繁黑體 Std B" panose="020B0700000000000000" pitchFamily="34" charset="-120"/>
              <a:ea typeface="Adobe 繁黑體 Std B" panose="020B0700000000000000" pitchFamily="34" charset="-120"/>
            </a:endParaRPr>
          </a:p>
          <a:p>
            <a:pPr marL="900000" marR="0" lvl="0" indent="-228600" algn="l" rtl="0">
              <a:lnSpc>
                <a:spcPts val="3500"/>
              </a:lnSpc>
              <a:spcBef>
                <a:spcPts val="1000"/>
              </a:spcBef>
              <a:spcAft>
                <a:spcPts val="0"/>
              </a:spcAft>
              <a:buClr>
                <a:schemeClr val="dk1"/>
              </a:buClr>
              <a:buSzPts val="2400"/>
              <a:buFont typeface="Arial"/>
              <a:buChar char="•"/>
            </a:pPr>
            <a:r>
              <a:rPr lang="zh-TW" sz="2400" b="1" dirty="0">
                <a:solidFill>
                  <a:schemeClr val="dk1"/>
                </a:solidFill>
                <a:latin typeface="Adobe 繁黑體 Std B" panose="020B0700000000000000" pitchFamily="34" charset="-120"/>
                <a:ea typeface="Adobe 繁黑體 Std B" panose="020B0700000000000000" pitchFamily="34" charset="-120"/>
                <a:sym typeface="Arial"/>
              </a:rPr>
              <a:t>(４) 梯階之級高、級深、</a:t>
            </a:r>
            <a:r>
              <a:rPr lang="zh-TW" sz="2400" dirty="0">
                <a:solidFill>
                  <a:schemeClr val="dk1"/>
                </a:solidFill>
                <a:latin typeface="Adobe 繁黑體 Std B" panose="020B0700000000000000" pitchFamily="34" charset="-120"/>
                <a:ea typeface="Adobe 繁黑體 Std B" panose="020B0700000000000000" pitchFamily="34" charset="-120"/>
                <a:sym typeface="Arial"/>
              </a:rPr>
              <a:t>樓梯平臺等與本規範不符者。</a:t>
            </a:r>
            <a:endParaRPr sz="2400" b="1" dirty="0">
              <a:solidFill>
                <a:schemeClr val="dk1"/>
              </a:solidFill>
              <a:latin typeface="Adobe 繁黑體 Std B" panose="020B0700000000000000" pitchFamily="34" charset="-120"/>
              <a:ea typeface="Adobe 繁黑體 Std B" panose="020B0700000000000000" pitchFamily="34" charset="-120"/>
              <a:sym typeface="Arial"/>
            </a:endParaRPr>
          </a:p>
        </p:txBody>
      </p:sp>
      <p:pic>
        <p:nvPicPr>
          <p:cNvPr id="10" name="Google Shape;851;p52">
            <a:extLst>
              <a:ext uri="{FF2B5EF4-FFF2-40B4-BE49-F238E27FC236}">
                <a16:creationId xmlns:a16="http://schemas.microsoft.com/office/drawing/2014/main" id="{C2AC8318-8AD9-4D84-A6EB-8A6C220ECD03}"/>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b="-1"/>
          <a:stretch/>
        </p:blipFill>
        <p:spPr>
          <a:xfrm>
            <a:off x="2297792" y="7861340"/>
            <a:ext cx="7453903" cy="5590420"/>
          </a:xfrm>
          <a:prstGeom prst="rect">
            <a:avLst/>
          </a:prstGeom>
          <a:noFill/>
          <a:ln w="9525" cap="flat" cmpd="sng">
            <a:solidFill>
              <a:schemeClr val="dk1"/>
            </a:solidFill>
            <a:prstDash val="solid"/>
            <a:miter lim="800000"/>
            <a:headEnd type="none" w="sm" len="sm"/>
            <a:tailEnd type="none" w="sm" len="sm"/>
          </a:ln>
        </p:spPr>
      </p:pic>
      <p:sp>
        <p:nvSpPr>
          <p:cNvPr id="11" name="Google Shape;852;p52">
            <a:extLst>
              <a:ext uri="{FF2B5EF4-FFF2-40B4-BE49-F238E27FC236}">
                <a16:creationId xmlns:a16="http://schemas.microsoft.com/office/drawing/2014/main" id="{A27D5BA5-D27B-43BF-A7EA-282F57B404F9}"/>
              </a:ext>
            </a:extLst>
          </p:cNvPr>
          <p:cNvSpPr txBox="1"/>
          <p:nvPr/>
        </p:nvSpPr>
        <p:spPr>
          <a:xfrm>
            <a:off x="5582920" y="7846862"/>
            <a:ext cx="4168775" cy="682198"/>
          </a:xfrm>
          <a:prstGeom prst="rect">
            <a:avLst/>
          </a:prstGeom>
          <a:solidFill>
            <a:srgbClr val="FFF7D5"/>
          </a:solidFill>
          <a:ln>
            <a:solidFill>
              <a:schemeClr val="tx1"/>
            </a:solidFill>
          </a:ln>
        </p:spPr>
        <p:txBody>
          <a:bodyPr spcFirstLastPara="1" wrap="square" lIns="91425" tIns="45700" rIns="91425" bIns="45700" anchor="t" anchorCtr="0">
            <a:spAutoFit/>
          </a:bodyPr>
          <a:lstStyle/>
          <a:p>
            <a:pPr marL="0" marR="0" lvl="0" indent="0" algn="ctr" rtl="0">
              <a:lnSpc>
                <a:spcPts val="4600"/>
              </a:lnSpc>
              <a:spcBef>
                <a:spcPts val="0"/>
              </a:spcBef>
              <a:spcAft>
                <a:spcPts val="0"/>
              </a:spcAft>
              <a:buNone/>
            </a:pPr>
            <a:r>
              <a:rPr lang="zh-TW" sz="3600" dirty="0">
                <a:solidFill>
                  <a:schemeClr val="dk1"/>
                </a:solidFill>
                <a:latin typeface="Adobe 繁黑體 Std B" panose="020B0700000000000000" pitchFamily="34" charset="-120"/>
                <a:ea typeface="Adobe 繁黑體 Std B" panose="020B0700000000000000" pitchFamily="34" charset="-120"/>
                <a:sym typeface="Arial"/>
              </a:rPr>
              <a:t>無障礙講台</a:t>
            </a:r>
            <a:endParaRPr dirty="0">
              <a:latin typeface="Adobe 繁黑體 Std B" panose="020B0700000000000000" pitchFamily="34" charset="-120"/>
              <a:ea typeface="Adobe 繁黑體 Std B" panose="020B0700000000000000" pitchFamily="34" charset="-120"/>
            </a:endParaRPr>
          </a:p>
        </p:txBody>
      </p:sp>
      <p:sp>
        <p:nvSpPr>
          <p:cNvPr id="13" name="Google Shape;869;p54">
            <a:extLst>
              <a:ext uri="{FF2B5EF4-FFF2-40B4-BE49-F238E27FC236}">
                <a16:creationId xmlns:a16="http://schemas.microsoft.com/office/drawing/2014/main" id="{622F967A-D54C-494F-A4E1-3B457139DA4F}"/>
              </a:ext>
            </a:extLst>
          </p:cNvPr>
          <p:cNvSpPr/>
          <p:nvPr/>
        </p:nvSpPr>
        <p:spPr>
          <a:xfrm flipH="1">
            <a:off x="-2104572" y="2399517"/>
            <a:ext cx="493486" cy="2058965"/>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grpSp>
        <p:nvGrpSpPr>
          <p:cNvPr id="14" name="Google Shape;873;p54">
            <a:extLst>
              <a:ext uri="{FF2B5EF4-FFF2-40B4-BE49-F238E27FC236}">
                <a16:creationId xmlns:a16="http://schemas.microsoft.com/office/drawing/2014/main" id="{6BECD0F7-E626-4D37-A53C-781FC3A31EEB}"/>
              </a:ext>
            </a:extLst>
          </p:cNvPr>
          <p:cNvGrpSpPr/>
          <p:nvPr/>
        </p:nvGrpSpPr>
        <p:grpSpPr>
          <a:xfrm>
            <a:off x="12778543" y="6495370"/>
            <a:ext cx="6430221" cy="1910975"/>
            <a:chOff x="1364160" y="5029714"/>
            <a:chExt cx="10000368" cy="3520518"/>
          </a:xfrm>
        </p:grpSpPr>
        <p:sp>
          <p:nvSpPr>
            <p:cNvPr id="15" name="Google Shape;874;p54">
              <a:extLst>
                <a:ext uri="{FF2B5EF4-FFF2-40B4-BE49-F238E27FC236}">
                  <a16:creationId xmlns:a16="http://schemas.microsoft.com/office/drawing/2014/main" id="{7F9576CE-5C73-4052-AC86-AE7947833C0C}"/>
                </a:ext>
              </a:extLst>
            </p:cNvPr>
            <p:cNvSpPr/>
            <p:nvPr/>
          </p:nvSpPr>
          <p:spPr>
            <a:xfrm flipH="1">
              <a:off x="1364160" y="5029714"/>
              <a:ext cx="10000368" cy="3520518"/>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6" name="Google Shape;875;p54">
              <a:extLst>
                <a:ext uri="{FF2B5EF4-FFF2-40B4-BE49-F238E27FC236}">
                  <a16:creationId xmlns:a16="http://schemas.microsoft.com/office/drawing/2014/main" id="{1C9813FE-6FFB-4C50-84A2-153E75CB7F67}"/>
                </a:ext>
              </a:extLst>
            </p:cNvPr>
            <p:cNvSpPr txBox="1"/>
            <p:nvPr/>
          </p:nvSpPr>
          <p:spPr>
            <a:xfrm>
              <a:off x="1960733" y="6325724"/>
              <a:ext cx="8764251" cy="1520906"/>
            </a:xfrm>
            <a:prstGeom prst="rect">
              <a:avLst/>
            </a:prstGeom>
            <a:noFill/>
            <a:ln>
              <a:noFill/>
            </a:ln>
          </p:spPr>
          <p:txBody>
            <a:bodyPr spcFirstLastPara="1" wrap="square" lIns="91425" tIns="45700" rIns="91425" bIns="45700" anchor="t" anchorCtr="0">
              <a:normAutofit/>
            </a:bodyPr>
            <a:lstStyle/>
            <a:p>
              <a:pPr marL="0" marR="0" lvl="0" indent="0" algn="ctr" rtl="0">
                <a:lnSpc>
                  <a:spcPct val="109375"/>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扶手端部防勾撞處理</a:t>
              </a:r>
              <a:endParaRPr sz="3200" b="1"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863">
                                            <p:txEl>
                                              <p:pRg st="0" end="0"/>
                                            </p:txEl>
                                          </p:spTgt>
                                        </p:tgtEl>
                                        <p:attrNameLst>
                                          <p:attrName>style.visibility</p:attrName>
                                        </p:attrNameLst>
                                      </p:cBhvr>
                                      <p:to>
                                        <p:strVal val="visible"/>
                                      </p:to>
                                    </p:set>
                                    <p:anim calcmode="lin" valueType="num">
                                      <p:cBhvr>
                                        <p:cTn id="7" dur="1000" fill="hold"/>
                                        <p:tgtEl>
                                          <p:spTgt spid="86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86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863">
                                            <p:txEl>
                                              <p:pRg st="0" end="0"/>
                                            </p:txEl>
                                          </p:spTgt>
                                        </p:tgtEl>
                                      </p:cBhvr>
                                    </p:animEffect>
                                  </p:childTnLst>
                                </p:cTn>
                              </p:par>
                            </p:childTnLst>
                          </p:cTn>
                        </p:par>
                        <p:par>
                          <p:cTn id="10" fill="hold">
                            <p:stCondLst>
                              <p:cond delay="1000"/>
                            </p:stCondLst>
                            <p:childTnLst>
                              <p:par>
                                <p:cTn id="11" presetID="22" presetClass="entr" presetSubtype="8" fill="hold" grpId="0" nodeType="afterEffect">
                                  <p:stCondLst>
                                    <p:cond delay="500"/>
                                  </p:stCondLst>
                                  <p:childTnLst>
                                    <p:set>
                                      <p:cBhvr>
                                        <p:cTn id="12" dur="1" fill="hold">
                                          <p:stCondLst>
                                            <p:cond delay="0"/>
                                          </p:stCondLst>
                                        </p:cTn>
                                        <p:tgtEl>
                                          <p:spTgt spid="863">
                                            <p:txEl>
                                              <p:pRg st="1" end="1"/>
                                            </p:txEl>
                                          </p:spTgt>
                                        </p:tgtEl>
                                        <p:attrNameLst>
                                          <p:attrName>style.visibility</p:attrName>
                                        </p:attrNameLst>
                                      </p:cBhvr>
                                      <p:to>
                                        <p:strVal val="visible"/>
                                      </p:to>
                                    </p:set>
                                    <p:animEffect transition="in" filter="wipe(left)">
                                      <p:cBhvr>
                                        <p:cTn id="13" dur="500"/>
                                        <p:tgtEl>
                                          <p:spTgt spid="863">
                                            <p:txEl>
                                              <p:pRg st="1" end="1"/>
                                            </p:txEl>
                                          </p:spTgt>
                                        </p:tgtEl>
                                      </p:cBhvr>
                                    </p:animEffect>
                                  </p:childTnLst>
                                </p:cTn>
                              </p:par>
                            </p:childTnLst>
                          </p:cTn>
                        </p:par>
                        <p:par>
                          <p:cTn id="14" fill="hold">
                            <p:stCondLst>
                              <p:cond delay="2000"/>
                            </p:stCondLst>
                            <p:childTnLst>
                              <p:par>
                                <p:cTn id="15" presetID="22" presetClass="entr" presetSubtype="8" fill="hold" grpId="0" nodeType="afterEffect">
                                  <p:stCondLst>
                                    <p:cond delay="500"/>
                                  </p:stCondLst>
                                  <p:childTnLst>
                                    <p:set>
                                      <p:cBhvr>
                                        <p:cTn id="16" dur="1" fill="hold">
                                          <p:stCondLst>
                                            <p:cond delay="0"/>
                                          </p:stCondLst>
                                        </p:cTn>
                                        <p:tgtEl>
                                          <p:spTgt spid="863">
                                            <p:txEl>
                                              <p:pRg st="2" end="2"/>
                                            </p:txEl>
                                          </p:spTgt>
                                        </p:tgtEl>
                                        <p:attrNameLst>
                                          <p:attrName>style.visibility</p:attrName>
                                        </p:attrNameLst>
                                      </p:cBhvr>
                                      <p:to>
                                        <p:strVal val="visible"/>
                                      </p:to>
                                    </p:set>
                                    <p:animEffect transition="in" filter="wipe(left)">
                                      <p:cBhvr>
                                        <p:cTn id="17" dur="500"/>
                                        <p:tgtEl>
                                          <p:spTgt spid="863">
                                            <p:txEl>
                                              <p:pRg st="2" end="2"/>
                                            </p:txEl>
                                          </p:spTgt>
                                        </p:tgtEl>
                                      </p:cBhvr>
                                    </p:animEffect>
                                  </p:childTnLst>
                                </p:cTn>
                              </p:par>
                            </p:childTnLst>
                          </p:cTn>
                        </p:par>
                        <p:par>
                          <p:cTn id="18" fill="hold">
                            <p:stCondLst>
                              <p:cond delay="3000"/>
                            </p:stCondLst>
                            <p:childTnLst>
                              <p:par>
                                <p:cTn id="19" presetID="22" presetClass="entr" presetSubtype="8" fill="hold" grpId="0" nodeType="afterEffect">
                                  <p:stCondLst>
                                    <p:cond delay="500"/>
                                  </p:stCondLst>
                                  <p:childTnLst>
                                    <p:set>
                                      <p:cBhvr>
                                        <p:cTn id="20" dur="1" fill="hold">
                                          <p:stCondLst>
                                            <p:cond delay="0"/>
                                          </p:stCondLst>
                                        </p:cTn>
                                        <p:tgtEl>
                                          <p:spTgt spid="863">
                                            <p:txEl>
                                              <p:pRg st="3" end="3"/>
                                            </p:txEl>
                                          </p:spTgt>
                                        </p:tgtEl>
                                        <p:attrNameLst>
                                          <p:attrName>style.visibility</p:attrName>
                                        </p:attrNameLst>
                                      </p:cBhvr>
                                      <p:to>
                                        <p:strVal val="visible"/>
                                      </p:to>
                                    </p:set>
                                    <p:animEffect transition="in" filter="wipe(left)">
                                      <p:cBhvr>
                                        <p:cTn id="21" dur="500"/>
                                        <p:tgtEl>
                                          <p:spTgt spid="863">
                                            <p:txEl>
                                              <p:pRg st="3" end="3"/>
                                            </p:txEl>
                                          </p:spTgt>
                                        </p:tgtEl>
                                      </p:cBhvr>
                                    </p:animEffect>
                                  </p:childTnLst>
                                </p:cTn>
                              </p:par>
                            </p:childTnLst>
                          </p:cTn>
                        </p:par>
                        <p:par>
                          <p:cTn id="22" fill="hold">
                            <p:stCondLst>
                              <p:cond delay="4000"/>
                            </p:stCondLst>
                            <p:childTnLst>
                              <p:par>
                                <p:cTn id="23" presetID="22" presetClass="entr" presetSubtype="8" fill="hold" grpId="0" nodeType="afterEffect">
                                  <p:stCondLst>
                                    <p:cond delay="500"/>
                                  </p:stCondLst>
                                  <p:childTnLst>
                                    <p:set>
                                      <p:cBhvr>
                                        <p:cTn id="24" dur="1" fill="hold">
                                          <p:stCondLst>
                                            <p:cond delay="0"/>
                                          </p:stCondLst>
                                        </p:cTn>
                                        <p:tgtEl>
                                          <p:spTgt spid="863">
                                            <p:txEl>
                                              <p:pRg st="4" end="4"/>
                                            </p:txEl>
                                          </p:spTgt>
                                        </p:tgtEl>
                                        <p:attrNameLst>
                                          <p:attrName>style.visibility</p:attrName>
                                        </p:attrNameLst>
                                      </p:cBhvr>
                                      <p:to>
                                        <p:strVal val="visible"/>
                                      </p:to>
                                    </p:set>
                                    <p:animEffect transition="in" filter="wipe(left)">
                                      <p:cBhvr>
                                        <p:cTn id="25" dur="500"/>
                                        <p:tgtEl>
                                          <p:spTgt spid="8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54"/>
          <p:cNvSpPr/>
          <p:nvPr/>
        </p:nvSpPr>
        <p:spPr>
          <a:xfrm>
            <a:off x="164163" y="1397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869" name="Google Shape;869;p54"/>
          <p:cNvSpPr/>
          <p:nvPr/>
        </p:nvSpPr>
        <p:spPr>
          <a:xfrm>
            <a:off x="164162" y="1020779"/>
            <a:ext cx="11871808" cy="4042643"/>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870" name="Google Shape;870;p54"/>
          <p:cNvSpPr/>
          <p:nvPr/>
        </p:nvSpPr>
        <p:spPr>
          <a:xfrm>
            <a:off x="-422240" y="-981186"/>
            <a:ext cx="1432076" cy="1432076"/>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871" name="Google Shape;871;p54"/>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55</a:t>
            </a:fld>
            <a:endParaRPr dirty="0"/>
          </a:p>
        </p:txBody>
      </p:sp>
      <p:sp>
        <p:nvSpPr>
          <p:cNvPr id="872" name="Google Shape;872;p54"/>
          <p:cNvSpPr/>
          <p:nvPr/>
        </p:nvSpPr>
        <p:spPr>
          <a:xfrm>
            <a:off x="10289521" y="4708423"/>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grpSp>
        <p:nvGrpSpPr>
          <p:cNvPr id="873" name="Google Shape;873;p54"/>
          <p:cNvGrpSpPr/>
          <p:nvPr/>
        </p:nvGrpSpPr>
        <p:grpSpPr>
          <a:xfrm>
            <a:off x="4395362" y="4033526"/>
            <a:ext cx="6960492" cy="1910975"/>
            <a:chOff x="1364160" y="5029714"/>
            <a:chExt cx="10000368" cy="3520518"/>
          </a:xfrm>
        </p:grpSpPr>
        <p:sp>
          <p:nvSpPr>
            <p:cNvPr id="874" name="Google Shape;874;p54"/>
            <p:cNvSpPr/>
            <p:nvPr/>
          </p:nvSpPr>
          <p:spPr>
            <a:xfrm>
              <a:off x="1364160" y="5029714"/>
              <a:ext cx="10000368" cy="3520518"/>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875" name="Google Shape;875;p54"/>
            <p:cNvSpPr txBox="1"/>
            <p:nvPr/>
          </p:nvSpPr>
          <p:spPr>
            <a:xfrm>
              <a:off x="1960733" y="6325724"/>
              <a:ext cx="8764251" cy="1520906"/>
            </a:xfrm>
            <a:prstGeom prst="rect">
              <a:avLst/>
            </a:prstGeom>
            <a:noFill/>
            <a:ln>
              <a:noFill/>
            </a:ln>
          </p:spPr>
          <p:txBody>
            <a:bodyPr spcFirstLastPara="1" wrap="square" lIns="91425" tIns="45700" rIns="91425" bIns="45700" anchor="t" anchorCtr="0">
              <a:normAutofit/>
            </a:bodyPr>
            <a:lstStyle/>
            <a:p>
              <a:pPr marL="0" marR="0" lvl="0" indent="0" algn="ctr" rtl="0">
                <a:lnSpc>
                  <a:spcPct val="109375"/>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扶手端部防勾撞處理</a:t>
              </a:r>
              <a:endParaRPr sz="3200" b="1"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grpSp>
      <p:pic>
        <p:nvPicPr>
          <p:cNvPr id="876" name="Google Shape;876;p54" descr="一張含有 室內, 牆, 地板, 浴室 的圖片&#10;&#10;自動產生的描述"/>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455919" y="345973"/>
            <a:ext cx="2802764" cy="2738869"/>
          </a:xfrm>
          <a:prstGeom prst="rect">
            <a:avLst/>
          </a:prstGeom>
          <a:noFill/>
          <a:ln w="9525" cap="flat" cmpd="sng">
            <a:solidFill>
              <a:srgbClr val="000000"/>
            </a:solidFill>
            <a:prstDash val="solid"/>
            <a:miter lim="800000"/>
            <a:headEnd type="none" w="sm" len="sm"/>
            <a:tailEnd type="none" w="sm" len="sm"/>
          </a:ln>
        </p:spPr>
      </p:pic>
      <p:pic>
        <p:nvPicPr>
          <p:cNvPr id="877" name="Google Shape;877;p54" descr="汐止 (38)"/>
          <p:cNvPicPr preferRelativeResize="0"/>
          <p:nvPr/>
        </p:nvPicPr>
        <p:blipFill rotWithShape="1">
          <a:blip r:embed="rId4" cstate="screen">
            <a:alphaModFix/>
            <a:extLst>
              <a:ext uri="{28A0092B-C50C-407E-A947-70E740481C1C}">
                <a14:useLocalDpi xmlns:a14="http://schemas.microsoft.com/office/drawing/2010/main"/>
              </a:ext>
            </a:extLst>
          </a:blip>
          <a:srcRect b="-2"/>
          <a:stretch/>
        </p:blipFill>
        <p:spPr>
          <a:xfrm>
            <a:off x="4395362" y="355364"/>
            <a:ext cx="3747735" cy="3573616"/>
          </a:xfrm>
          <a:prstGeom prst="rect">
            <a:avLst/>
          </a:prstGeom>
          <a:noFill/>
          <a:ln w="9525" cap="flat" cmpd="sng">
            <a:solidFill>
              <a:schemeClr val="dk1"/>
            </a:solidFill>
            <a:prstDash val="solid"/>
            <a:round/>
            <a:headEnd type="none" w="sm" len="sm"/>
            <a:tailEnd type="none" w="sm" len="sm"/>
          </a:ln>
        </p:spPr>
      </p:pic>
      <p:pic>
        <p:nvPicPr>
          <p:cNvPr id="878" name="Google Shape;878;p54" descr="鶯歌 (3)"/>
          <p:cNvPicPr preferRelativeResize="0"/>
          <p:nvPr/>
        </p:nvPicPr>
        <p:blipFill rotWithShape="1">
          <a:blip r:embed="rId5">
            <a:alphaModFix/>
          </a:blip>
          <a:srcRect/>
          <a:stretch/>
        </p:blipFill>
        <p:spPr>
          <a:xfrm>
            <a:off x="1455920" y="3252112"/>
            <a:ext cx="2802763" cy="2718774"/>
          </a:xfrm>
          <a:prstGeom prst="rect">
            <a:avLst/>
          </a:prstGeom>
          <a:noFill/>
          <a:ln w="9525" cap="flat" cmpd="sng">
            <a:solidFill>
              <a:srgbClr val="000000"/>
            </a:solidFill>
            <a:prstDash val="solid"/>
            <a:miter lim="800000"/>
            <a:headEnd type="none" w="sm" len="sm"/>
            <a:tailEnd type="none" w="sm" len="sm"/>
          </a:ln>
        </p:spPr>
      </p:pic>
      <p:grpSp>
        <p:nvGrpSpPr>
          <p:cNvPr id="39" name="群組 38">
            <a:extLst>
              <a:ext uri="{FF2B5EF4-FFF2-40B4-BE49-F238E27FC236}">
                <a16:creationId xmlns:a16="http://schemas.microsoft.com/office/drawing/2014/main" id="{A5F2371A-631A-4199-AB98-07D5BA269AD1}"/>
              </a:ext>
            </a:extLst>
          </p:cNvPr>
          <p:cNvGrpSpPr/>
          <p:nvPr/>
        </p:nvGrpSpPr>
        <p:grpSpPr>
          <a:xfrm>
            <a:off x="12467772" y="-1135588"/>
            <a:ext cx="1982876" cy="1135588"/>
            <a:chOff x="7295231" y="1293860"/>
            <a:chExt cx="3149474" cy="2714817"/>
          </a:xfrm>
        </p:grpSpPr>
        <p:grpSp>
          <p:nvGrpSpPr>
            <p:cNvPr id="40" name="Google Shape;891;p55">
              <a:extLst>
                <a:ext uri="{FF2B5EF4-FFF2-40B4-BE49-F238E27FC236}">
                  <a16:creationId xmlns:a16="http://schemas.microsoft.com/office/drawing/2014/main" id="{57A7A458-FE6A-4567-9EB1-4627CE7BCF78}"/>
                </a:ext>
              </a:extLst>
            </p:cNvPr>
            <p:cNvGrpSpPr/>
            <p:nvPr/>
          </p:nvGrpSpPr>
          <p:grpSpPr>
            <a:xfrm>
              <a:off x="7295231" y="1293860"/>
              <a:ext cx="3131840" cy="2714817"/>
              <a:chOff x="5940152" y="2568575"/>
              <a:chExt cx="3131840" cy="2714817"/>
            </a:xfrm>
          </p:grpSpPr>
          <p:pic>
            <p:nvPicPr>
              <p:cNvPr id="42" name="Google Shape;892;p55">
                <a:extLst>
                  <a:ext uri="{FF2B5EF4-FFF2-40B4-BE49-F238E27FC236}">
                    <a16:creationId xmlns:a16="http://schemas.microsoft.com/office/drawing/2014/main" id="{DBFDEA27-A77A-44ED-BED5-55D6A2AF4D95}"/>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940152" y="2568575"/>
                <a:ext cx="3131840" cy="2714817"/>
              </a:xfrm>
              <a:prstGeom prst="rect">
                <a:avLst/>
              </a:prstGeom>
              <a:noFill/>
              <a:ln w="9525" cap="flat" cmpd="sng">
                <a:solidFill>
                  <a:srgbClr val="000000"/>
                </a:solidFill>
                <a:prstDash val="solid"/>
                <a:miter lim="800000"/>
                <a:headEnd type="none" w="sm" len="sm"/>
                <a:tailEnd type="none" w="sm" len="sm"/>
              </a:ln>
            </p:spPr>
          </p:pic>
          <p:sp>
            <p:nvSpPr>
              <p:cNvPr id="43" name="Google Shape;893;p55">
                <a:extLst>
                  <a:ext uri="{FF2B5EF4-FFF2-40B4-BE49-F238E27FC236}">
                    <a16:creationId xmlns:a16="http://schemas.microsoft.com/office/drawing/2014/main" id="{042C5F4C-F2AB-47AC-9AB2-49A7D3F197B8}"/>
                  </a:ext>
                </a:extLst>
              </p:cNvPr>
              <p:cNvSpPr/>
              <p:nvPr/>
            </p:nvSpPr>
            <p:spPr>
              <a:xfrm>
                <a:off x="7102749" y="2931789"/>
                <a:ext cx="276747" cy="1269551"/>
              </a:xfrm>
              <a:prstGeom prst="rect">
                <a:avLst/>
              </a:prstGeom>
              <a:solidFill>
                <a:schemeClr val="accent5">
                  <a:alpha val="49803"/>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dirty="0">
                  <a:solidFill>
                    <a:schemeClr val="dk1"/>
                  </a:solidFill>
                  <a:latin typeface="Adobe 繁黑體 Std B" panose="020B0700000000000000" pitchFamily="34" charset="-120"/>
                  <a:ea typeface="Adobe 繁黑體 Std B" panose="020B0700000000000000" pitchFamily="34" charset="-120"/>
                  <a:sym typeface="Arial"/>
                </a:endParaRPr>
              </a:p>
            </p:txBody>
          </p:sp>
        </p:grpSp>
        <p:sp>
          <p:nvSpPr>
            <p:cNvPr id="41" name="Google Shape;894;p55">
              <a:extLst>
                <a:ext uri="{FF2B5EF4-FFF2-40B4-BE49-F238E27FC236}">
                  <a16:creationId xmlns:a16="http://schemas.microsoft.com/office/drawing/2014/main" id="{9525D3B4-7AB4-4B2B-85B9-8D4812F5A887}"/>
                </a:ext>
              </a:extLst>
            </p:cNvPr>
            <p:cNvSpPr txBox="1"/>
            <p:nvPr/>
          </p:nvSpPr>
          <p:spPr>
            <a:xfrm>
              <a:off x="9440903" y="1293860"/>
              <a:ext cx="1003802" cy="13979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600" b="1" dirty="0">
                  <a:solidFill>
                    <a:schemeClr val="dk1"/>
                  </a:solidFill>
                  <a:latin typeface="Adobe 繁黑體 Std B" panose="020B0700000000000000" pitchFamily="34" charset="-120"/>
                  <a:ea typeface="Adobe 繁黑體 Std B" panose="020B0700000000000000" pitchFamily="34" charset="-120"/>
                  <a:sym typeface="Arial"/>
                </a:rPr>
                <a:t>美國ADA</a:t>
              </a:r>
              <a:endParaRPr sz="1600" b="1" dirty="0">
                <a:solidFill>
                  <a:schemeClr val="dk1"/>
                </a:solidFill>
                <a:latin typeface="Adobe 繁黑體 Std B" panose="020B0700000000000000" pitchFamily="34" charset="-120"/>
                <a:ea typeface="Adobe 繁黑體 Std B" panose="020B0700000000000000" pitchFamily="34" charset="-120"/>
                <a:sym typeface="Arial"/>
              </a:endParaRPr>
            </a:p>
          </p:txBody>
        </p:sp>
      </p:grpSp>
      <p:grpSp>
        <p:nvGrpSpPr>
          <p:cNvPr id="44" name="群組 43">
            <a:extLst>
              <a:ext uri="{FF2B5EF4-FFF2-40B4-BE49-F238E27FC236}">
                <a16:creationId xmlns:a16="http://schemas.microsoft.com/office/drawing/2014/main" id="{24753FC5-A3FA-4DBF-B1D0-DDB94B58AA6E}"/>
              </a:ext>
            </a:extLst>
          </p:cNvPr>
          <p:cNvGrpSpPr/>
          <p:nvPr/>
        </p:nvGrpSpPr>
        <p:grpSpPr>
          <a:xfrm>
            <a:off x="-3845702" y="7163357"/>
            <a:ext cx="3423462" cy="2894654"/>
            <a:chOff x="1622072" y="1263852"/>
            <a:chExt cx="5472410" cy="4715644"/>
          </a:xfrm>
        </p:grpSpPr>
        <p:grpSp>
          <p:nvGrpSpPr>
            <p:cNvPr id="45" name="Google Shape;895;p55">
              <a:extLst>
                <a:ext uri="{FF2B5EF4-FFF2-40B4-BE49-F238E27FC236}">
                  <a16:creationId xmlns:a16="http://schemas.microsoft.com/office/drawing/2014/main" id="{55F658CD-DBBE-4454-85B0-687EFEB08684}"/>
                </a:ext>
              </a:extLst>
            </p:cNvPr>
            <p:cNvGrpSpPr/>
            <p:nvPr/>
          </p:nvGrpSpPr>
          <p:grpSpPr>
            <a:xfrm>
              <a:off x="1622072" y="1263852"/>
              <a:ext cx="5472410" cy="4715644"/>
              <a:chOff x="3272138" y="1768217"/>
              <a:chExt cx="5472410" cy="4715644"/>
            </a:xfrm>
          </p:grpSpPr>
          <p:pic>
            <p:nvPicPr>
              <p:cNvPr id="47" name="Google Shape;896;p55">
                <a:extLst>
                  <a:ext uri="{FF2B5EF4-FFF2-40B4-BE49-F238E27FC236}">
                    <a16:creationId xmlns:a16="http://schemas.microsoft.com/office/drawing/2014/main" id="{90A4B2EE-48A3-4038-8572-5053F3C80774}"/>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3272138" y="1800539"/>
                <a:ext cx="5472410" cy="4683322"/>
              </a:xfrm>
              <a:prstGeom prst="rect">
                <a:avLst/>
              </a:prstGeom>
              <a:noFill/>
              <a:ln w="9525" cap="flat" cmpd="sng">
                <a:solidFill>
                  <a:srgbClr val="000000"/>
                </a:solidFill>
                <a:prstDash val="solid"/>
                <a:miter lim="800000"/>
                <a:headEnd type="none" w="sm" len="sm"/>
                <a:tailEnd type="none" w="sm" len="sm"/>
              </a:ln>
            </p:spPr>
          </p:pic>
          <p:cxnSp>
            <p:nvCxnSpPr>
              <p:cNvPr id="48" name="Google Shape;897;p55">
                <a:extLst>
                  <a:ext uri="{FF2B5EF4-FFF2-40B4-BE49-F238E27FC236}">
                    <a16:creationId xmlns:a16="http://schemas.microsoft.com/office/drawing/2014/main" id="{B4977B5F-A84D-4C40-A212-A3CE6EC96E59}"/>
                  </a:ext>
                </a:extLst>
              </p:cNvPr>
              <p:cNvCxnSpPr/>
              <p:nvPr/>
            </p:nvCxnSpPr>
            <p:spPr>
              <a:xfrm>
                <a:off x="3776963" y="2949615"/>
                <a:ext cx="600075" cy="1092200"/>
              </a:xfrm>
              <a:prstGeom prst="straightConnector1">
                <a:avLst/>
              </a:prstGeom>
              <a:noFill/>
              <a:ln w="19050" cap="flat" cmpd="sng">
                <a:solidFill>
                  <a:srgbClr val="C00000"/>
                </a:solidFill>
                <a:prstDash val="solid"/>
                <a:round/>
                <a:headEnd type="none" w="med" len="med"/>
                <a:tailEnd type="triangle" w="med" len="med"/>
              </a:ln>
            </p:spPr>
          </p:cxnSp>
          <p:sp>
            <p:nvSpPr>
              <p:cNvPr id="49" name="Google Shape;898;p55">
                <a:extLst>
                  <a:ext uri="{FF2B5EF4-FFF2-40B4-BE49-F238E27FC236}">
                    <a16:creationId xmlns:a16="http://schemas.microsoft.com/office/drawing/2014/main" id="{8375C8ED-7A43-40F6-9058-DE2A26D12198}"/>
                  </a:ext>
                </a:extLst>
              </p:cNvPr>
              <p:cNvSpPr txBox="1"/>
              <p:nvPr/>
            </p:nvSpPr>
            <p:spPr>
              <a:xfrm>
                <a:off x="3340439" y="2612346"/>
                <a:ext cx="1262813" cy="2224299"/>
              </a:xfrm>
              <a:prstGeom prst="rect">
                <a:avLst/>
              </a:prstGeom>
              <a:solidFill>
                <a:srgbClr val="C00000"/>
              </a:solidFill>
              <a:ln>
                <a:noFill/>
              </a:ln>
            </p:spPr>
            <p:txBody>
              <a:bodyPr spcFirstLastPara="1" wrap="square" lIns="91425" tIns="0" rIns="91425" bIns="72000" anchor="t" anchorCtr="0">
                <a:spAutoFit/>
              </a:bodyPr>
              <a:lstStyle/>
              <a:p>
                <a:pPr marL="0" marR="0" lvl="0" indent="0" algn="ctr" rtl="0">
                  <a:spcBef>
                    <a:spcPts val="0"/>
                  </a:spcBef>
                  <a:spcAft>
                    <a:spcPts val="0"/>
                  </a:spcAft>
                  <a:buNone/>
                </a:pPr>
                <a:r>
                  <a:rPr lang="zh-TW" sz="2800" dirty="0">
                    <a:solidFill>
                      <a:schemeClr val="lt1"/>
                    </a:solidFill>
                    <a:latin typeface="Adobe 繁黑體 Std B" panose="020B0700000000000000" pitchFamily="34" charset="-120"/>
                    <a:ea typeface="Adobe 繁黑體 Std B" panose="020B0700000000000000" pitchFamily="34" charset="-120"/>
                    <a:sym typeface="Arial"/>
                  </a:rPr>
                  <a:t>非必要</a:t>
                </a:r>
                <a:endParaRPr sz="2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50" name="Google Shape;899;p55">
                <a:extLst>
                  <a:ext uri="{FF2B5EF4-FFF2-40B4-BE49-F238E27FC236}">
                    <a16:creationId xmlns:a16="http://schemas.microsoft.com/office/drawing/2014/main" id="{80BC4BBF-B675-4594-AB21-5102376E3612}"/>
                  </a:ext>
                </a:extLst>
              </p:cNvPr>
              <p:cNvSpPr txBox="1"/>
              <p:nvPr/>
            </p:nvSpPr>
            <p:spPr>
              <a:xfrm>
                <a:off x="4748513" y="1768217"/>
                <a:ext cx="529096" cy="9525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3200" dirty="0">
                    <a:solidFill>
                      <a:schemeClr val="dk1"/>
                    </a:solidFill>
                    <a:latin typeface="Adobe 繁黑體 Std B" panose="020B0700000000000000" pitchFamily="34" charset="-120"/>
                    <a:ea typeface="Adobe 繁黑體 Std B" panose="020B0700000000000000" pitchFamily="34" charset="-120"/>
                    <a:sym typeface="Arial"/>
                  </a:rPr>
                  <a:t>牆</a:t>
                </a:r>
                <a:endParaRPr sz="3200" dirty="0">
                  <a:solidFill>
                    <a:schemeClr val="dk1"/>
                  </a:solidFill>
                  <a:latin typeface="Adobe 繁黑體 Std B" panose="020B0700000000000000" pitchFamily="34" charset="-120"/>
                  <a:ea typeface="Adobe 繁黑體 Std B" panose="020B0700000000000000" pitchFamily="34" charset="-120"/>
                  <a:sym typeface="Arial"/>
                </a:endParaRPr>
              </a:p>
            </p:txBody>
          </p:sp>
          <p:cxnSp>
            <p:nvCxnSpPr>
              <p:cNvPr id="51" name="Google Shape;900;p55">
                <a:extLst>
                  <a:ext uri="{FF2B5EF4-FFF2-40B4-BE49-F238E27FC236}">
                    <a16:creationId xmlns:a16="http://schemas.microsoft.com/office/drawing/2014/main" id="{D92E4CCA-C1FB-44F4-86F6-6362E8324A57}"/>
                  </a:ext>
                </a:extLst>
              </p:cNvPr>
              <p:cNvCxnSpPr/>
              <p:nvPr/>
            </p:nvCxnSpPr>
            <p:spPr>
              <a:xfrm rot="10800000" flipH="1">
                <a:off x="3382507" y="4158034"/>
                <a:ext cx="1800225" cy="1008063"/>
              </a:xfrm>
              <a:prstGeom prst="straightConnector1">
                <a:avLst/>
              </a:prstGeom>
              <a:noFill/>
              <a:ln w="19050" cap="flat" cmpd="sng">
                <a:solidFill>
                  <a:srgbClr val="C00000"/>
                </a:solidFill>
                <a:prstDash val="solid"/>
                <a:round/>
                <a:headEnd type="none" w="med" len="med"/>
                <a:tailEnd type="triangle" w="med" len="med"/>
              </a:ln>
            </p:spPr>
          </p:cxnSp>
          <p:grpSp>
            <p:nvGrpSpPr>
              <p:cNvPr id="52" name="Google Shape;901;p55">
                <a:extLst>
                  <a:ext uri="{FF2B5EF4-FFF2-40B4-BE49-F238E27FC236}">
                    <a16:creationId xmlns:a16="http://schemas.microsoft.com/office/drawing/2014/main" id="{83FC3465-901E-4016-89A7-8F82C01264C4}"/>
                  </a:ext>
                </a:extLst>
              </p:cNvPr>
              <p:cNvGrpSpPr/>
              <p:nvPr/>
            </p:nvGrpSpPr>
            <p:grpSpPr>
              <a:xfrm>
                <a:off x="4545542" y="5687274"/>
                <a:ext cx="935037" cy="576263"/>
                <a:chOff x="2811906" y="5687274"/>
                <a:chExt cx="935037" cy="576263"/>
              </a:xfrm>
            </p:grpSpPr>
            <p:sp>
              <p:nvSpPr>
                <p:cNvPr id="53" name="Google Shape;902;p55">
                  <a:extLst>
                    <a:ext uri="{FF2B5EF4-FFF2-40B4-BE49-F238E27FC236}">
                      <a16:creationId xmlns:a16="http://schemas.microsoft.com/office/drawing/2014/main" id="{2C41D7E0-91B9-4325-894A-6A30C9BA1045}"/>
                    </a:ext>
                  </a:extLst>
                </p:cNvPr>
                <p:cNvSpPr/>
                <p:nvPr/>
              </p:nvSpPr>
              <p:spPr>
                <a:xfrm>
                  <a:off x="2811906" y="5687274"/>
                  <a:ext cx="935037" cy="576263"/>
                </a:xfrm>
                <a:prstGeom prst="ellipse">
                  <a:avLst/>
                </a:prstGeom>
                <a:noFill/>
                <a:ln w="19050" cap="flat" cmpd="sng">
                  <a:solidFill>
                    <a:srgbClr val="C00000"/>
                  </a:solidFill>
                  <a:prstDash val="dash"/>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dirty="0">
                    <a:solidFill>
                      <a:schemeClr val="dk1"/>
                    </a:solidFill>
                    <a:latin typeface="Adobe 繁黑體 Std B" panose="020B0700000000000000" pitchFamily="34" charset="-120"/>
                    <a:ea typeface="Adobe 繁黑體 Std B" panose="020B0700000000000000" pitchFamily="34" charset="-120"/>
                    <a:sym typeface="Arial"/>
                  </a:endParaRPr>
                </a:p>
              </p:txBody>
            </p:sp>
            <p:cxnSp>
              <p:nvCxnSpPr>
                <p:cNvPr id="54" name="Google Shape;903;p55">
                  <a:extLst>
                    <a:ext uri="{FF2B5EF4-FFF2-40B4-BE49-F238E27FC236}">
                      <a16:creationId xmlns:a16="http://schemas.microsoft.com/office/drawing/2014/main" id="{E20C1F16-5DFF-4A4D-882B-DA77A41CB3C5}"/>
                    </a:ext>
                  </a:extLst>
                </p:cNvPr>
                <p:cNvCxnSpPr/>
                <p:nvPr/>
              </p:nvCxnSpPr>
              <p:spPr>
                <a:xfrm rot="10800000" flipH="1">
                  <a:off x="2900806" y="6093674"/>
                  <a:ext cx="752475" cy="11113"/>
                </a:xfrm>
                <a:prstGeom prst="straightConnector1">
                  <a:avLst/>
                </a:prstGeom>
                <a:noFill/>
                <a:ln w="28575" cap="flat" cmpd="sng">
                  <a:solidFill>
                    <a:srgbClr val="C00000"/>
                  </a:solidFill>
                  <a:prstDash val="solid"/>
                  <a:round/>
                  <a:headEnd type="none" w="med" len="med"/>
                  <a:tailEnd type="none" w="med" len="med"/>
                </a:ln>
              </p:spPr>
            </p:cxnSp>
          </p:grpSp>
        </p:grpSp>
        <p:pic>
          <p:nvPicPr>
            <p:cNvPr id="46" name="Google Shape;904;p55">
              <a:extLst>
                <a:ext uri="{FF2B5EF4-FFF2-40B4-BE49-F238E27FC236}">
                  <a16:creationId xmlns:a16="http://schemas.microsoft.com/office/drawing/2014/main" id="{0FBA271A-AE06-417F-AC9D-A21E586DE3FF}"/>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rot="284023">
              <a:off x="2580863" y="1526089"/>
              <a:ext cx="2082800" cy="4306887"/>
            </a:xfrm>
            <a:prstGeom prst="rect">
              <a:avLst/>
            </a:prstGeom>
            <a:noFill/>
            <a:ln>
              <a:noFill/>
            </a:ln>
          </p:spPr>
        </p:pic>
      </p:grpSp>
      <p:grpSp>
        <p:nvGrpSpPr>
          <p:cNvPr id="5" name="群組 4">
            <a:extLst>
              <a:ext uri="{FF2B5EF4-FFF2-40B4-BE49-F238E27FC236}">
                <a16:creationId xmlns:a16="http://schemas.microsoft.com/office/drawing/2014/main" id="{8892C57D-154D-04F6-4E39-88B3BF9A1703}"/>
              </a:ext>
            </a:extLst>
          </p:cNvPr>
          <p:cNvGrpSpPr/>
          <p:nvPr/>
        </p:nvGrpSpPr>
        <p:grpSpPr>
          <a:xfrm>
            <a:off x="8279776" y="355364"/>
            <a:ext cx="3076078" cy="3579458"/>
            <a:chOff x="8563987" y="513136"/>
            <a:chExt cx="2845310" cy="3421686"/>
          </a:xfrm>
        </p:grpSpPr>
        <p:pic>
          <p:nvPicPr>
            <p:cNvPr id="3" name="圖片 1">
              <a:extLst>
                <a:ext uri="{FF2B5EF4-FFF2-40B4-BE49-F238E27FC236}">
                  <a16:creationId xmlns:a16="http://schemas.microsoft.com/office/drawing/2014/main" id="{76EDDDD3-5E75-E3FD-7B02-593ADA24BE26}"/>
                </a:ext>
              </a:extLst>
            </p:cNvPr>
            <p:cNvPicPr>
              <a:picLocks noChangeAspect="1" noChangeArrowheads="1"/>
            </p:cNvPicPr>
            <p:nvPr/>
          </p:nvPicPr>
          <p:blipFill rotWithShape="1">
            <a:blip r:embed="rId9">
              <a:alphaModFix/>
              <a:extLst>
                <a:ext uri="{28A0092B-C50C-407E-A947-70E740481C1C}">
                  <a14:useLocalDpi xmlns:a14="http://schemas.microsoft.com/office/drawing/2010/main"/>
                </a:ext>
              </a:extLst>
            </a:blip>
            <a:srcRect l="54655" t="544" r="412" b="54191"/>
            <a:stretch/>
          </p:blipFill>
          <p:spPr bwMode="auto">
            <a:xfrm>
              <a:off x="8593907" y="2202274"/>
              <a:ext cx="2815390" cy="1732548"/>
            </a:xfrm>
            <a:prstGeom prst="rect">
              <a:avLst/>
            </a:prstGeom>
            <a:noFill/>
            <a:ln w="28575" cap="flat" cmpd="sng">
              <a:solidFill>
                <a:srgbClr val="EF7E60"/>
              </a:solidFill>
              <a:prstDash val="lgDash"/>
              <a:round/>
              <a:headEnd type="none" w="sm" len="sm"/>
              <a:tailEnd type="none" w="sm" len="sm"/>
            </a:ln>
            <a:extLst>
              <a:ext uri="{909E8E84-426E-40DD-AFC4-6F175D3DCCD1}">
                <a14:hiddenFill xmlns:a14="http://schemas.microsoft.com/office/drawing/2010/main">
                  <a:solidFill>
                    <a:srgbClr val="FFFFFF"/>
                  </a:solidFill>
                </a14:hiddenFill>
              </a:ext>
            </a:extLst>
          </p:spPr>
        </p:pic>
        <p:pic>
          <p:nvPicPr>
            <p:cNvPr id="4" name="圖片 1">
              <a:extLst>
                <a:ext uri="{FF2B5EF4-FFF2-40B4-BE49-F238E27FC236}">
                  <a16:creationId xmlns:a16="http://schemas.microsoft.com/office/drawing/2014/main" id="{D3C6FC05-FF31-D6BA-DFA2-4C9BD8FC285F}"/>
                </a:ext>
              </a:extLst>
            </p:cNvPr>
            <p:cNvPicPr>
              <a:picLocks noChangeAspect="1" noChangeArrowheads="1"/>
            </p:cNvPicPr>
            <p:nvPr/>
          </p:nvPicPr>
          <p:blipFill rotWithShape="1">
            <a:blip r:embed="rId9">
              <a:alphaModFix/>
              <a:extLst>
                <a:ext uri="{28A0092B-C50C-407E-A947-70E740481C1C}">
                  <a14:useLocalDpi xmlns:a14="http://schemas.microsoft.com/office/drawing/2010/main"/>
                </a:ext>
              </a:extLst>
            </a:blip>
            <a:srcRect t="544" r="57058" b="56077"/>
            <a:stretch/>
          </p:blipFill>
          <p:spPr bwMode="auto">
            <a:xfrm>
              <a:off x="8563987" y="513136"/>
              <a:ext cx="2845310" cy="1660358"/>
            </a:xfrm>
            <a:prstGeom prst="rect">
              <a:avLst/>
            </a:prstGeom>
            <a:noFill/>
            <a:ln w="28575" cap="flat" cmpd="sng">
              <a:solidFill>
                <a:srgbClr val="EF7E60"/>
              </a:solidFill>
              <a:prstDash val="lgDash"/>
              <a:round/>
              <a:headEnd type="none" w="sm" len="sm"/>
              <a:tailEnd type="none" w="sm" len="sm"/>
            </a:ln>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76"/>
                                        </p:tgtEl>
                                        <p:attrNameLst>
                                          <p:attrName>style.visibility</p:attrName>
                                        </p:attrNameLst>
                                      </p:cBhvr>
                                      <p:to>
                                        <p:strVal val="visible"/>
                                      </p:to>
                                    </p:set>
                                    <p:anim calcmode="lin" valueType="num">
                                      <p:cBhvr>
                                        <p:cTn id="7" dur="500" fill="hold"/>
                                        <p:tgtEl>
                                          <p:spTgt spid="876"/>
                                        </p:tgtEl>
                                        <p:attrNameLst>
                                          <p:attrName>ppt_w</p:attrName>
                                        </p:attrNameLst>
                                      </p:cBhvr>
                                      <p:tavLst>
                                        <p:tav tm="0">
                                          <p:val>
                                            <p:fltVal val="0"/>
                                          </p:val>
                                        </p:tav>
                                        <p:tav tm="100000">
                                          <p:val>
                                            <p:strVal val="#ppt_w"/>
                                          </p:val>
                                        </p:tav>
                                      </p:tavLst>
                                    </p:anim>
                                    <p:anim calcmode="lin" valueType="num">
                                      <p:cBhvr>
                                        <p:cTn id="8" dur="500" fill="hold"/>
                                        <p:tgtEl>
                                          <p:spTgt spid="876"/>
                                        </p:tgtEl>
                                        <p:attrNameLst>
                                          <p:attrName>ppt_h</p:attrName>
                                        </p:attrNameLst>
                                      </p:cBhvr>
                                      <p:tavLst>
                                        <p:tav tm="0">
                                          <p:val>
                                            <p:fltVal val="0"/>
                                          </p:val>
                                        </p:tav>
                                        <p:tav tm="100000">
                                          <p:val>
                                            <p:strVal val="#ppt_h"/>
                                          </p:val>
                                        </p:tav>
                                      </p:tavLst>
                                    </p:anim>
                                    <p:animEffect transition="in" filter="fade">
                                      <p:cBhvr>
                                        <p:cTn id="9" dur="500"/>
                                        <p:tgtEl>
                                          <p:spTgt spid="876"/>
                                        </p:tgtEl>
                                      </p:cBhvr>
                                    </p:animEffect>
                                  </p:childTnLst>
                                </p:cTn>
                              </p:par>
                              <p:par>
                                <p:cTn id="10" presetID="53" presetClass="entr" presetSubtype="16" fill="hold" nodeType="withEffect">
                                  <p:stCondLst>
                                    <p:cond delay="0"/>
                                  </p:stCondLst>
                                  <p:childTnLst>
                                    <p:set>
                                      <p:cBhvr>
                                        <p:cTn id="11" dur="1" fill="hold">
                                          <p:stCondLst>
                                            <p:cond delay="0"/>
                                          </p:stCondLst>
                                        </p:cTn>
                                        <p:tgtEl>
                                          <p:spTgt spid="878"/>
                                        </p:tgtEl>
                                        <p:attrNameLst>
                                          <p:attrName>style.visibility</p:attrName>
                                        </p:attrNameLst>
                                      </p:cBhvr>
                                      <p:to>
                                        <p:strVal val="visible"/>
                                      </p:to>
                                    </p:set>
                                    <p:anim calcmode="lin" valueType="num">
                                      <p:cBhvr>
                                        <p:cTn id="12" dur="500" fill="hold"/>
                                        <p:tgtEl>
                                          <p:spTgt spid="878"/>
                                        </p:tgtEl>
                                        <p:attrNameLst>
                                          <p:attrName>ppt_w</p:attrName>
                                        </p:attrNameLst>
                                      </p:cBhvr>
                                      <p:tavLst>
                                        <p:tav tm="0">
                                          <p:val>
                                            <p:fltVal val="0"/>
                                          </p:val>
                                        </p:tav>
                                        <p:tav tm="100000">
                                          <p:val>
                                            <p:strVal val="#ppt_w"/>
                                          </p:val>
                                        </p:tav>
                                      </p:tavLst>
                                    </p:anim>
                                    <p:anim calcmode="lin" valueType="num">
                                      <p:cBhvr>
                                        <p:cTn id="13" dur="500" fill="hold"/>
                                        <p:tgtEl>
                                          <p:spTgt spid="878"/>
                                        </p:tgtEl>
                                        <p:attrNameLst>
                                          <p:attrName>ppt_h</p:attrName>
                                        </p:attrNameLst>
                                      </p:cBhvr>
                                      <p:tavLst>
                                        <p:tav tm="0">
                                          <p:val>
                                            <p:fltVal val="0"/>
                                          </p:val>
                                        </p:tav>
                                        <p:tav tm="100000">
                                          <p:val>
                                            <p:strVal val="#ppt_h"/>
                                          </p:val>
                                        </p:tav>
                                      </p:tavLst>
                                    </p:anim>
                                    <p:animEffect transition="in" filter="fade">
                                      <p:cBhvr>
                                        <p:cTn id="14" dur="500"/>
                                        <p:tgtEl>
                                          <p:spTgt spid="878"/>
                                        </p:tgtEl>
                                      </p:cBhvr>
                                    </p:animEffect>
                                  </p:childTnLst>
                                </p:cTn>
                              </p:par>
                            </p:childTnLst>
                          </p:cTn>
                        </p:par>
                        <p:par>
                          <p:cTn id="15" fill="hold">
                            <p:stCondLst>
                              <p:cond delay="500"/>
                            </p:stCondLst>
                            <p:childTnLst>
                              <p:par>
                                <p:cTn id="16" presetID="37" presetClass="entr" presetSubtype="0" fill="hold" nodeType="afterEffect">
                                  <p:stCondLst>
                                    <p:cond delay="500"/>
                                  </p:stCondLst>
                                  <p:childTnLst>
                                    <p:set>
                                      <p:cBhvr>
                                        <p:cTn id="17" dur="1" fill="hold">
                                          <p:stCondLst>
                                            <p:cond delay="0"/>
                                          </p:stCondLst>
                                        </p:cTn>
                                        <p:tgtEl>
                                          <p:spTgt spid="877"/>
                                        </p:tgtEl>
                                        <p:attrNameLst>
                                          <p:attrName>style.visibility</p:attrName>
                                        </p:attrNameLst>
                                      </p:cBhvr>
                                      <p:to>
                                        <p:strVal val="visible"/>
                                      </p:to>
                                    </p:set>
                                    <p:animEffect transition="in" filter="fade">
                                      <p:cBhvr>
                                        <p:cTn id="18" dur="1000"/>
                                        <p:tgtEl>
                                          <p:spTgt spid="877"/>
                                        </p:tgtEl>
                                      </p:cBhvr>
                                    </p:animEffect>
                                    <p:anim calcmode="lin" valueType="num">
                                      <p:cBhvr>
                                        <p:cTn id="19" dur="1000" fill="hold"/>
                                        <p:tgtEl>
                                          <p:spTgt spid="877"/>
                                        </p:tgtEl>
                                        <p:attrNameLst>
                                          <p:attrName>ppt_x</p:attrName>
                                        </p:attrNameLst>
                                      </p:cBhvr>
                                      <p:tavLst>
                                        <p:tav tm="0">
                                          <p:val>
                                            <p:strVal val="#ppt_x"/>
                                          </p:val>
                                        </p:tav>
                                        <p:tav tm="100000">
                                          <p:val>
                                            <p:strVal val="#ppt_x"/>
                                          </p:val>
                                        </p:tav>
                                      </p:tavLst>
                                    </p:anim>
                                    <p:anim calcmode="lin" valueType="num">
                                      <p:cBhvr>
                                        <p:cTn id="20" dur="900" decel="100000" fill="hold"/>
                                        <p:tgtEl>
                                          <p:spTgt spid="87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87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55"/>
          <p:cNvSpPr/>
          <p:nvPr/>
        </p:nvSpPr>
        <p:spPr>
          <a:xfrm>
            <a:off x="164163" y="1397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885" name="Google Shape;885;p55"/>
          <p:cNvSpPr/>
          <p:nvPr/>
        </p:nvSpPr>
        <p:spPr>
          <a:xfrm>
            <a:off x="164162" y="1020779"/>
            <a:ext cx="11871808" cy="4042643"/>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886" name="Google Shape;886;p55"/>
          <p:cNvSpPr/>
          <p:nvPr/>
        </p:nvSpPr>
        <p:spPr>
          <a:xfrm>
            <a:off x="-422240" y="-981186"/>
            <a:ext cx="1432076" cy="1432076"/>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887" name="Google Shape;887;p55"/>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56</a:t>
            </a:fld>
            <a:endParaRPr dirty="0"/>
          </a:p>
        </p:txBody>
      </p:sp>
      <p:sp>
        <p:nvSpPr>
          <p:cNvPr id="888" name="Google Shape;888;p55"/>
          <p:cNvSpPr/>
          <p:nvPr/>
        </p:nvSpPr>
        <p:spPr>
          <a:xfrm>
            <a:off x="10289521" y="4708423"/>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889" name="Google Shape;889;p55"/>
          <p:cNvSpPr/>
          <p:nvPr/>
        </p:nvSpPr>
        <p:spPr>
          <a:xfrm>
            <a:off x="2453852" y="511054"/>
            <a:ext cx="7199984" cy="670699"/>
          </a:xfrm>
          <a:prstGeom prst="roundRect">
            <a:avLst>
              <a:gd name="adj" fmla="val 21667"/>
            </a:avLst>
          </a:prstGeom>
          <a:solidFill>
            <a:srgbClr val="FFC000"/>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樓梯退一階是為了作30公分扶手延伸</a:t>
            </a:r>
            <a:endParaRPr sz="3200" b="1" dirty="0">
              <a:solidFill>
                <a:schemeClr val="dk1"/>
              </a:solidFill>
              <a:latin typeface="Adobe 繁黑體 Std B" panose="020B0700000000000000" pitchFamily="34" charset="-120"/>
              <a:ea typeface="Adobe 繁黑體 Std B" panose="020B0700000000000000" pitchFamily="34" charset="-120"/>
              <a:sym typeface="Arial"/>
            </a:endParaRPr>
          </a:p>
        </p:txBody>
      </p:sp>
      <p:sp>
        <p:nvSpPr>
          <p:cNvPr id="890" name="Google Shape;890;p55"/>
          <p:cNvSpPr txBox="1"/>
          <p:nvPr/>
        </p:nvSpPr>
        <p:spPr>
          <a:xfrm>
            <a:off x="7295231" y="4096740"/>
            <a:ext cx="3131840" cy="1887656"/>
          </a:xfrm>
          <a:prstGeom prst="rect">
            <a:avLst/>
          </a:prstGeom>
          <a:solidFill>
            <a:srgbClr val="343434"/>
          </a:solidFill>
          <a:ln>
            <a:noFill/>
          </a:ln>
        </p:spPr>
        <p:txBody>
          <a:bodyPr spcFirstLastPara="1" wrap="square" lIns="91425" tIns="45700" rIns="91425" bIns="45700" anchor="t" anchorCtr="0">
            <a:spAutoFit/>
          </a:bodyPr>
          <a:lstStyle/>
          <a:p>
            <a:pPr marL="0" marR="0" lvl="0" indent="0" algn="ctr" rtl="0">
              <a:lnSpc>
                <a:spcPts val="3500"/>
              </a:lnSpc>
              <a:spcBef>
                <a:spcPts val="0"/>
              </a:spcBef>
              <a:spcAft>
                <a:spcPts val="0"/>
              </a:spcAft>
              <a:buNone/>
            </a:pPr>
            <a:r>
              <a:rPr lang="zh-TW" sz="2000" b="1" dirty="0">
                <a:solidFill>
                  <a:schemeClr val="lt1"/>
                </a:solidFill>
                <a:latin typeface="Adobe 繁黑體 Std B" panose="020B0700000000000000" pitchFamily="34" charset="-120"/>
                <a:ea typeface="Adobe 繁黑體 Std B" panose="020B0700000000000000" pitchFamily="34" charset="-120"/>
                <a:sym typeface="Arial"/>
              </a:rPr>
              <a:t>水平延伸30公分指的是</a:t>
            </a:r>
            <a:r>
              <a:rPr lang="zh-TW" sz="2000" b="1" u="sng" dirty="0">
                <a:solidFill>
                  <a:schemeClr val="lt1"/>
                </a:solidFill>
                <a:latin typeface="Adobe 繁黑體 Std B" panose="020B0700000000000000" pitchFamily="34" charset="-120"/>
                <a:ea typeface="Adobe 繁黑體 Std B" panose="020B0700000000000000" pitchFamily="34" charset="-120"/>
                <a:sym typeface="Arial"/>
              </a:rPr>
              <a:t>地面</a:t>
            </a:r>
            <a:r>
              <a:rPr lang="zh-TW" sz="2000" b="1" dirty="0">
                <a:solidFill>
                  <a:schemeClr val="lt1"/>
                </a:solidFill>
                <a:latin typeface="Adobe 繁黑體 Std B" panose="020B0700000000000000" pitchFamily="34" charset="-120"/>
                <a:ea typeface="Adobe 繁黑體 Std B" panose="020B0700000000000000" pitchFamily="34" charset="-120"/>
                <a:sym typeface="Arial"/>
              </a:rPr>
              <a:t>之水平延伸</a:t>
            </a:r>
            <a:r>
              <a:rPr lang="zh-TW" sz="2000" b="1" u="sng" dirty="0">
                <a:solidFill>
                  <a:schemeClr val="lt1"/>
                </a:solidFill>
                <a:latin typeface="Adobe 繁黑體 Std B" panose="020B0700000000000000" pitchFamily="34" charset="-120"/>
                <a:ea typeface="Adobe 繁黑體 Std B" panose="020B0700000000000000" pitchFamily="34" charset="-120"/>
                <a:sym typeface="Arial"/>
              </a:rPr>
              <a:t>距離</a:t>
            </a:r>
            <a:r>
              <a:rPr lang="zh-TW" sz="2000" b="1" dirty="0">
                <a:solidFill>
                  <a:schemeClr val="lt1"/>
                </a:solidFill>
                <a:latin typeface="Adobe 繁黑體 Std B" panose="020B0700000000000000" pitchFamily="34" charset="-120"/>
                <a:ea typeface="Adobe 繁黑體 Std B" panose="020B0700000000000000" pitchFamily="34" charset="-120"/>
                <a:sym typeface="Arial"/>
              </a:rPr>
              <a:t>，並非是扶手實質的水平延伸</a:t>
            </a:r>
            <a:br>
              <a:rPr lang="zh-TW" sz="2000" b="1" dirty="0">
                <a:solidFill>
                  <a:schemeClr val="lt1"/>
                </a:solidFill>
                <a:latin typeface="Adobe 繁黑體 Std B" panose="020B0700000000000000" pitchFamily="34" charset="-120"/>
                <a:ea typeface="Adobe 繁黑體 Std B" panose="020B0700000000000000" pitchFamily="34" charset="-120"/>
                <a:sym typeface="Arial"/>
              </a:rPr>
            </a:br>
            <a:r>
              <a:rPr lang="zh-TW" sz="2000" b="1" dirty="0">
                <a:solidFill>
                  <a:schemeClr val="lt1"/>
                </a:solidFill>
                <a:latin typeface="Adobe 繁黑體 Std B" panose="020B0700000000000000" pitchFamily="34" charset="-120"/>
                <a:ea typeface="Adobe 繁黑體 Std B" panose="020B0700000000000000" pitchFamily="34" charset="-120"/>
                <a:sym typeface="Arial"/>
              </a:rPr>
              <a:t>30公分。</a:t>
            </a:r>
            <a:endParaRPr sz="2000" b="1" dirty="0">
              <a:solidFill>
                <a:schemeClr val="lt1"/>
              </a:solidFill>
              <a:latin typeface="Adobe 繁黑體 Std B" panose="020B0700000000000000" pitchFamily="34" charset="-120"/>
              <a:ea typeface="Adobe 繁黑體 Std B" panose="020B0700000000000000" pitchFamily="34" charset="-120"/>
              <a:sym typeface="Arial"/>
            </a:endParaRPr>
          </a:p>
        </p:txBody>
      </p:sp>
      <p:grpSp>
        <p:nvGrpSpPr>
          <p:cNvPr id="3" name="群組 2">
            <a:extLst>
              <a:ext uri="{FF2B5EF4-FFF2-40B4-BE49-F238E27FC236}">
                <a16:creationId xmlns:a16="http://schemas.microsoft.com/office/drawing/2014/main" id="{26E88A60-01F9-4802-B4A3-54D66D519DCF}"/>
              </a:ext>
            </a:extLst>
          </p:cNvPr>
          <p:cNvGrpSpPr/>
          <p:nvPr/>
        </p:nvGrpSpPr>
        <p:grpSpPr>
          <a:xfrm>
            <a:off x="7295231" y="1293860"/>
            <a:ext cx="3149474" cy="2714817"/>
            <a:chOff x="7295231" y="1293860"/>
            <a:chExt cx="3149474" cy="2714817"/>
          </a:xfrm>
        </p:grpSpPr>
        <p:grpSp>
          <p:nvGrpSpPr>
            <p:cNvPr id="891" name="Google Shape;891;p55"/>
            <p:cNvGrpSpPr/>
            <p:nvPr/>
          </p:nvGrpSpPr>
          <p:grpSpPr>
            <a:xfrm>
              <a:off x="7295231" y="1293860"/>
              <a:ext cx="3131840" cy="2714817"/>
              <a:chOff x="5940152" y="2568575"/>
              <a:chExt cx="3131840" cy="2714817"/>
            </a:xfrm>
          </p:grpSpPr>
          <p:pic>
            <p:nvPicPr>
              <p:cNvPr id="892" name="Google Shape;892;p55"/>
              <p:cNvPicPr preferRelativeResize="0"/>
              <p:nvPr/>
            </p:nvPicPr>
            <p:blipFill rotWithShape="1">
              <a:blip r:embed="rId3">
                <a:alphaModFix/>
              </a:blip>
              <a:srcRect/>
              <a:stretch/>
            </p:blipFill>
            <p:spPr>
              <a:xfrm>
                <a:off x="5940152" y="2568575"/>
                <a:ext cx="3131840" cy="2714817"/>
              </a:xfrm>
              <a:prstGeom prst="rect">
                <a:avLst/>
              </a:prstGeom>
              <a:noFill/>
              <a:ln w="9525" cap="flat" cmpd="sng">
                <a:solidFill>
                  <a:srgbClr val="000000"/>
                </a:solidFill>
                <a:prstDash val="solid"/>
                <a:miter lim="800000"/>
                <a:headEnd type="none" w="sm" len="sm"/>
                <a:tailEnd type="none" w="sm" len="sm"/>
              </a:ln>
            </p:spPr>
          </p:pic>
          <p:sp>
            <p:nvSpPr>
              <p:cNvPr id="893" name="Google Shape;893;p55"/>
              <p:cNvSpPr/>
              <p:nvPr/>
            </p:nvSpPr>
            <p:spPr>
              <a:xfrm>
                <a:off x="7102749" y="2931789"/>
                <a:ext cx="276747" cy="1269551"/>
              </a:xfrm>
              <a:prstGeom prst="rect">
                <a:avLst/>
              </a:prstGeom>
              <a:solidFill>
                <a:schemeClr val="accent5">
                  <a:alpha val="49803"/>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dirty="0">
                  <a:solidFill>
                    <a:schemeClr val="dk1"/>
                  </a:solidFill>
                  <a:latin typeface="Adobe 繁黑體 Std B" panose="020B0700000000000000" pitchFamily="34" charset="-120"/>
                  <a:ea typeface="Adobe 繁黑體 Std B" panose="020B0700000000000000" pitchFamily="34" charset="-120"/>
                  <a:sym typeface="Arial"/>
                </a:endParaRPr>
              </a:p>
            </p:txBody>
          </p:sp>
        </p:grpSp>
        <p:sp>
          <p:nvSpPr>
            <p:cNvPr id="894" name="Google Shape;894;p55"/>
            <p:cNvSpPr txBox="1"/>
            <p:nvPr/>
          </p:nvSpPr>
          <p:spPr>
            <a:xfrm>
              <a:off x="9440904" y="1293860"/>
              <a:ext cx="1003801"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600" b="1" dirty="0">
                  <a:solidFill>
                    <a:schemeClr val="dk1"/>
                  </a:solidFill>
                  <a:latin typeface="Adobe 繁黑體 Std B" panose="020B0700000000000000" pitchFamily="34" charset="-120"/>
                  <a:ea typeface="Adobe 繁黑體 Std B" panose="020B0700000000000000" pitchFamily="34" charset="-120"/>
                  <a:sym typeface="Arial"/>
                </a:rPr>
                <a:t>美國ADA</a:t>
              </a:r>
              <a:endParaRPr sz="1600" b="1" dirty="0">
                <a:solidFill>
                  <a:schemeClr val="dk1"/>
                </a:solidFill>
                <a:latin typeface="Adobe 繁黑體 Std B" panose="020B0700000000000000" pitchFamily="34" charset="-120"/>
                <a:ea typeface="Adobe 繁黑體 Std B" panose="020B0700000000000000" pitchFamily="34" charset="-120"/>
                <a:sym typeface="Arial"/>
              </a:endParaRPr>
            </a:p>
          </p:txBody>
        </p:sp>
      </p:grpSp>
      <p:grpSp>
        <p:nvGrpSpPr>
          <p:cNvPr id="2" name="群組 1">
            <a:extLst>
              <a:ext uri="{FF2B5EF4-FFF2-40B4-BE49-F238E27FC236}">
                <a16:creationId xmlns:a16="http://schemas.microsoft.com/office/drawing/2014/main" id="{5D044AAC-4CB5-43B0-BEF2-74BB60BC7732}"/>
              </a:ext>
            </a:extLst>
          </p:cNvPr>
          <p:cNvGrpSpPr/>
          <p:nvPr/>
        </p:nvGrpSpPr>
        <p:grpSpPr>
          <a:xfrm>
            <a:off x="1622072" y="1263852"/>
            <a:ext cx="5472410" cy="4715644"/>
            <a:chOff x="1622072" y="1263852"/>
            <a:chExt cx="5472410" cy="4715644"/>
          </a:xfrm>
        </p:grpSpPr>
        <p:grpSp>
          <p:nvGrpSpPr>
            <p:cNvPr id="895" name="Google Shape;895;p55"/>
            <p:cNvGrpSpPr/>
            <p:nvPr/>
          </p:nvGrpSpPr>
          <p:grpSpPr>
            <a:xfrm>
              <a:off x="1622072" y="1263852"/>
              <a:ext cx="5472410" cy="4715644"/>
              <a:chOff x="3272138" y="1768217"/>
              <a:chExt cx="5472410" cy="4715644"/>
            </a:xfrm>
          </p:grpSpPr>
          <p:pic>
            <p:nvPicPr>
              <p:cNvPr id="896" name="Google Shape;896;p55"/>
              <p:cNvPicPr preferRelativeResize="0"/>
              <p:nvPr/>
            </p:nvPicPr>
            <p:blipFill rotWithShape="1">
              <a:blip r:embed="rId4">
                <a:alphaModFix/>
              </a:blip>
              <a:srcRect/>
              <a:stretch/>
            </p:blipFill>
            <p:spPr>
              <a:xfrm>
                <a:off x="3272138" y="1800539"/>
                <a:ext cx="5472410" cy="4683322"/>
              </a:xfrm>
              <a:prstGeom prst="rect">
                <a:avLst/>
              </a:prstGeom>
              <a:noFill/>
              <a:ln w="9525" cap="flat" cmpd="sng">
                <a:solidFill>
                  <a:srgbClr val="000000"/>
                </a:solidFill>
                <a:prstDash val="solid"/>
                <a:miter lim="800000"/>
                <a:headEnd type="none" w="sm" len="sm"/>
                <a:tailEnd type="none" w="sm" len="sm"/>
              </a:ln>
            </p:spPr>
          </p:pic>
          <p:cxnSp>
            <p:nvCxnSpPr>
              <p:cNvPr id="897" name="Google Shape;897;p55"/>
              <p:cNvCxnSpPr/>
              <p:nvPr/>
            </p:nvCxnSpPr>
            <p:spPr>
              <a:xfrm>
                <a:off x="3776963" y="2949615"/>
                <a:ext cx="600075" cy="1092200"/>
              </a:xfrm>
              <a:prstGeom prst="straightConnector1">
                <a:avLst/>
              </a:prstGeom>
              <a:noFill/>
              <a:ln w="19050" cap="flat" cmpd="sng">
                <a:solidFill>
                  <a:srgbClr val="C00000"/>
                </a:solidFill>
                <a:prstDash val="solid"/>
                <a:round/>
                <a:headEnd type="none" w="med" len="med"/>
                <a:tailEnd type="triangle" w="med" len="med"/>
              </a:ln>
            </p:spPr>
          </p:cxnSp>
          <p:sp>
            <p:nvSpPr>
              <p:cNvPr id="898" name="Google Shape;898;p55"/>
              <p:cNvSpPr txBox="1"/>
              <p:nvPr/>
            </p:nvSpPr>
            <p:spPr>
              <a:xfrm>
                <a:off x="3340439" y="2612346"/>
                <a:ext cx="1262813" cy="503590"/>
              </a:xfrm>
              <a:prstGeom prst="rect">
                <a:avLst/>
              </a:prstGeom>
              <a:solidFill>
                <a:srgbClr val="C00000"/>
              </a:solidFill>
              <a:ln>
                <a:noFill/>
              </a:ln>
            </p:spPr>
            <p:txBody>
              <a:bodyPr spcFirstLastPara="1" wrap="square" lIns="91425" tIns="0" rIns="91425" bIns="72000" anchor="t" anchorCtr="0">
                <a:spAutoFit/>
              </a:bodyPr>
              <a:lstStyle/>
              <a:p>
                <a:pPr marL="0" marR="0" lvl="0" indent="0" algn="ctr" rtl="0">
                  <a:spcBef>
                    <a:spcPts val="0"/>
                  </a:spcBef>
                  <a:spcAft>
                    <a:spcPts val="0"/>
                  </a:spcAft>
                  <a:buNone/>
                </a:pPr>
                <a:r>
                  <a:rPr lang="zh-TW" sz="2800" dirty="0">
                    <a:solidFill>
                      <a:schemeClr val="lt1"/>
                    </a:solidFill>
                    <a:latin typeface="Adobe 繁黑體 Std B" panose="020B0700000000000000" pitchFamily="34" charset="-120"/>
                    <a:ea typeface="Adobe 繁黑體 Std B" panose="020B0700000000000000" pitchFamily="34" charset="-120"/>
                    <a:sym typeface="Arial"/>
                  </a:rPr>
                  <a:t>非必要</a:t>
                </a:r>
                <a:endParaRPr sz="2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899" name="Google Shape;899;p55"/>
              <p:cNvSpPr txBox="1"/>
              <p:nvPr/>
            </p:nvSpPr>
            <p:spPr>
              <a:xfrm>
                <a:off x="4748513" y="1768217"/>
                <a:ext cx="529096" cy="584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3200" dirty="0">
                    <a:solidFill>
                      <a:schemeClr val="dk1"/>
                    </a:solidFill>
                    <a:latin typeface="Adobe 繁黑體 Std B" panose="020B0700000000000000" pitchFamily="34" charset="-120"/>
                    <a:ea typeface="Adobe 繁黑體 Std B" panose="020B0700000000000000" pitchFamily="34" charset="-120"/>
                    <a:sym typeface="Arial"/>
                  </a:rPr>
                  <a:t>牆</a:t>
                </a:r>
                <a:endParaRPr sz="3200" dirty="0">
                  <a:solidFill>
                    <a:schemeClr val="dk1"/>
                  </a:solidFill>
                  <a:latin typeface="Adobe 繁黑體 Std B" panose="020B0700000000000000" pitchFamily="34" charset="-120"/>
                  <a:ea typeface="Adobe 繁黑體 Std B" panose="020B0700000000000000" pitchFamily="34" charset="-120"/>
                  <a:sym typeface="Arial"/>
                </a:endParaRPr>
              </a:p>
            </p:txBody>
          </p:sp>
          <p:cxnSp>
            <p:nvCxnSpPr>
              <p:cNvPr id="900" name="Google Shape;900;p55"/>
              <p:cNvCxnSpPr/>
              <p:nvPr/>
            </p:nvCxnSpPr>
            <p:spPr>
              <a:xfrm rot="10800000" flipH="1">
                <a:off x="3382507" y="4158034"/>
                <a:ext cx="1800225" cy="1008063"/>
              </a:xfrm>
              <a:prstGeom prst="straightConnector1">
                <a:avLst/>
              </a:prstGeom>
              <a:noFill/>
              <a:ln w="19050" cap="flat" cmpd="sng">
                <a:solidFill>
                  <a:srgbClr val="C00000"/>
                </a:solidFill>
                <a:prstDash val="solid"/>
                <a:round/>
                <a:headEnd type="none" w="med" len="med"/>
                <a:tailEnd type="triangle" w="med" len="med"/>
              </a:ln>
            </p:spPr>
          </p:cxnSp>
          <p:grpSp>
            <p:nvGrpSpPr>
              <p:cNvPr id="901" name="Google Shape;901;p55"/>
              <p:cNvGrpSpPr/>
              <p:nvPr/>
            </p:nvGrpSpPr>
            <p:grpSpPr>
              <a:xfrm>
                <a:off x="4545542" y="5687274"/>
                <a:ext cx="935037" cy="576263"/>
                <a:chOff x="2811906" y="5687274"/>
                <a:chExt cx="935037" cy="576263"/>
              </a:xfrm>
            </p:grpSpPr>
            <p:sp>
              <p:nvSpPr>
                <p:cNvPr id="902" name="Google Shape;902;p55"/>
                <p:cNvSpPr/>
                <p:nvPr/>
              </p:nvSpPr>
              <p:spPr>
                <a:xfrm>
                  <a:off x="2811906" y="5687274"/>
                  <a:ext cx="935037" cy="576263"/>
                </a:xfrm>
                <a:prstGeom prst="ellipse">
                  <a:avLst/>
                </a:prstGeom>
                <a:noFill/>
                <a:ln w="19050" cap="flat" cmpd="sng">
                  <a:solidFill>
                    <a:srgbClr val="C00000"/>
                  </a:solidFill>
                  <a:prstDash val="dash"/>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dirty="0">
                    <a:solidFill>
                      <a:schemeClr val="dk1"/>
                    </a:solidFill>
                    <a:latin typeface="Adobe 繁黑體 Std B" panose="020B0700000000000000" pitchFamily="34" charset="-120"/>
                    <a:ea typeface="Adobe 繁黑體 Std B" panose="020B0700000000000000" pitchFamily="34" charset="-120"/>
                    <a:sym typeface="Arial"/>
                  </a:endParaRPr>
                </a:p>
              </p:txBody>
            </p:sp>
            <p:cxnSp>
              <p:nvCxnSpPr>
                <p:cNvPr id="903" name="Google Shape;903;p55"/>
                <p:cNvCxnSpPr/>
                <p:nvPr/>
              </p:nvCxnSpPr>
              <p:spPr>
                <a:xfrm rot="10800000" flipH="1">
                  <a:off x="2900806" y="6093674"/>
                  <a:ext cx="752475" cy="11113"/>
                </a:xfrm>
                <a:prstGeom prst="straightConnector1">
                  <a:avLst/>
                </a:prstGeom>
                <a:noFill/>
                <a:ln w="28575" cap="flat" cmpd="sng">
                  <a:solidFill>
                    <a:srgbClr val="C00000"/>
                  </a:solidFill>
                  <a:prstDash val="solid"/>
                  <a:round/>
                  <a:headEnd type="none" w="med" len="med"/>
                  <a:tailEnd type="none" w="med" len="med"/>
                </a:ln>
              </p:spPr>
            </p:cxnSp>
          </p:grpSp>
        </p:grpSp>
        <p:pic>
          <p:nvPicPr>
            <p:cNvPr id="904" name="Google Shape;904;p55"/>
            <p:cNvPicPr preferRelativeResize="0"/>
            <p:nvPr/>
          </p:nvPicPr>
          <p:blipFill rotWithShape="1">
            <a:blip r:embed="rId5">
              <a:alphaModFix/>
            </a:blip>
            <a:srcRect/>
            <a:stretch/>
          </p:blipFill>
          <p:spPr>
            <a:xfrm rot="284023">
              <a:off x="2580863" y="1526089"/>
              <a:ext cx="2082800" cy="4306887"/>
            </a:xfrm>
            <a:prstGeom prst="rect">
              <a:avLst/>
            </a:prstGeom>
            <a:noFill/>
            <a:ln>
              <a:noFill/>
            </a:ln>
          </p:spPr>
        </p:pic>
      </p:grpSp>
      <p:grpSp>
        <p:nvGrpSpPr>
          <p:cNvPr id="23" name="Google Shape;873;p54">
            <a:extLst>
              <a:ext uri="{FF2B5EF4-FFF2-40B4-BE49-F238E27FC236}">
                <a16:creationId xmlns:a16="http://schemas.microsoft.com/office/drawing/2014/main" id="{0E77AC44-210C-4FE5-AD40-88A96A28F546}"/>
              </a:ext>
            </a:extLst>
          </p:cNvPr>
          <p:cNvGrpSpPr/>
          <p:nvPr/>
        </p:nvGrpSpPr>
        <p:grpSpPr>
          <a:xfrm rot="1572539">
            <a:off x="13033750" y="4027870"/>
            <a:ext cx="4694480" cy="1910975"/>
            <a:chOff x="1364160" y="5029714"/>
            <a:chExt cx="10000368" cy="3520518"/>
          </a:xfrm>
        </p:grpSpPr>
        <p:sp>
          <p:nvSpPr>
            <p:cNvPr id="24" name="Google Shape;874;p54">
              <a:extLst>
                <a:ext uri="{FF2B5EF4-FFF2-40B4-BE49-F238E27FC236}">
                  <a16:creationId xmlns:a16="http://schemas.microsoft.com/office/drawing/2014/main" id="{46FFF9EA-318D-427B-9BCD-9D2AD4F5D005}"/>
                </a:ext>
              </a:extLst>
            </p:cNvPr>
            <p:cNvSpPr/>
            <p:nvPr/>
          </p:nvSpPr>
          <p:spPr>
            <a:xfrm>
              <a:off x="1364160" y="5029714"/>
              <a:ext cx="10000368" cy="3520518"/>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25" name="Google Shape;875;p54">
              <a:extLst>
                <a:ext uri="{FF2B5EF4-FFF2-40B4-BE49-F238E27FC236}">
                  <a16:creationId xmlns:a16="http://schemas.microsoft.com/office/drawing/2014/main" id="{2CB9EFB7-DAD6-4C68-B029-755B33578468}"/>
                </a:ext>
              </a:extLst>
            </p:cNvPr>
            <p:cNvSpPr txBox="1"/>
            <p:nvPr/>
          </p:nvSpPr>
          <p:spPr>
            <a:xfrm>
              <a:off x="1960733" y="6325724"/>
              <a:ext cx="8764251" cy="1520906"/>
            </a:xfrm>
            <a:prstGeom prst="rect">
              <a:avLst/>
            </a:prstGeom>
            <a:noFill/>
            <a:ln>
              <a:noFill/>
            </a:ln>
          </p:spPr>
          <p:txBody>
            <a:bodyPr spcFirstLastPara="1" wrap="square" lIns="91425" tIns="45700" rIns="91425" bIns="45700" anchor="t" anchorCtr="0">
              <a:normAutofit/>
            </a:bodyPr>
            <a:lstStyle/>
            <a:p>
              <a:pPr marL="0" marR="0" lvl="0" indent="0" algn="ctr" rtl="0">
                <a:lnSpc>
                  <a:spcPct val="109375"/>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扶手端部防勾撞處理</a:t>
              </a:r>
              <a:endParaRPr sz="3200" b="1"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grpSp>
      <p:pic>
        <p:nvPicPr>
          <p:cNvPr id="26" name="Google Shape;876;p54" descr="一張含有 室內, 牆, 地板, 浴室 的圖片&#10;&#10;自動產生的描述">
            <a:extLst>
              <a:ext uri="{FF2B5EF4-FFF2-40B4-BE49-F238E27FC236}">
                <a16:creationId xmlns:a16="http://schemas.microsoft.com/office/drawing/2014/main" id="{441B16BF-71BF-4704-BE8A-C3C1800A90D5}"/>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20709646" flipH="1">
            <a:off x="-2728461" y="478617"/>
            <a:ext cx="1740130" cy="2738869"/>
          </a:xfrm>
          <a:prstGeom prst="rect">
            <a:avLst/>
          </a:prstGeom>
          <a:noFill/>
          <a:ln w="9525" cap="flat" cmpd="sng">
            <a:solidFill>
              <a:srgbClr val="000000"/>
            </a:solidFill>
            <a:prstDash val="solid"/>
            <a:miter lim="800000"/>
            <a:headEnd type="none" w="sm" len="sm"/>
            <a:tailEnd type="none" w="sm" len="sm"/>
          </a:ln>
        </p:spPr>
      </p:pic>
      <p:pic>
        <p:nvPicPr>
          <p:cNvPr id="27" name="Google Shape;877;p54" descr="汐止 (38)">
            <a:extLst>
              <a:ext uri="{FF2B5EF4-FFF2-40B4-BE49-F238E27FC236}">
                <a16:creationId xmlns:a16="http://schemas.microsoft.com/office/drawing/2014/main" id="{A4C30672-02AB-48AC-B445-74A237ACAC9E}"/>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b="-1"/>
          <a:stretch/>
        </p:blipFill>
        <p:spPr>
          <a:xfrm rot="1293399" flipH="1">
            <a:off x="15007771" y="349708"/>
            <a:ext cx="945862" cy="3573616"/>
          </a:xfrm>
          <a:prstGeom prst="rect">
            <a:avLst/>
          </a:prstGeom>
          <a:noFill/>
          <a:ln w="9525" cap="flat" cmpd="sng">
            <a:solidFill>
              <a:schemeClr val="dk1"/>
            </a:solidFill>
            <a:prstDash val="solid"/>
            <a:round/>
            <a:headEnd type="none" w="sm" len="sm"/>
            <a:tailEnd type="none" w="sm" len="sm"/>
          </a:ln>
        </p:spPr>
      </p:pic>
      <p:pic>
        <p:nvPicPr>
          <p:cNvPr id="28" name="Google Shape;878;p54" descr="鶯歌 (3)">
            <a:extLst>
              <a:ext uri="{FF2B5EF4-FFF2-40B4-BE49-F238E27FC236}">
                <a16:creationId xmlns:a16="http://schemas.microsoft.com/office/drawing/2014/main" id="{546764E9-BE92-4A5A-B56F-569CF4642489}"/>
              </a:ext>
            </a:extLst>
          </p:cNvPr>
          <p:cNvPicPr preferRelativeResize="0"/>
          <p:nvPr/>
        </p:nvPicPr>
        <p:blipFill rotWithShape="1">
          <a:blip r:embed="rId8">
            <a:alphaModFix/>
          </a:blip>
          <a:srcRect/>
          <a:stretch/>
        </p:blipFill>
        <p:spPr>
          <a:xfrm rot="20709646" flipH="1">
            <a:off x="-2728461" y="3358371"/>
            <a:ext cx="1740129" cy="2718774"/>
          </a:xfrm>
          <a:prstGeom prst="rect">
            <a:avLst/>
          </a:prstGeom>
          <a:noFill/>
          <a:ln w="9525" cap="flat" cmpd="sng">
            <a:solidFill>
              <a:srgbClr val="000000"/>
            </a:solidFill>
            <a:prstDash val="solid"/>
            <a:miter lim="800000"/>
            <a:headEnd type="none" w="sm" len="sm"/>
            <a:tailEnd type="none" w="sm" len="sm"/>
          </a:ln>
        </p:spPr>
      </p:pic>
      <p:pic>
        <p:nvPicPr>
          <p:cNvPr id="31" name="Google Shape;916;p56">
            <a:extLst>
              <a:ext uri="{FF2B5EF4-FFF2-40B4-BE49-F238E27FC236}">
                <a16:creationId xmlns:a16="http://schemas.microsoft.com/office/drawing/2014/main" id="{3F798AF8-33BA-47B9-AA0B-BA1F785B2FD2}"/>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flipH="1">
            <a:off x="-952561" y="7785113"/>
            <a:ext cx="526888" cy="835812"/>
          </a:xfrm>
          <a:prstGeom prst="rect">
            <a:avLst/>
          </a:prstGeom>
          <a:noFill/>
          <a:ln w="9525" cap="flat" cmpd="sng">
            <a:solidFill>
              <a:srgbClr val="000000"/>
            </a:solidFill>
            <a:prstDash val="solid"/>
            <a:miter lim="800000"/>
            <a:headEnd type="none" w="sm" len="sm"/>
            <a:tailEnd type="none" w="sm" len="sm"/>
          </a:ln>
        </p:spPr>
      </p:pic>
      <p:pic>
        <p:nvPicPr>
          <p:cNvPr id="32" name="Google Shape;917;p56">
            <a:extLst>
              <a:ext uri="{FF2B5EF4-FFF2-40B4-BE49-F238E27FC236}">
                <a16:creationId xmlns:a16="http://schemas.microsoft.com/office/drawing/2014/main" id="{529C841E-B728-4BC1-8C8B-D0D570A1A136}"/>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b="-3"/>
          <a:stretch/>
        </p:blipFill>
        <p:spPr>
          <a:xfrm flipH="1">
            <a:off x="-317406" y="7786163"/>
            <a:ext cx="634812" cy="834762"/>
          </a:xfrm>
          <a:prstGeom prst="rect">
            <a:avLst/>
          </a:prstGeom>
          <a:noFill/>
          <a:ln w="9525" cap="flat" cmpd="sng">
            <a:solidFill>
              <a:srgbClr val="000000"/>
            </a:solidFill>
            <a:prstDash val="solid"/>
            <a:miter lim="800000"/>
            <a:headEnd type="none" w="sm" len="sm"/>
            <a:tailEnd type="none" w="sm" len="sm"/>
          </a:ln>
        </p:spPr>
      </p:pic>
      <p:pic>
        <p:nvPicPr>
          <p:cNvPr id="33" name="Google Shape;918;p56">
            <a:extLst>
              <a:ext uri="{FF2B5EF4-FFF2-40B4-BE49-F238E27FC236}">
                <a16:creationId xmlns:a16="http://schemas.microsoft.com/office/drawing/2014/main" id="{AC061291-50E5-4ED2-B7C5-C6FA2B7AEFAD}"/>
              </a:ext>
            </a:extLst>
          </p:cNvPr>
          <p:cNvPicPr preferRelativeResize="0"/>
          <p:nvPr/>
        </p:nvPicPr>
        <p:blipFill rotWithShape="1">
          <a:blip r:embed="rId11" cstate="screen">
            <a:alphaModFix/>
            <a:extLst>
              <a:ext uri="{28A0092B-C50C-407E-A947-70E740481C1C}">
                <a14:useLocalDpi xmlns:a14="http://schemas.microsoft.com/office/drawing/2010/main"/>
              </a:ext>
            </a:extLst>
          </a:blip>
          <a:srcRect r="-4"/>
          <a:stretch/>
        </p:blipFill>
        <p:spPr>
          <a:xfrm rot="17515021" flipH="1" flipV="1">
            <a:off x="13348543" y="414813"/>
            <a:ext cx="568023" cy="605966"/>
          </a:xfrm>
          <a:prstGeom prst="rect">
            <a:avLst/>
          </a:prstGeom>
          <a:noFill/>
          <a:ln w="19050" cap="flat" cmpd="sng">
            <a:solidFill>
              <a:srgbClr val="EF7E60"/>
            </a:solidFill>
            <a:prstDash val="lgDash"/>
            <a:miter lim="800000"/>
            <a:headEnd type="none" w="sm" len="sm"/>
            <a:tailEnd type="none" w="sm" len="sm"/>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89"/>
                                        </p:tgtEl>
                                        <p:attrNameLst>
                                          <p:attrName>style.visibility</p:attrName>
                                        </p:attrNameLst>
                                      </p:cBhvr>
                                      <p:to>
                                        <p:strVal val="visible"/>
                                      </p:to>
                                    </p:set>
                                    <p:animEffect transition="in" filter="fade">
                                      <p:cBhvr>
                                        <p:cTn id="7" dur="1000"/>
                                        <p:tgtEl>
                                          <p:spTgt spid="889"/>
                                        </p:tgtEl>
                                      </p:cBhvr>
                                    </p:animEffect>
                                    <p:anim calcmode="lin" valueType="num">
                                      <p:cBhvr>
                                        <p:cTn id="8" dur="1000" fill="hold"/>
                                        <p:tgtEl>
                                          <p:spTgt spid="889"/>
                                        </p:tgtEl>
                                        <p:attrNameLst>
                                          <p:attrName>ppt_x</p:attrName>
                                        </p:attrNameLst>
                                      </p:cBhvr>
                                      <p:tavLst>
                                        <p:tav tm="0">
                                          <p:val>
                                            <p:strVal val="#ppt_x"/>
                                          </p:val>
                                        </p:tav>
                                        <p:tav tm="100000">
                                          <p:val>
                                            <p:strVal val="#ppt_x"/>
                                          </p:val>
                                        </p:tav>
                                      </p:tavLst>
                                    </p:anim>
                                    <p:anim calcmode="lin" valueType="num">
                                      <p:cBhvr>
                                        <p:cTn id="9" dur="900" decel="100000" fill="hold"/>
                                        <p:tgtEl>
                                          <p:spTgt spid="88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89"/>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8" presetClass="entr" presetSubtype="6" fill="hold" grpId="0" nodeType="afterEffect">
                                  <p:stCondLst>
                                    <p:cond delay="250"/>
                                  </p:stCondLst>
                                  <p:childTnLst>
                                    <p:set>
                                      <p:cBhvr>
                                        <p:cTn id="13" dur="1" fill="hold">
                                          <p:stCondLst>
                                            <p:cond delay="0"/>
                                          </p:stCondLst>
                                        </p:cTn>
                                        <p:tgtEl>
                                          <p:spTgt spid="890"/>
                                        </p:tgtEl>
                                        <p:attrNameLst>
                                          <p:attrName>style.visibility</p:attrName>
                                        </p:attrNameLst>
                                      </p:cBhvr>
                                      <p:to>
                                        <p:strVal val="visible"/>
                                      </p:to>
                                    </p:set>
                                    <p:animEffect transition="in" filter="strips(downRight)">
                                      <p:cBhvr>
                                        <p:cTn id="14" dur="500"/>
                                        <p:tgtEl>
                                          <p:spTgt spid="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9" grpId="0" animBg="1"/>
      <p:bldP spid="89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56"/>
          <p:cNvSpPr/>
          <p:nvPr/>
        </p:nvSpPr>
        <p:spPr>
          <a:xfrm>
            <a:off x="164163" y="1397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911" name="Google Shape;911;p56"/>
          <p:cNvSpPr/>
          <p:nvPr/>
        </p:nvSpPr>
        <p:spPr>
          <a:xfrm>
            <a:off x="164162" y="1254459"/>
            <a:ext cx="11871808" cy="4042643"/>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912" name="Google Shape;912;p56"/>
          <p:cNvSpPr/>
          <p:nvPr/>
        </p:nvSpPr>
        <p:spPr>
          <a:xfrm>
            <a:off x="-422240" y="-981186"/>
            <a:ext cx="1432076" cy="1432076"/>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913" name="Google Shape;913;p56"/>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57</a:t>
            </a:fld>
            <a:endParaRPr dirty="0"/>
          </a:p>
        </p:txBody>
      </p:sp>
      <p:sp>
        <p:nvSpPr>
          <p:cNvPr id="914" name="Google Shape;914;p56"/>
          <p:cNvSpPr/>
          <p:nvPr/>
        </p:nvSpPr>
        <p:spPr>
          <a:xfrm>
            <a:off x="10289521" y="4708423"/>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915" name="Google Shape;915;p56"/>
          <p:cNvSpPr txBox="1"/>
          <p:nvPr/>
        </p:nvSpPr>
        <p:spPr>
          <a:xfrm>
            <a:off x="7797285" y="4427476"/>
            <a:ext cx="3785116" cy="684015"/>
          </a:xfrm>
          <a:prstGeom prst="rect">
            <a:avLst/>
          </a:prstGeom>
          <a:solidFill>
            <a:srgbClr val="343434"/>
          </a:solidFill>
          <a:ln>
            <a:noFill/>
          </a:ln>
        </p:spPr>
        <p:txBody>
          <a:bodyPr spcFirstLastPara="1" wrap="square" lIns="91425" tIns="36000" rIns="91425" bIns="108000" anchor="t" anchorCtr="0">
            <a:spAutoFit/>
          </a:bodyPr>
          <a:lstStyle/>
          <a:p>
            <a:pPr marL="0" marR="0" lvl="0" indent="0" algn="ctr" rtl="0">
              <a:lnSpc>
                <a:spcPct val="175000"/>
              </a:lnSpc>
              <a:spcBef>
                <a:spcPts val="0"/>
              </a:spcBef>
              <a:spcAft>
                <a:spcPts val="0"/>
              </a:spcAft>
              <a:buNone/>
            </a:pPr>
            <a:endParaRPr sz="2000" dirty="0">
              <a:solidFill>
                <a:schemeClr val="lt1"/>
              </a:solidFill>
              <a:latin typeface="Adobe 繁黑體 Std B" panose="020B0700000000000000" pitchFamily="34" charset="-120"/>
              <a:ea typeface="Adobe 繁黑體 Std B" panose="020B0700000000000000" pitchFamily="34" charset="-120"/>
              <a:sym typeface="Arial"/>
            </a:endParaRPr>
          </a:p>
        </p:txBody>
      </p:sp>
      <p:pic>
        <p:nvPicPr>
          <p:cNvPr id="916" name="Google Shape;916;p56"/>
          <p:cNvPicPr preferRelativeResize="0"/>
          <p:nvPr/>
        </p:nvPicPr>
        <p:blipFill rotWithShape="1">
          <a:blip r:embed="rId3">
            <a:alphaModFix/>
          </a:blip>
          <a:srcRect/>
          <a:stretch/>
        </p:blipFill>
        <p:spPr>
          <a:xfrm>
            <a:off x="725719" y="960793"/>
            <a:ext cx="3647907" cy="4538005"/>
          </a:xfrm>
          <a:prstGeom prst="rect">
            <a:avLst/>
          </a:prstGeom>
          <a:noFill/>
          <a:ln w="9525" cap="flat" cmpd="sng">
            <a:solidFill>
              <a:srgbClr val="000000"/>
            </a:solidFill>
            <a:prstDash val="solid"/>
            <a:miter lim="800000"/>
            <a:headEnd type="none" w="sm" len="sm"/>
            <a:tailEnd type="none" w="sm" len="sm"/>
          </a:ln>
        </p:spPr>
      </p:pic>
      <p:pic>
        <p:nvPicPr>
          <p:cNvPr id="917" name="Google Shape;917;p56"/>
          <p:cNvPicPr preferRelativeResize="0"/>
          <p:nvPr/>
        </p:nvPicPr>
        <p:blipFill rotWithShape="1">
          <a:blip r:embed="rId4" cstate="screen">
            <a:alphaModFix/>
            <a:extLst>
              <a:ext uri="{28A0092B-C50C-407E-A947-70E740481C1C}">
                <a14:useLocalDpi xmlns:a14="http://schemas.microsoft.com/office/drawing/2010/main"/>
              </a:ext>
            </a:extLst>
          </a:blip>
          <a:srcRect b="-3"/>
          <a:stretch/>
        </p:blipFill>
        <p:spPr>
          <a:xfrm>
            <a:off x="4502674" y="960793"/>
            <a:ext cx="3140163" cy="4532306"/>
          </a:xfrm>
          <a:prstGeom prst="rect">
            <a:avLst/>
          </a:prstGeom>
          <a:noFill/>
          <a:ln w="9525" cap="flat" cmpd="sng">
            <a:solidFill>
              <a:srgbClr val="000000"/>
            </a:solidFill>
            <a:prstDash val="solid"/>
            <a:miter lim="800000"/>
            <a:headEnd type="none" w="sm" len="sm"/>
            <a:tailEnd type="none" w="sm" len="sm"/>
          </a:ln>
        </p:spPr>
      </p:pic>
      <p:pic>
        <p:nvPicPr>
          <p:cNvPr id="918" name="Google Shape;918;p56"/>
          <p:cNvPicPr preferRelativeResize="0"/>
          <p:nvPr/>
        </p:nvPicPr>
        <p:blipFill rotWithShape="1">
          <a:blip r:embed="rId5" cstate="screen">
            <a:alphaModFix/>
            <a:extLst>
              <a:ext uri="{28A0092B-C50C-407E-A947-70E740481C1C}">
                <a14:useLocalDpi xmlns:a14="http://schemas.microsoft.com/office/drawing/2010/main"/>
              </a:ext>
            </a:extLst>
          </a:blip>
          <a:srcRect r="-4"/>
          <a:stretch/>
        </p:blipFill>
        <p:spPr>
          <a:xfrm>
            <a:off x="7797284" y="1626745"/>
            <a:ext cx="3670663" cy="2593069"/>
          </a:xfrm>
          <a:prstGeom prst="rect">
            <a:avLst/>
          </a:prstGeom>
          <a:noFill/>
          <a:ln w="19050" cap="flat" cmpd="sng">
            <a:solidFill>
              <a:srgbClr val="EF7E60"/>
            </a:solidFill>
            <a:prstDash val="lgDash"/>
            <a:miter lim="800000"/>
            <a:headEnd type="none" w="sm" len="sm"/>
            <a:tailEnd type="none" w="sm" len="sm"/>
          </a:ln>
        </p:spPr>
      </p:pic>
      <p:sp>
        <p:nvSpPr>
          <p:cNvPr id="919" name="Google Shape;919;p56"/>
          <p:cNvSpPr txBox="1"/>
          <p:nvPr/>
        </p:nvSpPr>
        <p:spPr>
          <a:xfrm>
            <a:off x="8008421" y="4469329"/>
            <a:ext cx="3165835" cy="989974"/>
          </a:xfrm>
          <a:prstGeom prst="rect">
            <a:avLst/>
          </a:prstGeom>
          <a:noFill/>
          <a:ln>
            <a:noFill/>
          </a:ln>
        </p:spPr>
        <p:txBody>
          <a:bodyPr spcFirstLastPara="1" wrap="square" lIns="91425" tIns="45700" rIns="91425" bIns="45700" anchor="t" anchorCtr="0">
            <a:spAutoFit/>
          </a:bodyPr>
          <a:lstStyle/>
          <a:p>
            <a:pPr marL="0" marR="0" lvl="0" indent="0" algn="ctr" rtl="0">
              <a:lnSpc>
                <a:spcPts val="3500"/>
              </a:lnSpc>
              <a:spcBef>
                <a:spcPts val="0"/>
              </a:spcBef>
              <a:spcAft>
                <a:spcPts val="0"/>
              </a:spcAft>
              <a:buNone/>
            </a:pPr>
            <a:r>
              <a:rPr lang="zh-TW" sz="2000" b="1" dirty="0">
                <a:solidFill>
                  <a:schemeClr val="lt1"/>
                </a:solidFill>
                <a:latin typeface="Adobe 繁黑體 Std B" panose="020B0700000000000000" pitchFamily="34" charset="-120"/>
                <a:ea typeface="Adobe 繁黑體 Std B" panose="020B0700000000000000" pitchFamily="34" charset="-120"/>
                <a:sym typeface="Arial"/>
              </a:rPr>
              <a:t>樓梯退一階才能作出</a:t>
            </a:r>
            <a:br>
              <a:rPr lang="zh-TW" sz="2000" b="1" dirty="0">
                <a:solidFill>
                  <a:schemeClr val="lt1"/>
                </a:solidFill>
                <a:latin typeface="Adobe 繁黑體 Std B" panose="020B0700000000000000" pitchFamily="34" charset="-120"/>
                <a:ea typeface="Adobe 繁黑體 Std B" panose="020B0700000000000000" pitchFamily="34" charset="-120"/>
                <a:sym typeface="Arial"/>
              </a:rPr>
            </a:br>
            <a:r>
              <a:rPr lang="zh-TW" sz="2000" b="1" dirty="0">
                <a:solidFill>
                  <a:schemeClr val="lt1"/>
                </a:solidFill>
                <a:latin typeface="Adobe 繁黑體 Std B" panose="020B0700000000000000" pitchFamily="34" charset="-120"/>
                <a:ea typeface="Adobe 繁黑體 Std B" panose="020B0700000000000000" pitchFamily="34" charset="-120"/>
                <a:sym typeface="Arial"/>
              </a:rPr>
              <a:t>30公分扶手延伸</a:t>
            </a:r>
            <a:endParaRPr sz="2000" b="1" dirty="0">
              <a:solidFill>
                <a:schemeClr val="lt1"/>
              </a:solidFill>
              <a:latin typeface="Adobe 繁黑體 Std B" panose="020B0700000000000000" pitchFamily="34" charset="-120"/>
              <a:ea typeface="Adobe 繁黑體 Std B" panose="020B0700000000000000" pitchFamily="34" charset="-120"/>
              <a:sym typeface="Aria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19"/>
                                        </p:tgtEl>
                                        <p:attrNameLst>
                                          <p:attrName>style.visibility</p:attrName>
                                        </p:attrNameLst>
                                      </p:cBhvr>
                                      <p:to>
                                        <p:strVal val="visible"/>
                                      </p:to>
                                    </p:set>
                                    <p:animEffect transition="in" filter="fade">
                                      <p:cBhvr>
                                        <p:cTn id="7" dur="1000"/>
                                        <p:tgtEl>
                                          <p:spTgt spid="9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Google Shape;924;p57"/>
          <p:cNvSpPr/>
          <p:nvPr/>
        </p:nvSpPr>
        <p:spPr>
          <a:xfrm>
            <a:off x="164163" y="1397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925" name="Google Shape;925;p57"/>
          <p:cNvSpPr/>
          <p:nvPr/>
        </p:nvSpPr>
        <p:spPr>
          <a:xfrm>
            <a:off x="164162" y="1020779"/>
            <a:ext cx="11871808" cy="4042643"/>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926" name="Google Shape;926;p57"/>
          <p:cNvSpPr/>
          <p:nvPr/>
        </p:nvSpPr>
        <p:spPr>
          <a:xfrm>
            <a:off x="-422240" y="-981186"/>
            <a:ext cx="1432076" cy="1432076"/>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927" name="Google Shape;927;p57"/>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58</a:t>
            </a:fld>
            <a:endParaRPr dirty="0"/>
          </a:p>
        </p:txBody>
      </p:sp>
      <p:sp>
        <p:nvSpPr>
          <p:cNvPr id="928" name="Google Shape;928;p57"/>
          <p:cNvSpPr/>
          <p:nvPr/>
        </p:nvSpPr>
        <p:spPr>
          <a:xfrm>
            <a:off x="10289521" y="4708423"/>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grpSp>
        <p:nvGrpSpPr>
          <p:cNvPr id="929" name="Google Shape;929;p57"/>
          <p:cNvGrpSpPr/>
          <p:nvPr/>
        </p:nvGrpSpPr>
        <p:grpSpPr>
          <a:xfrm>
            <a:off x="4820537" y="523240"/>
            <a:ext cx="5468984" cy="1645280"/>
            <a:chOff x="1364160" y="5029714"/>
            <a:chExt cx="10175834" cy="3520518"/>
          </a:xfrm>
        </p:grpSpPr>
        <p:sp>
          <p:nvSpPr>
            <p:cNvPr id="930" name="Google Shape;930;p57"/>
            <p:cNvSpPr/>
            <p:nvPr/>
          </p:nvSpPr>
          <p:spPr>
            <a:xfrm>
              <a:off x="1364160" y="5029714"/>
              <a:ext cx="10175834" cy="3520518"/>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931" name="Google Shape;931;p57"/>
            <p:cNvSpPr txBox="1"/>
            <p:nvPr/>
          </p:nvSpPr>
          <p:spPr>
            <a:xfrm>
              <a:off x="1960733" y="6325724"/>
              <a:ext cx="8764251" cy="1520906"/>
            </a:xfrm>
            <a:prstGeom prst="rect">
              <a:avLst/>
            </a:prstGeom>
            <a:noFill/>
            <a:ln>
              <a:noFill/>
            </a:ln>
          </p:spPr>
          <p:txBody>
            <a:bodyPr spcFirstLastPara="1" wrap="square" lIns="91425" tIns="45700" rIns="91425" bIns="45700" anchor="t" anchorCtr="0">
              <a:normAutofit/>
            </a:bodyPr>
            <a:lstStyle/>
            <a:p>
              <a:pPr marL="0" marR="0" lvl="0" indent="0" algn="ctr" rtl="0">
                <a:lnSpc>
                  <a:spcPct val="109375"/>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拄杖者行為模式分析</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grpSp>
      <p:grpSp>
        <p:nvGrpSpPr>
          <p:cNvPr id="2" name="群組 1">
            <a:extLst>
              <a:ext uri="{FF2B5EF4-FFF2-40B4-BE49-F238E27FC236}">
                <a16:creationId xmlns:a16="http://schemas.microsoft.com/office/drawing/2014/main" id="{4A2F3BA5-92D7-46EA-BCBC-9102AC739D20}"/>
              </a:ext>
            </a:extLst>
          </p:cNvPr>
          <p:cNvGrpSpPr/>
          <p:nvPr/>
        </p:nvGrpSpPr>
        <p:grpSpPr>
          <a:xfrm>
            <a:off x="2029034" y="539952"/>
            <a:ext cx="2688336" cy="1645280"/>
            <a:chOff x="2029034" y="539952"/>
            <a:chExt cx="2688336" cy="1645280"/>
          </a:xfrm>
        </p:grpSpPr>
        <p:sp>
          <p:nvSpPr>
            <p:cNvPr id="935" name="Google Shape;935;p57"/>
            <p:cNvSpPr/>
            <p:nvPr/>
          </p:nvSpPr>
          <p:spPr>
            <a:xfrm>
              <a:off x="2029034" y="539952"/>
              <a:ext cx="2688336" cy="1645280"/>
            </a:xfrm>
            <a:prstGeom prst="rect">
              <a:avLst/>
            </a:prstGeom>
            <a:solidFill>
              <a:srgbClr val="990033"/>
            </a:solid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100"/>
                <a:buFont typeface="Noto Sans Symbols"/>
                <a:buNone/>
              </a:pPr>
              <a:endParaRPr sz="2800" b="1" i="0" u="none" strike="noStrike" cap="none" dirty="0">
                <a:solidFill>
                  <a:srgbClr val="D8D8D8"/>
                </a:solidFill>
                <a:latin typeface="Adobe 繁黑體 Std B" panose="020B0700000000000000" pitchFamily="34" charset="-120"/>
                <a:ea typeface="Adobe 繁黑體 Std B" panose="020B0700000000000000" pitchFamily="34" charset="-120"/>
                <a:cs typeface="Microsoft JhengHei"/>
                <a:sym typeface="Microsoft JhengHei"/>
              </a:endParaRPr>
            </a:p>
          </p:txBody>
        </p:sp>
        <p:pic>
          <p:nvPicPr>
            <p:cNvPr id="936" name="Google Shape;936;p57" descr="手持拐杖的男人 外框"/>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726651" y="631966"/>
              <a:ext cx="1395924" cy="1395924"/>
            </a:xfrm>
            <a:prstGeom prst="rect">
              <a:avLst/>
            </a:prstGeom>
            <a:noFill/>
            <a:ln>
              <a:noFill/>
            </a:ln>
          </p:spPr>
        </p:pic>
      </p:grpSp>
      <p:pic>
        <p:nvPicPr>
          <p:cNvPr id="29" name="Google Shape;946;p58">
            <a:extLst>
              <a:ext uri="{FF2B5EF4-FFF2-40B4-BE49-F238E27FC236}">
                <a16:creationId xmlns:a16="http://schemas.microsoft.com/office/drawing/2014/main" id="{C95C18F9-B467-4671-BB28-3DB088E0C32D}"/>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flipH="1" flipV="1">
            <a:off x="9839065" y="-649923"/>
            <a:ext cx="450456" cy="542353"/>
          </a:xfrm>
          <a:prstGeom prst="rect">
            <a:avLst/>
          </a:prstGeom>
          <a:noFill/>
          <a:ln w="31750" cap="flat" cmpd="sng">
            <a:solidFill>
              <a:schemeClr val="dk1"/>
            </a:solidFill>
            <a:prstDash val="solid"/>
            <a:miter lim="800000"/>
            <a:headEnd type="none" w="sm" len="sm"/>
            <a:tailEnd type="none" w="sm" len="sm"/>
          </a:ln>
        </p:spPr>
      </p:pic>
      <p:pic>
        <p:nvPicPr>
          <p:cNvPr id="30" name="Google Shape;947;p58">
            <a:extLst>
              <a:ext uri="{FF2B5EF4-FFF2-40B4-BE49-F238E27FC236}">
                <a16:creationId xmlns:a16="http://schemas.microsoft.com/office/drawing/2014/main" id="{9DFE88E5-56C3-4657-A8AD-7DE441DD520E}"/>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flipV="1">
            <a:off x="10800907" y="-646749"/>
            <a:ext cx="732281" cy="546036"/>
          </a:xfrm>
          <a:prstGeom prst="rect">
            <a:avLst/>
          </a:prstGeom>
          <a:noFill/>
          <a:ln w="31750" cap="flat" cmpd="sng">
            <a:solidFill>
              <a:schemeClr val="dk1"/>
            </a:solidFill>
            <a:prstDash val="solid"/>
            <a:miter lim="800000"/>
            <a:headEnd type="none" w="sm" len="sm"/>
            <a:tailEnd type="none" w="sm" len="sm"/>
          </a:ln>
        </p:spPr>
      </p:pic>
      <p:pic>
        <p:nvPicPr>
          <p:cNvPr id="31" name="Google Shape;949;p58" descr="一張含有 建築物, 地板, 室內, 地面 的圖片&#10;&#10;自動產生的描述">
            <a:extLst>
              <a:ext uri="{FF2B5EF4-FFF2-40B4-BE49-F238E27FC236}">
                <a16:creationId xmlns:a16="http://schemas.microsoft.com/office/drawing/2014/main" id="{5E35661D-C47B-4322-A672-A480B128812A}"/>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flipH="1" flipV="1">
            <a:off x="9068630" y="7362152"/>
            <a:ext cx="662707" cy="561228"/>
          </a:xfrm>
          <a:prstGeom prst="rect">
            <a:avLst/>
          </a:prstGeom>
          <a:noFill/>
          <a:ln w="31750" cap="flat" cmpd="sng">
            <a:solidFill>
              <a:srgbClr val="000000"/>
            </a:solidFill>
            <a:prstDash val="solid"/>
            <a:miter lim="800000"/>
            <a:headEnd type="none" w="sm" len="sm"/>
            <a:tailEnd type="none" w="sm" len="sm"/>
          </a:ln>
        </p:spPr>
      </p:pic>
      <p:pic>
        <p:nvPicPr>
          <p:cNvPr id="32" name="Google Shape;957;p58" descr="一張含有 建築物, 窗戶 的圖片&#10;&#10;自動產生的描述">
            <a:extLst>
              <a:ext uri="{FF2B5EF4-FFF2-40B4-BE49-F238E27FC236}">
                <a16:creationId xmlns:a16="http://schemas.microsoft.com/office/drawing/2014/main" id="{9B5ED83A-32D7-4A4C-947B-7EC20CD1E717}"/>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b="-719"/>
          <a:stretch/>
        </p:blipFill>
        <p:spPr>
          <a:xfrm rot="5400000" flipV="1">
            <a:off x="-1929244" y="4883920"/>
            <a:ext cx="1086386" cy="1045674"/>
          </a:xfrm>
          <a:prstGeom prst="rect">
            <a:avLst/>
          </a:prstGeom>
          <a:noFill/>
          <a:ln w="31750" cap="flat" cmpd="sng">
            <a:solidFill>
              <a:schemeClr val="dk1"/>
            </a:solidFill>
            <a:prstDash val="solid"/>
            <a:round/>
            <a:headEnd type="none" w="sm" len="sm"/>
            <a:tailEnd type="none" w="sm" len="sm"/>
          </a:ln>
        </p:spPr>
      </p:pic>
      <p:pic>
        <p:nvPicPr>
          <p:cNvPr id="33" name="Google Shape;959;p58" descr="一張含有 戶外, 地面, 人行道, 石頭 的圖片&#10;&#10;自動產生的描述">
            <a:extLst>
              <a:ext uri="{FF2B5EF4-FFF2-40B4-BE49-F238E27FC236}">
                <a16:creationId xmlns:a16="http://schemas.microsoft.com/office/drawing/2014/main" id="{E50F2FBB-958D-4F9F-8C36-6AA92FB800A8}"/>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l="-755"/>
          <a:stretch/>
        </p:blipFill>
        <p:spPr>
          <a:xfrm flipH="1" flipV="1">
            <a:off x="10847712" y="7347743"/>
            <a:ext cx="443948" cy="559615"/>
          </a:xfrm>
          <a:prstGeom prst="rect">
            <a:avLst/>
          </a:prstGeom>
          <a:noFill/>
          <a:ln w="31750" cap="flat" cmpd="sng">
            <a:solidFill>
              <a:schemeClr val="dk1"/>
            </a:solidFill>
            <a:prstDash val="solid"/>
            <a:round/>
            <a:headEnd type="none" w="sm" len="sm"/>
            <a:tailEnd type="none" w="sm" len="sm"/>
          </a:ln>
        </p:spPr>
      </p:pic>
      <p:pic>
        <p:nvPicPr>
          <p:cNvPr id="4" name="圖片 3" descr="一張含有 服裝, 人員, 足部穿著, 男人 的圖片&#10;&#10;AI 產生的內容可能不正確。">
            <a:extLst>
              <a:ext uri="{FF2B5EF4-FFF2-40B4-BE49-F238E27FC236}">
                <a16:creationId xmlns:a16="http://schemas.microsoft.com/office/drawing/2014/main" id="{FD6466FB-F152-2723-1998-EEDE7B784D71}"/>
              </a:ext>
            </a:extLst>
          </p:cNvPr>
          <p:cNvPicPr>
            <a:picLocks noChangeAspect="1"/>
          </p:cNvPicPr>
          <p:nvPr/>
        </p:nvPicPr>
        <p:blipFill>
          <a:blip r:embed="rId9" cstate="screen">
            <a:extLst>
              <a:ext uri="{28A0092B-C50C-407E-A947-70E740481C1C}">
                <a14:useLocalDpi xmlns:a14="http://schemas.microsoft.com/office/drawing/2010/main"/>
              </a:ext>
            </a:extLst>
          </a:blip>
          <a:srcRect l="8336" r="4949"/>
          <a:stretch/>
        </p:blipFill>
        <p:spPr>
          <a:xfrm>
            <a:off x="7455373" y="2406220"/>
            <a:ext cx="2666664" cy="4131677"/>
          </a:xfrm>
          <a:prstGeom prst="rect">
            <a:avLst/>
          </a:prstGeom>
        </p:spPr>
      </p:pic>
      <p:pic>
        <p:nvPicPr>
          <p:cNvPr id="5" name="圖片 4" descr="一張含有 服裝, 人員, 足部穿著, 褲子 的圖片&#10;&#10;AI 產生的內容可能不正確。">
            <a:extLst>
              <a:ext uri="{FF2B5EF4-FFF2-40B4-BE49-F238E27FC236}">
                <a16:creationId xmlns:a16="http://schemas.microsoft.com/office/drawing/2014/main" id="{FED9D99F-A611-081B-08B8-8970028C7F8B}"/>
              </a:ext>
            </a:extLst>
          </p:cNvPr>
          <p:cNvPicPr>
            <a:picLocks noChangeAspect="1"/>
          </p:cNvPicPr>
          <p:nvPr/>
        </p:nvPicPr>
        <p:blipFill>
          <a:blip r:embed="rId10" cstate="screen">
            <a:extLst>
              <a:ext uri="{28A0092B-C50C-407E-A947-70E740481C1C}">
                <a14:useLocalDpi xmlns:a14="http://schemas.microsoft.com/office/drawing/2010/main"/>
              </a:ext>
            </a:extLst>
          </a:blip>
          <a:srcRect l="14406"/>
          <a:stretch/>
        </p:blipFill>
        <p:spPr>
          <a:xfrm>
            <a:off x="4866048" y="2429670"/>
            <a:ext cx="2463738" cy="4142790"/>
          </a:xfrm>
          <a:prstGeom prst="rect">
            <a:avLst/>
          </a:prstGeom>
        </p:spPr>
      </p:pic>
      <p:pic>
        <p:nvPicPr>
          <p:cNvPr id="8" name="圖片 7" descr="一張含有 人員, 服裝, 足部穿著, 男人 的圖片&#10;&#10;AI 產生的內容可能不正確。">
            <a:extLst>
              <a:ext uri="{FF2B5EF4-FFF2-40B4-BE49-F238E27FC236}">
                <a16:creationId xmlns:a16="http://schemas.microsoft.com/office/drawing/2014/main" id="{3919372C-BF6C-E320-FEDF-EED3838739EA}"/>
              </a:ext>
            </a:extLst>
          </p:cNvPr>
          <p:cNvPicPr>
            <a:picLocks noChangeAspect="1"/>
          </p:cNvPicPr>
          <p:nvPr/>
        </p:nvPicPr>
        <p:blipFill>
          <a:blip r:embed="rId11"/>
          <a:srcRect l="4348"/>
          <a:stretch/>
        </p:blipFill>
        <p:spPr>
          <a:xfrm>
            <a:off x="2029034" y="2448725"/>
            <a:ext cx="2743375" cy="41427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929"/>
                                        </p:tgtEl>
                                        <p:attrNameLst>
                                          <p:attrName>style.visibility</p:attrName>
                                        </p:attrNameLst>
                                      </p:cBhvr>
                                      <p:to>
                                        <p:strVal val="visible"/>
                                      </p:to>
                                    </p:set>
                                    <p:anim calcmode="lin" valueType="num">
                                      <p:cBhvr additive="base">
                                        <p:cTn id="12" dur="500" fill="hold"/>
                                        <p:tgtEl>
                                          <p:spTgt spid="929"/>
                                        </p:tgtEl>
                                        <p:attrNameLst>
                                          <p:attrName>ppt_x</p:attrName>
                                        </p:attrNameLst>
                                      </p:cBhvr>
                                      <p:tavLst>
                                        <p:tav tm="0">
                                          <p:val>
                                            <p:strVal val="1+#ppt_w/2"/>
                                          </p:val>
                                        </p:tav>
                                        <p:tav tm="100000">
                                          <p:val>
                                            <p:strVal val="#ppt_x"/>
                                          </p:val>
                                        </p:tav>
                                      </p:tavLst>
                                    </p:anim>
                                    <p:anim calcmode="lin" valueType="num">
                                      <p:cBhvr additive="base">
                                        <p:cTn id="13" dur="500" fill="hold"/>
                                        <p:tgtEl>
                                          <p:spTgt spid="9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p58"/>
          <p:cNvSpPr/>
          <p:nvPr/>
        </p:nvSpPr>
        <p:spPr>
          <a:xfrm>
            <a:off x="164163" y="1397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942" name="Google Shape;942;p58"/>
          <p:cNvSpPr/>
          <p:nvPr/>
        </p:nvSpPr>
        <p:spPr>
          <a:xfrm>
            <a:off x="164162" y="1010346"/>
            <a:ext cx="11863675" cy="4042643"/>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943" name="Google Shape;943;p58"/>
          <p:cNvSpPr/>
          <p:nvPr/>
        </p:nvSpPr>
        <p:spPr>
          <a:xfrm>
            <a:off x="-422240" y="-981186"/>
            <a:ext cx="1432076" cy="1432076"/>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944" name="Google Shape;944;p58"/>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59</a:t>
            </a:fld>
            <a:endParaRPr dirty="0"/>
          </a:p>
        </p:txBody>
      </p:sp>
      <p:sp>
        <p:nvSpPr>
          <p:cNvPr id="945" name="Google Shape;945;p58"/>
          <p:cNvSpPr/>
          <p:nvPr/>
        </p:nvSpPr>
        <p:spPr>
          <a:xfrm>
            <a:off x="10289521" y="4708423"/>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pic>
        <p:nvPicPr>
          <p:cNvPr id="946" name="Google Shape;946;p58"/>
          <p:cNvPicPr preferRelativeResize="0"/>
          <p:nvPr/>
        </p:nvPicPr>
        <p:blipFill rotWithShape="1">
          <a:blip r:embed="rId3">
            <a:alphaModFix/>
          </a:blip>
          <a:srcRect/>
          <a:stretch/>
        </p:blipFill>
        <p:spPr>
          <a:xfrm>
            <a:off x="5101370" y="1342450"/>
            <a:ext cx="2467479" cy="2912122"/>
          </a:xfrm>
          <a:prstGeom prst="rect">
            <a:avLst/>
          </a:prstGeom>
          <a:noFill/>
          <a:ln w="31750" cap="flat" cmpd="sng">
            <a:solidFill>
              <a:schemeClr val="dk1"/>
            </a:solidFill>
            <a:prstDash val="solid"/>
            <a:miter lim="800000"/>
            <a:headEnd type="none" w="sm" len="sm"/>
            <a:tailEnd type="none" w="sm" len="sm"/>
          </a:ln>
        </p:spPr>
      </p:pic>
      <p:pic>
        <p:nvPicPr>
          <p:cNvPr id="947" name="Google Shape;947;p58"/>
          <p:cNvPicPr preferRelativeResize="0"/>
          <p:nvPr/>
        </p:nvPicPr>
        <p:blipFill rotWithShape="1">
          <a:blip r:embed="rId4">
            <a:alphaModFix/>
          </a:blip>
          <a:srcRect/>
          <a:stretch/>
        </p:blipFill>
        <p:spPr>
          <a:xfrm>
            <a:off x="7765698" y="1327840"/>
            <a:ext cx="3333969" cy="2557972"/>
          </a:xfrm>
          <a:prstGeom prst="rect">
            <a:avLst/>
          </a:prstGeom>
          <a:noFill/>
          <a:ln w="31750" cap="flat" cmpd="sng">
            <a:solidFill>
              <a:schemeClr val="dk1"/>
            </a:solidFill>
            <a:prstDash val="solid"/>
            <a:miter lim="800000"/>
            <a:headEnd type="none" w="sm" len="sm"/>
            <a:tailEnd type="none" w="sm" len="sm"/>
          </a:ln>
        </p:spPr>
      </p:pic>
      <p:grpSp>
        <p:nvGrpSpPr>
          <p:cNvPr id="7" name="群組 6">
            <a:extLst>
              <a:ext uri="{FF2B5EF4-FFF2-40B4-BE49-F238E27FC236}">
                <a16:creationId xmlns:a16="http://schemas.microsoft.com/office/drawing/2014/main" id="{2D711008-632E-5163-6307-2383FB4ABA0B}"/>
              </a:ext>
            </a:extLst>
          </p:cNvPr>
          <p:cNvGrpSpPr/>
          <p:nvPr/>
        </p:nvGrpSpPr>
        <p:grpSpPr>
          <a:xfrm>
            <a:off x="5094230" y="4413728"/>
            <a:ext cx="2480409" cy="1899080"/>
            <a:chOff x="5122278" y="4013063"/>
            <a:chExt cx="2480409" cy="1899080"/>
          </a:xfrm>
        </p:grpSpPr>
        <p:pic>
          <p:nvPicPr>
            <p:cNvPr id="949" name="Google Shape;949;p58" descr="一張含有 建築物, 地板, 室內, 地面 的圖片&#10;&#10;自動產生的描述"/>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122278" y="4022039"/>
              <a:ext cx="2480409" cy="1890104"/>
            </a:xfrm>
            <a:prstGeom prst="rect">
              <a:avLst/>
            </a:prstGeom>
            <a:noFill/>
            <a:ln w="31750" cap="flat" cmpd="sng">
              <a:solidFill>
                <a:srgbClr val="000000"/>
              </a:solidFill>
              <a:prstDash val="solid"/>
              <a:miter lim="800000"/>
              <a:headEnd type="none" w="sm" len="sm"/>
              <a:tailEnd type="none" w="sm" len="sm"/>
            </a:ln>
          </p:spPr>
        </p:pic>
        <p:grpSp>
          <p:nvGrpSpPr>
            <p:cNvPr id="950" name="Google Shape;950;p58"/>
            <p:cNvGrpSpPr/>
            <p:nvPr/>
          </p:nvGrpSpPr>
          <p:grpSpPr>
            <a:xfrm>
              <a:off x="5319029" y="4013063"/>
              <a:ext cx="1866197" cy="801418"/>
              <a:chOff x="5724525" y="4114800"/>
              <a:chExt cx="2514600" cy="1062843"/>
            </a:xfrm>
          </p:grpSpPr>
          <p:sp>
            <p:nvSpPr>
              <p:cNvPr id="951" name="Google Shape;951;p58"/>
              <p:cNvSpPr txBox="1"/>
              <p:nvPr/>
            </p:nvSpPr>
            <p:spPr>
              <a:xfrm>
                <a:off x="6226175" y="4114800"/>
                <a:ext cx="415926" cy="4897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b="1" dirty="0">
                    <a:solidFill>
                      <a:srgbClr val="FFFF00"/>
                    </a:solidFill>
                    <a:latin typeface="Adobe 繁黑體 Std B" panose="020B0700000000000000" pitchFamily="34" charset="-120"/>
                    <a:ea typeface="Adobe 繁黑體 Std B" panose="020B0700000000000000" pitchFamily="34" charset="-120"/>
                    <a:cs typeface="Microsoft JhengHei"/>
                    <a:sym typeface="Microsoft JhengHei"/>
                  </a:rPr>
                  <a:t>小</a:t>
                </a:r>
                <a:endParaRPr dirty="0">
                  <a:latin typeface="Adobe 繁黑體 Std B" panose="020B0700000000000000" pitchFamily="34" charset="-120"/>
                  <a:ea typeface="Adobe 繁黑體 Std B" panose="020B0700000000000000" pitchFamily="34" charset="-120"/>
                </a:endParaRPr>
              </a:p>
            </p:txBody>
          </p:sp>
          <p:sp>
            <p:nvSpPr>
              <p:cNvPr id="952" name="Google Shape;952;p58"/>
              <p:cNvSpPr txBox="1"/>
              <p:nvPr/>
            </p:nvSpPr>
            <p:spPr>
              <a:xfrm>
                <a:off x="6638925" y="4298950"/>
                <a:ext cx="415926" cy="4897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b="1" dirty="0">
                    <a:solidFill>
                      <a:srgbClr val="FFFF00"/>
                    </a:solidFill>
                    <a:latin typeface="Adobe 繁黑體 Std B" panose="020B0700000000000000" pitchFamily="34" charset="-120"/>
                    <a:ea typeface="Adobe 繁黑體 Std B" panose="020B0700000000000000" pitchFamily="34" charset="-120"/>
                    <a:cs typeface="Microsoft JhengHei"/>
                    <a:sym typeface="Microsoft JhengHei"/>
                  </a:rPr>
                  <a:t>心</a:t>
                </a:r>
                <a:endParaRPr dirty="0">
                  <a:latin typeface="Adobe 繁黑體 Std B" panose="020B0700000000000000" pitchFamily="34" charset="-120"/>
                  <a:ea typeface="Adobe 繁黑體 Std B" panose="020B0700000000000000" pitchFamily="34" charset="-120"/>
                </a:endParaRPr>
              </a:p>
            </p:txBody>
          </p:sp>
          <p:sp>
            <p:nvSpPr>
              <p:cNvPr id="953" name="Google Shape;953;p58"/>
              <p:cNvSpPr txBox="1"/>
              <p:nvPr/>
            </p:nvSpPr>
            <p:spPr>
              <a:xfrm>
                <a:off x="6994525" y="4494213"/>
                <a:ext cx="415926" cy="4897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b="1" dirty="0">
                    <a:solidFill>
                      <a:srgbClr val="FFFF00"/>
                    </a:solidFill>
                    <a:latin typeface="Adobe 繁黑體 Std B" panose="020B0700000000000000" pitchFamily="34" charset="-120"/>
                    <a:ea typeface="Adobe 繁黑體 Std B" panose="020B0700000000000000" pitchFamily="34" charset="-120"/>
                    <a:cs typeface="Microsoft JhengHei"/>
                    <a:sym typeface="Microsoft JhengHei"/>
                  </a:rPr>
                  <a:t>撞</a:t>
                </a:r>
                <a:endParaRPr dirty="0">
                  <a:latin typeface="Adobe 繁黑體 Std B" panose="020B0700000000000000" pitchFamily="34" charset="-120"/>
                  <a:ea typeface="Adobe 繁黑體 Std B" panose="020B0700000000000000" pitchFamily="34" charset="-120"/>
                </a:endParaRPr>
              </a:p>
            </p:txBody>
          </p:sp>
          <p:sp>
            <p:nvSpPr>
              <p:cNvPr id="954" name="Google Shape;954;p58"/>
              <p:cNvSpPr txBox="1"/>
              <p:nvPr/>
            </p:nvSpPr>
            <p:spPr>
              <a:xfrm>
                <a:off x="7410450" y="4687888"/>
                <a:ext cx="414338" cy="4897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b="1" dirty="0">
                    <a:solidFill>
                      <a:srgbClr val="FFFF00"/>
                    </a:solidFill>
                    <a:latin typeface="Adobe 繁黑體 Std B" panose="020B0700000000000000" pitchFamily="34" charset="-120"/>
                    <a:ea typeface="Adobe 繁黑體 Std B" panose="020B0700000000000000" pitchFamily="34" charset="-120"/>
                    <a:cs typeface="Microsoft JhengHei"/>
                    <a:sym typeface="Microsoft JhengHei"/>
                  </a:rPr>
                  <a:t>頭</a:t>
                </a:r>
                <a:endParaRPr dirty="0">
                  <a:latin typeface="Adobe 繁黑體 Std B" panose="020B0700000000000000" pitchFamily="34" charset="-120"/>
                  <a:ea typeface="Adobe 繁黑體 Std B" panose="020B0700000000000000" pitchFamily="34" charset="-120"/>
                </a:endParaRPr>
              </a:p>
            </p:txBody>
          </p:sp>
          <p:cxnSp>
            <p:nvCxnSpPr>
              <p:cNvPr id="955" name="Google Shape;955;p58"/>
              <p:cNvCxnSpPr/>
              <p:nvPr/>
            </p:nvCxnSpPr>
            <p:spPr>
              <a:xfrm>
                <a:off x="5724525" y="4148138"/>
                <a:ext cx="1892300" cy="1025525"/>
              </a:xfrm>
              <a:prstGeom prst="straightConnector1">
                <a:avLst/>
              </a:prstGeom>
              <a:noFill/>
              <a:ln w="31750" cap="flat" cmpd="sng">
                <a:solidFill>
                  <a:srgbClr val="FFC000"/>
                </a:solidFill>
                <a:prstDash val="solid"/>
                <a:round/>
                <a:headEnd type="none" w="med" len="med"/>
                <a:tailEnd type="none" w="med" len="med"/>
              </a:ln>
            </p:spPr>
          </p:cxnSp>
          <p:cxnSp>
            <p:nvCxnSpPr>
              <p:cNvPr id="956" name="Google Shape;956;p58"/>
              <p:cNvCxnSpPr/>
              <p:nvPr/>
            </p:nvCxnSpPr>
            <p:spPr>
              <a:xfrm>
                <a:off x="7616825" y="5173663"/>
                <a:ext cx="622300" cy="0"/>
              </a:xfrm>
              <a:prstGeom prst="straightConnector1">
                <a:avLst/>
              </a:prstGeom>
              <a:noFill/>
              <a:ln w="31750" cap="flat" cmpd="sng">
                <a:solidFill>
                  <a:srgbClr val="FFC000"/>
                </a:solidFill>
                <a:prstDash val="solid"/>
                <a:round/>
                <a:headEnd type="none" w="med" len="med"/>
                <a:tailEnd type="none" w="med" len="med"/>
              </a:ln>
            </p:spPr>
          </p:cxnSp>
        </p:grpSp>
      </p:grpSp>
      <p:pic>
        <p:nvPicPr>
          <p:cNvPr id="957" name="Google Shape;957;p58" descr="一張含有 建築物, 窗戶 的圖片&#10;&#10;自動產生的描述"/>
          <p:cNvPicPr preferRelativeResize="0"/>
          <p:nvPr/>
        </p:nvPicPr>
        <p:blipFill rotWithShape="1">
          <a:blip r:embed="rId6" cstate="screen">
            <a:alphaModFix/>
            <a:extLst>
              <a:ext uri="{28A0092B-C50C-407E-A947-70E740481C1C}">
                <a14:useLocalDpi xmlns:a14="http://schemas.microsoft.com/office/drawing/2010/main"/>
              </a:ext>
            </a:extLst>
          </a:blip>
          <a:srcRect b="-719"/>
          <a:stretch/>
        </p:blipFill>
        <p:spPr>
          <a:xfrm rot="5400000">
            <a:off x="505540" y="1956354"/>
            <a:ext cx="5301208" cy="3496753"/>
          </a:xfrm>
          <a:prstGeom prst="rect">
            <a:avLst/>
          </a:prstGeom>
          <a:noFill/>
          <a:ln w="31750" cap="flat" cmpd="sng">
            <a:solidFill>
              <a:schemeClr val="dk1"/>
            </a:solidFill>
            <a:prstDash val="solid"/>
            <a:round/>
            <a:headEnd type="none" w="sm" len="sm"/>
            <a:tailEnd type="none" w="sm" len="sm"/>
          </a:ln>
        </p:spPr>
      </p:pic>
      <p:cxnSp>
        <p:nvCxnSpPr>
          <p:cNvPr id="958" name="Google Shape;958;p58"/>
          <p:cNvCxnSpPr/>
          <p:nvPr/>
        </p:nvCxnSpPr>
        <p:spPr>
          <a:xfrm rot="10800000" flipH="1">
            <a:off x="2069877" y="348879"/>
            <a:ext cx="6038047" cy="4167"/>
          </a:xfrm>
          <a:prstGeom prst="straightConnector1">
            <a:avLst/>
          </a:prstGeom>
          <a:noFill/>
          <a:ln w="19050" cap="flat" cmpd="sng">
            <a:solidFill>
              <a:schemeClr val="lt1"/>
            </a:solidFill>
            <a:prstDash val="solid"/>
            <a:round/>
            <a:headEnd type="none" w="sm" len="sm"/>
            <a:tailEnd type="none" w="sm" len="sm"/>
          </a:ln>
        </p:spPr>
      </p:cxnSp>
      <p:sp>
        <p:nvSpPr>
          <p:cNvPr id="960" name="Google Shape;960;p58"/>
          <p:cNvSpPr/>
          <p:nvPr/>
        </p:nvSpPr>
        <p:spPr>
          <a:xfrm>
            <a:off x="5053805" y="554088"/>
            <a:ext cx="5566278" cy="670699"/>
          </a:xfrm>
          <a:prstGeom prst="roundRect">
            <a:avLst>
              <a:gd name="adj" fmla="val 21667"/>
            </a:avLst>
          </a:prstGeom>
          <a:solidFill>
            <a:srgbClr val="FFC000"/>
          </a:solidFill>
          <a:ln>
            <a:noFill/>
          </a:ln>
        </p:spPr>
        <p:txBody>
          <a:bodyPr spcFirstLastPara="1" wrap="square" lIns="91425" tIns="45700" rIns="91425" bIns="45700" anchor="t" anchorCtr="0">
            <a:noAutofit/>
          </a:bodyPr>
          <a:lstStyle/>
          <a:p>
            <a:pPr marL="0" marR="0" lvl="0" indent="0" algn="ctr" rtl="0">
              <a:lnSpc>
                <a:spcPts val="3840"/>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樓梯下方應有防撞提示措施</a:t>
            </a:r>
            <a:endParaRPr dirty="0">
              <a:latin typeface="Adobe 繁黑體 Std B" panose="020B0700000000000000" pitchFamily="34" charset="-120"/>
              <a:ea typeface="Adobe 繁黑體 Std B" panose="020B0700000000000000" pitchFamily="34" charset="-120"/>
            </a:endParaRPr>
          </a:p>
        </p:txBody>
      </p:sp>
      <p:grpSp>
        <p:nvGrpSpPr>
          <p:cNvPr id="11" name="群組 10">
            <a:extLst>
              <a:ext uri="{FF2B5EF4-FFF2-40B4-BE49-F238E27FC236}">
                <a16:creationId xmlns:a16="http://schemas.microsoft.com/office/drawing/2014/main" id="{92EF136C-B4DA-44BB-C702-74837321E001}"/>
              </a:ext>
            </a:extLst>
          </p:cNvPr>
          <p:cNvGrpSpPr/>
          <p:nvPr/>
        </p:nvGrpSpPr>
        <p:grpSpPr>
          <a:xfrm>
            <a:off x="2655909" y="3670243"/>
            <a:ext cx="1281091" cy="1357426"/>
            <a:chOff x="2655909" y="3670243"/>
            <a:chExt cx="1281091" cy="1357426"/>
          </a:xfrm>
        </p:grpSpPr>
        <p:cxnSp>
          <p:nvCxnSpPr>
            <p:cNvPr id="3" name="直線接點 2">
              <a:extLst>
                <a:ext uri="{FF2B5EF4-FFF2-40B4-BE49-F238E27FC236}">
                  <a16:creationId xmlns:a16="http://schemas.microsoft.com/office/drawing/2014/main" id="{682357A7-B0E8-FB95-E5DE-D219760B5162}"/>
                </a:ext>
              </a:extLst>
            </p:cNvPr>
            <p:cNvCxnSpPr/>
            <p:nvPr/>
          </p:nvCxnSpPr>
          <p:spPr>
            <a:xfrm>
              <a:off x="3543300" y="3670243"/>
              <a:ext cx="3937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直線接點 3">
              <a:extLst>
                <a:ext uri="{FF2B5EF4-FFF2-40B4-BE49-F238E27FC236}">
                  <a16:creationId xmlns:a16="http://schemas.microsoft.com/office/drawing/2014/main" id="{09976E5F-35C8-E163-A7BC-DB2FD8E82164}"/>
                </a:ext>
              </a:extLst>
            </p:cNvPr>
            <p:cNvCxnSpPr/>
            <p:nvPr/>
          </p:nvCxnSpPr>
          <p:spPr>
            <a:xfrm>
              <a:off x="3543300" y="5027669"/>
              <a:ext cx="3937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線單箭頭接點 5">
              <a:extLst>
                <a:ext uri="{FF2B5EF4-FFF2-40B4-BE49-F238E27FC236}">
                  <a16:creationId xmlns:a16="http://schemas.microsoft.com/office/drawing/2014/main" id="{C72480E0-0ADB-386D-E161-2516F559A44E}"/>
                </a:ext>
              </a:extLst>
            </p:cNvPr>
            <p:cNvCxnSpPr>
              <a:cxnSpLocks/>
            </p:cNvCxnSpPr>
            <p:nvPr/>
          </p:nvCxnSpPr>
          <p:spPr>
            <a:xfrm>
              <a:off x="3740150" y="3670243"/>
              <a:ext cx="0" cy="1357426"/>
            </a:xfrm>
            <a:prstGeom prst="straightConnector1">
              <a:avLst/>
            </a:prstGeom>
            <a:ln w="3810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文字方塊 9">
              <a:extLst>
                <a:ext uri="{FF2B5EF4-FFF2-40B4-BE49-F238E27FC236}">
                  <a16:creationId xmlns:a16="http://schemas.microsoft.com/office/drawing/2014/main" id="{D28DEDA2-59A8-E51E-5B9E-8DD68447EF64}"/>
                </a:ext>
              </a:extLst>
            </p:cNvPr>
            <p:cNvSpPr txBox="1"/>
            <p:nvPr/>
          </p:nvSpPr>
          <p:spPr>
            <a:xfrm>
              <a:off x="2655909" y="4140576"/>
              <a:ext cx="1115245" cy="369332"/>
            </a:xfrm>
            <a:prstGeom prst="rect">
              <a:avLst/>
            </a:prstGeom>
            <a:noFill/>
          </p:spPr>
          <p:txBody>
            <a:bodyPr wrap="square" rtlCol="0">
              <a:spAutoFit/>
            </a:bodyPr>
            <a:lstStyle/>
            <a:p>
              <a:r>
                <a:rPr lang="en-US" altLang="zh-TW" sz="1800" b="1" dirty="0">
                  <a:solidFill>
                    <a:schemeClr val="tx1"/>
                  </a:solidFill>
                  <a:highlight>
                    <a:srgbClr val="FFFF00"/>
                  </a:highlight>
                  <a:latin typeface="Adobe 繁黑體 Std B" panose="020B0700000000000000" pitchFamily="34" charset="-120"/>
                  <a:ea typeface="Adobe 繁黑體 Std B" panose="020B0700000000000000" pitchFamily="34" charset="-120"/>
                </a:rPr>
                <a:t>190</a:t>
              </a:r>
              <a:r>
                <a:rPr lang="zh-TW" altLang="en-US" sz="1800" b="1" dirty="0">
                  <a:solidFill>
                    <a:schemeClr val="tx1"/>
                  </a:solidFill>
                  <a:highlight>
                    <a:srgbClr val="FFFF00"/>
                  </a:highlight>
                  <a:latin typeface="Adobe 繁黑體 Std B" panose="020B0700000000000000" pitchFamily="34" charset="-120"/>
                  <a:ea typeface="Adobe 繁黑體 Std B" panose="020B0700000000000000" pitchFamily="34" charset="-120"/>
                </a:rPr>
                <a:t>公分</a:t>
              </a:r>
            </a:p>
          </p:txBody>
        </p:sp>
      </p:grpSp>
      <p:grpSp>
        <p:nvGrpSpPr>
          <p:cNvPr id="17" name="群組 16">
            <a:extLst>
              <a:ext uri="{FF2B5EF4-FFF2-40B4-BE49-F238E27FC236}">
                <a16:creationId xmlns:a16="http://schemas.microsoft.com/office/drawing/2014/main" id="{042405BD-1738-42BD-7AED-BD0DC57C6F0C}"/>
              </a:ext>
            </a:extLst>
          </p:cNvPr>
          <p:cNvGrpSpPr/>
          <p:nvPr/>
        </p:nvGrpSpPr>
        <p:grpSpPr>
          <a:xfrm>
            <a:off x="7952509" y="2046174"/>
            <a:ext cx="1305515" cy="1357426"/>
            <a:chOff x="7952509" y="2046174"/>
            <a:chExt cx="1305515" cy="1357426"/>
          </a:xfrm>
        </p:grpSpPr>
        <p:cxnSp>
          <p:nvCxnSpPr>
            <p:cNvPr id="13" name="直線接點 12">
              <a:extLst>
                <a:ext uri="{FF2B5EF4-FFF2-40B4-BE49-F238E27FC236}">
                  <a16:creationId xmlns:a16="http://schemas.microsoft.com/office/drawing/2014/main" id="{81A6EE66-3AB4-5B46-9163-5782414A2F3A}"/>
                </a:ext>
              </a:extLst>
            </p:cNvPr>
            <p:cNvCxnSpPr/>
            <p:nvPr/>
          </p:nvCxnSpPr>
          <p:spPr>
            <a:xfrm>
              <a:off x="8864324" y="2046174"/>
              <a:ext cx="3937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線接點 13">
              <a:extLst>
                <a:ext uri="{FF2B5EF4-FFF2-40B4-BE49-F238E27FC236}">
                  <a16:creationId xmlns:a16="http://schemas.microsoft.com/office/drawing/2014/main" id="{1BE5E4D3-09F7-F977-D0CF-1CA2E0D62A7E}"/>
                </a:ext>
              </a:extLst>
            </p:cNvPr>
            <p:cNvCxnSpPr/>
            <p:nvPr/>
          </p:nvCxnSpPr>
          <p:spPr>
            <a:xfrm>
              <a:off x="8864324" y="3403600"/>
              <a:ext cx="3937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線單箭頭接點 14">
              <a:extLst>
                <a:ext uri="{FF2B5EF4-FFF2-40B4-BE49-F238E27FC236}">
                  <a16:creationId xmlns:a16="http://schemas.microsoft.com/office/drawing/2014/main" id="{6727A35F-0C08-59A4-D88F-D678922CA438}"/>
                </a:ext>
              </a:extLst>
            </p:cNvPr>
            <p:cNvCxnSpPr>
              <a:cxnSpLocks/>
            </p:cNvCxnSpPr>
            <p:nvPr/>
          </p:nvCxnSpPr>
          <p:spPr>
            <a:xfrm>
              <a:off x="9061174" y="2046174"/>
              <a:ext cx="0" cy="1357426"/>
            </a:xfrm>
            <a:prstGeom prst="straightConnector1">
              <a:avLst/>
            </a:prstGeom>
            <a:ln w="3810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文字方塊 15">
              <a:extLst>
                <a:ext uri="{FF2B5EF4-FFF2-40B4-BE49-F238E27FC236}">
                  <a16:creationId xmlns:a16="http://schemas.microsoft.com/office/drawing/2014/main" id="{A0959A4D-2A5C-DEDD-5E9E-B7D2914DACF2}"/>
                </a:ext>
              </a:extLst>
            </p:cNvPr>
            <p:cNvSpPr txBox="1"/>
            <p:nvPr/>
          </p:nvSpPr>
          <p:spPr>
            <a:xfrm>
              <a:off x="7952509" y="2536946"/>
              <a:ext cx="1158553" cy="369332"/>
            </a:xfrm>
            <a:prstGeom prst="rect">
              <a:avLst/>
            </a:prstGeom>
            <a:noFill/>
          </p:spPr>
          <p:txBody>
            <a:bodyPr wrap="square" rtlCol="0">
              <a:spAutoFit/>
            </a:bodyPr>
            <a:lstStyle/>
            <a:p>
              <a:r>
                <a:rPr lang="en-US" altLang="zh-TW" sz="1800" b="1" dirty="0">
                  <a:solidFill>
                    <a:schemeClr val="tx1"/>
                  </a:solidFill>
                  <a:highlight>
                    <a:srgbClr val="FFFF00"/>
                  </a:highlight>
                  <a:latin typeface="Adobe 繁黑體 Std B" panose="020B0700000000000000" pitchFamily="34" charset="-120"/>
                  <a:ea typeface="Adobe 繁黑體 Std B" panose="020B0700000000000000" pitchFamily="34" charset="-120"/>
                </a:rPr>
                <a:t>190</a:t>
              </a:r>
              <a:r>
                <a:rPr lang="zh-TW" altLang="en-US" sz="1800" b="1" dirty="0">
                  <a:solidFill>
                    <a:schemeClr val="tx1"/>
                  </a:solidFill>
                  <a:highlight>
                    <a:srgbClr val="FFFF00"/>
                  </a:highlight>
                  <a:latin typeface="Adobe 繁黑體 Std B" panose="020B0700000000000000" pitchFamily="34" charset="-120"/>
                  <a:ea typeface="Adobe 繁黑體 Std B" panose="020B0700000000000000" pitchFamily="34" charset="-120"/>
                </a:rPr>
                <a:t>公分</a:t>
              </a:r>
            </a:p>
          </p:txBody>
        </p:sp>
      </p:grpSp>
      <p:sp>
        <p:nvSpPr>
          <p:cNvPr id="32" name="文字方塊 31">
            <a:extLst>
              <a:ext uri="{FF2B5EF4-FFF2-40B4-BE49-F238E27FC236}">
                <a16:creationId xmlns:a16="http://schemas.microsoft.com/office/drawing/2014/main" id="{14CC946A-3D54-46C8-A556-4E94D969B7B7}"/>
              </a:ext>
            </a:extLst>
          </p:cNvPr>
          <p:cNvSpPr txBox="1"/>
          <p:nvPr/>
        </p:nvSpPr>
        <p:spPr>
          <a:xfrm flipH="1">
            <a:off x="-11186372" y="618434"/>
            <a:ext cx="10135567" cy="690409"/>
          </a:xfrm>
          <a:prstGeom prst="rect">
            <a:avLst/>
          </a:prstGeom>
          <a:solidFill>
            <a:srgbClr val="343434"/>
          </a:solidFill>
        </p:spPr>
        <p:txBody>
          <a:bodyPr wrap="square" tIns="108000" bIns="180000">
            <a:spAutoFit/>
          </a:bodyPr>
          <a:lstStyle/>
          <a:p>
            <a:pPr algn="ctr" eaLnBrk="1" hangingPunct="1">
              <a:lnSpc>
                <a:spcPts val="3500"/>
              </a:lnSpc>
              <a:spcBef>
                <a:spcPts val="1000"/>
              </a:spcBef>
              <a:defRPr/>
            </a:pPr>
            <a:r>
              <a:rPr lang="zh-TW" altLang="en-US" sz="2000" b="1" dirty="0">
                <a:solidFill>
                  <a:schemeClr val="bg1"/>
                </a:solidFill>
                <a:latin typeface="Adobe 繁黑體 Std B" panose="020B0700000000000000" pitchFamily="34" charset="-120"/>
                <a:ea typeface="Adobe 繁黑體 Std B" panose="020B0700000000000000" pitchFamily="34" charset="-120"/>
              </a:rPr>
              <a:t>兩端平臺高差在二十公分以上者，如設置扶手將</a:t>
            </a:r>
            <a:r>
              <a:rPr lang="zh-TW" altLang="en-US" sz="2000" b="1" dirty="0">
                <a:solidFill>
                  <a:srgbClr val="FFC000"/>
                </a:solidFill>
                <a:latin typeface="Adobe 繁黑體 Std B" panose="020B0700000000000000" pitchFamily="34" charset="-120"/>
                <a:ea typeface="Adobe 繁黑體 Std B" panose="020B0700000000000000" pitchFamily="34" charset="-120"/>
              </a:rPr>
              <a:t>影響通路</a:t>
            </a:r>
            <a:r>
              <a:rPr lang="zh-TW" altLang="en-US" sz="2000" b="1" dirty="0">
                <a:solidFill>
                  <a:schemeClr val="bg1"/>
                </a:solidFill>
                <a:latin typeface="Adobe 繁黑體 Std B" panose="020B0700000000000000" pitchFamily="34" charset="-120"/>
                <a:ea typeface="Adobe 繁黑體 Std B" panose="020B0700000000000000" pitchFamily="34" charset="-120"/>
              </a:rPr>
              <a:t>順暢安全者，不須設置扶手。</a:t>
            </a:r>
            <a:endParaRPr lang="ja-JP" altLang="en-US" sz="2000" b="1" dirty="0">
              <a:solidFill>
                <a:schemeClr val="bg1"/>
              </a:solidFill>
              <a:latin typeface="Adobe 繁黑體 Std B" panose="020B0700000000000000" pitchFamily="34" charset="-120"/>
              <a:ea typeface="Adobe 繁黑體 Std B" panose="020B0700000000000000" pitchFamily="34" charset="-120"/>
            </a:endParaRPr>
          </a:p>
        </p:txBody>
      </p:sp>
      <p:pic>
        <p:nvPicPr>
          <p:cNvPr id="34" name="Google Shape;970;p59" descr="台北市 (51)_s">
            <a:extLst>
              <a:ext uri="{FF2B5EF4-FFF2-40B4-BE49-F238E27FC236}">
                <a16:creationId xmlns:a16="http://schemas.microsoft.com/office/drawing/2014/main" id="{96FB71FD-34BB-4F87-8D7F-BA027FC99A23}"/>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rot="19822869">
            <a:off x="-1516715" y="6448401"/>
            <a:ext cx="1171156" cy="1233262"/>
          </a:xfrm>
          <a:prstGeom prst="rect">
            <a:avLst/>
          </a:prstGeom>
          <a:noFill/>
          <a:ln>
            <a:noFill/>
          </a:ln>
        </p:spPr>
      </p:pic>
      <p:pic>
        <p:nvPicPr>
          <p:cNvPr id="35" name="Google Shape;971;p59" descr="一張含有 室外, 樹, 地面, 圍欄 的圖片&#10;&#10;描述是以非常高的可信度產生">
            <a:extLst>
              <a:ext uri="{FF2B5EF4-FFF2-40B4-BE49-F238E27FC236}">
                <a16:creationId xmlns:a16="http://schemas.microsoft.com/office/drawing/2014/main" id="{996F6323-4611-41DF-843D-F6BF6F46AFF3}"/>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rot="19822869">
            <a:off x="-2602774" y="6998480"/>
            <a:ext cx="1031473" cy="1751190"/>
          </a:xfrm>
          <a:prstGeom prst="rect">
            <a:avLst/>
          </a:prstGeom>
          <a:noFill/>
          <a:ln>
            <a:noFill/>
          </a:ln>
        </p:spPr>
      </p:pic>
      <p:pic>
        <p:nvPicPr>
          <p:cNvPr id="5" name="圖片 4" descr="一張含有 飛機, 天花板, 室內, 複合材料 的圖片&#10;&#10;AI 產生的內容可能不正確。">
            <a:extLst>
              <a:ext uri="{FF2B5EF4-FFF2-40B4-BE49-F238E27FC236}">
                <a16:creationId xmlns:a16="http://schemas.microsoft.com/office/drawing/2014/main" id="{EE3089E7-D49D-D375-CA5F-2DCBFDE69CC4}"/>
              </a:ext>
            </a:extLst>
          </p:cNvPr>
          <p:cNvPicPr>
            <a:picLocks noChangeAspect="1"/>
          </p:cNvPicPr>
          <p:nvPr/>
        </p:nvPicPr>
        <p:blipFill>
          <a:blip r:embed="rId9" cstate="screen">
            <a:extLst>
              <a:ext uri="{28A0092B-C50C-407E-A947-70E740481C1C}">
                <a14:useLocalDpi xmlns:a14="http://schemas.microsoft.com/office/drawing/2010/main"/>
              </a:ext>
            </a:extLst>
          </a:blip>
          <a:srcRect r="-1475"/>
          <a:stretch/>
        </p:blipFill>
        <p:spPr>
          <a:xfrm>
            <a:off x="7765698" y="3998078"/>
            <a:ext cx="3496754" cy="236961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iterate type="lt">
                                    <p:tmPct val="10000"/>
                                  </p:iterate>
                                  <p:childTnLst>
                                    <p:set>
                                      <p:cBhvr>
                                        <p:cTn id="6" dur="1" fill="hold">
                                          <p:stCondLst>
                                            <p:cond delay="0"/>
                                          </p:stCondLst>
                                        </p:cTn>
                                        <p:tgtEl>
                                          <p:spTgt spid="960"/>
                                        </p:tgtEl>
                                        <p:attrNameLst>
                                          <p:attrName>style.visibility</p:attrName>
                                        </p:attrNameLst>
                                      </p:cBhvr>
                                      <p:to>
                                        <p:strVal val="visible"/>
                                      </p:to>
                                    </p:set>
                                    <p:anim to="" calcmode="lin" valueType="num">
                                      <p:cBhvr>
                                        <p:cTn id="7" dur="300" fill="hold">
                                          <p:stCondLst>
                                            <p:cond delay="0"/>
                                          </p:stCondLst>
                                        </p:cTn>
                                        <p:tgtEl>
                                          <p:spTgt spid="960"/>
                                        </p:tgtEl>
                                        <p:attrNameLst>
                                          <p:attrName>ppt_x</p:attrName>
                                        </p:attrNameLst>
                                      </p:cBhvr>
                                      <p:tavLst>
                                        <p:tav tm="0" fmla="#ppt_x-(-#ppt_w/2*cos(ppt_r/180*pi))*((1.5-1.5*$)^2-(1.5-1.5*$)^3)">
                                          <p:val>
                                            <p:strVal val="0"/>
                                          </p:val>
                                        </p:tav>
                                        <p:tav tm="100000">
                                          <p:val>
                                            <p:strVal val="1"/>
                                          </p:val>
                                        </p:tav>
                                      </p:tavLst>
                                    </p:anim>
                                    <p:anim to="" calcmode="lin" valueType="num">
                                      <p:cBhvr>
                                        <p:cTn id="8" dur="300" fill="hold">
                                          <p:stCondLst>
                                            <p:cond delay="0"/>
                                          </p:stCondLst>
                                        </p:cTn>
                                        <p:tgtEl>
                                          <p:spTgt spid="960"/>
                                        </p:tgtEl>
                                        <p:attrNameLst>
                                          <p:attrName>ppt_y</p:attrName>
                                        </p:attrNameLst>
                                      </p:cBhvr>
                                      <p:tavLst>
                                        <p:tav tm="0" fmla="#ppt_y+(-#ppt_h/2*cos(ppt_r/180*pi))*((1.5-1.5*$)^2-(1.5-1.5*$)^3)">
                                          <p:val>
                                            <p:strVal val="0"/>
                                          </p:val>
                                        </p:tav>
                                        <p:tav tm="100000">
                                          <p:val>
                                            <p:strVal val="1"/>
                                          </p:val>
                                        </p:tav>
                                      </p:tavLst>
                                    </p:anim>
                                    <p:anim to="" calcmode="lin" valueType="num">
                                      <p:cBhvr>
                                        <p:cTn id="9" dur="300" fill="hold">
                                          <p:stCondLst>
                                            <p:cond delay="0"/>
                                          </p:stCondLst>
                                        </p:cTn>
                                        <p:tgtEl>
                                          <p:spTgt spid="960"/>
                                        </p:tgtEl>
                                        <p:attrNameLst>
                                          <p:attrName>ppt_h</p:attrName>
                                        </p:attrNameLst>
                                      </p:cBhvr>
                                      <p:tavLst>
                                        <p:tav tm="0" fmla="#ppt_h-(-#ppt_h)*((1.5-1.5*$)^2-(1.5-1.5*$)^3)">
                                          <p:val>
                                            <p:strVal val="0"/>
                                          </p:val>
                                        </p:tav>
                                        <p:tav tm="100000">
                                          <p:val>
                                            <p:strVal val="1"/>
                                          </p:val>
                                        </p:tav>
                                      </p:tavLst>
                                    </p:anim>
                                    <p:anim to="" calcmode="lin" valueType="num">
                                      <p:cBhvr>
                                        <p:cTn id="10" dur="300" fill="hold">
                                          <p:stCondLst>
                                            <p:cond delay="0"/>
                                          </p:stCondLst>
                                        </p:cTn>
                                        <p:tgtEl>
                                          <p:spTgt spid="960"/>
                                        </p:tgtEl>
                                        <p:attrNameLst>
                                          <p:attrName>ppt_w</p:attrName>
                                        </p:attrNameLst>
                                      </p:cBhvr>
                                      <p:tavLst>
                                        <p:tav tm="0" fmla="#ppt_w-(-#ppt_w)*((1.5-1.5*$)^2-(1.5-1.5*$)^3)">
                                          <p:val>
                                            <p:strVal val="0"/>
                                          </p:val>
                                        </p:tav>
                                        <p:tav tm="100000">
                                          <p:val>
                                            <p:strVal val="1"/>
                                          </p:val>
                                        </p:tav>
                                      </p:tavLst>
                                    </p:anim>
                                  </p:childTnLst>
                                </p:cTn>
                              </p:par>
                            </p:childTnLst>
                          </p:cTn>
                        </p:par>
                        <p:par>
                          <p:cTn id="11" fill="hold">
                            <p:stCondLst>
                              <p:cond delay="630"/>
                            </p:stCondLst>
                            <p:childTnLst>
                              <p:par>
                                <p:cTn id="12" presetID="10"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1130"/>
                            </p:stCondLst>
                            <p:childTnLst>
                              <p:par>
                                <p:cTn id="16" presetID="10" presetClass="entr" presetSubtype="0" fill="hold" nodeType="afterEffect">
                                  <p:stCondLst>
                                    <p:cond delay="50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 name="圖片 11">
            <a:extLst>
              <a:ext uri="{FF2B5EF4-FFF2-40B4-BE49-F238E27FC236}">
                <a16:creationId xmlns:a16="http://schemas.microsoft.com/office/drawing/2014/main" id="{7086F28D-DC5F-49DC-BE90-8217C81E2EF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flipV="1">
            <a:off x="9427088" y="4585141"/>
            <a:ext cx="206676" cy="139490"/>
          </a:xfrm>
          <a:prstGeom prst="rect">
            <a:avLst/>
          </a:prstGeom>
        </p:spPr>
      </p:pic>
      <p:sp>
        <p:nvSpPr>
          <p:cNvPr id="128" name="Google Shape;128;p6"/>
          <p:cNvSpPr/>
          <p:nvPr/>
        </p:nvSpPr>
        <p:spPr>
          <a:xfrm>
            <a:off x="1408763" y="1036635"/>
            <a:ext cx="10049987" cy="5052973"/>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1" name="Google Shape;134;p6">
            <a:extLst>
              <a:ext uri="{FF2B5EF4-FFF2-40B4-BE49-F238E27FC236}">
                <a16:creationId xmlns:a16="http://schemas.microsoft.com/office/drawing/2014/main" id="{13F92BFC-66A5-4C8B-86CD-47CCEF8A49D9}"/>
              </a:ext>
            </a:extLst>
          </p:cNvPr>
          <p:cNvSpPr txBox="1"/>
          <p:nvPr/>
        </p:nvSpPr>
        <p:spPr>
          <a:xfrm>
            <a:off x="1720738" y="1380316"/>
            <a:ext cx="7994080" cy="4927562"/>
          </a:xfrm>
          <a:prstGeom prst="rect">
            <a:avLst/>
          </a:prstGeom>
          <a:noFill/>
          <a:ln>
            <a:noFill/>
          </a:ln>
        </p:spPr>
        <p:txBody>
          <a:bodyPr spcFirstLastPara="1" wrap="square" lIns="91425" tIns="45700" rIns="91425" bIns="45700" anchor="t" anchorCtr="0">
            <a:noAutofit/>
          </a:bodyPr>
          <a:lstStyle/>
          <a:p>
            <a:pPr marL="228600" marR="0" lvl="0" indent="-228600" algn="l" rtl="0">
              <a:lnSpc>
                <a:spcPct val="145833"/>
              </a:lnSpc>
              <a:spcBef>
                <a:spcPts val="0"/>
              </a:spcBef>
              <a:spcAft>
                <a:spcPts val="0"/>
              </a:spcAft>
              <a:buClrTx/>
              <a:buSzPts val="2400"/>
              <a:buFont typeface="Arial"/>
              <a:buChar char="•"/>
            </a:pPr>
            <a:r>
              <a:rPr lang="zh-TW" sz="2000" dirty="0">
                <a:solidFill>
                  <a:schemeClr val="bg1">
                    <a:lumMod val="75000"/>
                  </a:schemeClr>
                </a:solidFill>
                <a:latin typeface="Adobe 繁黑體 Std B" panose="020B0700000000000000" pitchFamily="34" charset="-120"/>
                <a:ea typeface="Adobe 繁黑體 Std B" panose="020B0700000000000000" pitchFamily="34" charset="-120"/>
                <a:sym typeface="Arial"/>
              </a:rPr>
              <a:t>第 </a:t>
            </a:r>
            <a:r>
              <a:rPr lang="en-US" altLang="zh-TW" sz="2000" dirty="0">
                <a:solidFill>
                  <a:schemeClr val="bg1">
                    <a:lumMod val="75000"/>
                  </a:schemeClr>
                </a:solidFill>
                <a:latin typeface="Adobe 繁黑體 Std B" panose="020B0700000000000000" pitchFamily="34" charset="-120"/>
                <a:ea typeface="Adobe 繁黑體 Std B" panose="020B0700000000000000" pitchFamily="34" charset="-120"/>
                <a:sym typeface="Arial"/>
              </a:rPr>
              <a:t>9</a:t>
            </a:r>
            <a:r>
              <a:rPr lang="zh-TW" sz="2000" dirty="0">
                <a:solidFill>
                  <a:schemeClr val="bg1">
                    <a:lumMod val="75000"/>
                  </a:schemeClr>
                </a:solidFill>
                <a:latin typeface="Adobe 繁黑體 Std B" panose="020B0700000000000000" pitchFamily="34" charset="-120"/>
                <a:ea typeface="Adobe 繁黑體 Std B" panose="020B0700000000000000" pitchFamily="34" charset="-120"/>
                <a:sym typeface="Arial"/>
              </a:rPr>
              <a:t> 條</a:t>
            </a:r>
            <a:endParaRPr lang="en-US" altLang="zh-TW" sz="2000" dirty="0">
              <a:solidFill>
                <a:schemeClr val="bg1">
                  <a:lumMod val="75000"/>
                </a:schemeClr>
              </a:solidFill>
              <a:latin typeface="Adobe 繁黑體 Std B" panose="020B0700000000000000" pitchFamily="34" charset="-120"/>
              <a:ea typeface="Adobe 繁黑體 Std B" panose="020B0700000000000000" pitchFamily="34" charset="-120"/>
              <a:sym typeface="Arial"/>
            </a:endParaRPr>
          </a:p>
          <a:p>
            <a:pPr marR="0" lvl="0" algn="l" rtl="0">
              <a:lnSpc>
                <a:spcPct val="145833"/>
              </a:lnSpc>
              <a:spcBef>
                <a:spcPts val="0"/>
              </a:spcBef>
              <a:spcAft>
                <a:spcPts val="0"/>
              </a:spcAft>
              <a:buClr>
                <a:schemeClr val="dk1"/>
              </a:buClr>
              <a:buSzPts val="2400"/>
            </a:pPr>
            <a:r>
              <a:rPr lang="en-US" altLang="zh-TW" sz="1800" b="0" i="0" dirty="0">
                <a:solidFill>
                  <a:schemeClr val="bg1">
                    <a:lumMod val="75000"/>
                  </a:schemeClr>
                </a:solidFill>
                <a:effectLst/>
                <a:latin typeface="Adobe 繁黑體 Std B" panose="020B0700000000000000" pitchFamily="34" charset="-120"/>
                <a:ea typeface="Adobe 繁黑體 Std B" panose="020B0700000000000000" pitchFamily="34" charset="-120"/>
              </a:rPr>
              <a:t>1.</a:t>
            </a:r>
            <a:r>
              <a:rPr lang="zh-TW" altLang="en-US" sz="1800" b="0" i="0" dirty="0">
                <a:solidFill>
                  <a:schemeClr val="bg1">
                    <a:lumMod val="75000"/>
                  </a:schemeClr>
                </a:solidFill>
                <a:effectLst/>
                <a:latin typeface="Adobe 繁黑體 Std B" panose="020B0700000000000000" pitchFamily="34" charset="-120"/>
                <a:ea typeface="Adobe 繁黑體 Std B" panose="020B0700000000000000" pitchFamily="34" charset="-120"/>
              </a:rPr>
              <a:t> 為使身心障礙者能夠</a:t>
            </a:r>
            <a:r>
              <a:rPr lang="zh-TW" altLang="en-US" sz="2000" b="1" i="0" dirty="0">
                <a:solidFill>
                  <a:schemeClr val="bg1">
                    <a:lumMod val="75000"/>
                  </a:schemeClr>
                </a:solidFill>
                <a:effectLst/>
                <a:latin typeface="Adobe 繁黑體 Std B" panose="020B0700000000000000" pitchFamily="34" charset="-120"/>
                <a:ea typeface="Adobe 繁黑體 Std B" panose="020B0700000000000000" pitchFamily="34" charset="-120"/>
              </a:rPr>
              <a:t>獨立生活</a:t>
            </a:r>
            <a:r>
              <a:rPr lang="zh-TW" altLang="en-US" sz="2000" b="0" i="0" dirty="0">
                <a:solidFill>
                  <a:schemeClr val="bg1">
                    <a:lumMod val="75000"/>
                  </a:schemeClr>
                </a:solidFill>
                <a:effectLst/>
                <a:latin typeface="Adobe 繁黑體 Std B" panose="020B0700000000000000" pitchFamily="34" charset="-120"/>
                <a:ea typeface="Adobe 繁黑體 Std B" panose="020B0700000000000000" pitchFamily="34" charset="-120"/>
              </a:rPr>
              <a:t>及</a:t>
            </a:r>
            <a:r>
              <a:rPr lang="zh-TW" altLang="en-US" sz="2000" b="1" i="0" dirty="0">
                <a:solidFill>
                  <a:schemeClr val="bg1">
                    <a:lumMod val="75000"/>
                  </a:schemeClr>
                </a:solidFill>
                <a:effectLst/>
                <a:latin typeface="Adobe 繁黑體 Std B" panose="020B0700000000000000" pitchFamily="34" charset="-120"/>
                <a:ea typeface="Adobe 繁黑體 Std B" panose="020B0700000000000000" pitchFamily="34" charset="-120"/>
              </a:rPr>
              <a:t>充分參與</a:t>
            </a:r>
            <a:r>
              <a:rPr lang="zh-TW" altLang="en-US" sz="1800" b="0" i="0" dirty="0">
                <a:solidFill>
                  <a:schemeClr val="bg1">
                    <a:lumMod val="75000"/>
                  </a:schemeClr>
                </a:solidFill>
                <a:effectLst/>
                <a:latin typeface="Adobe 繁黑體 Std B" panose="020B0700000000000000" pitchFamily="34" charset="-120"/>
                <a:ea typeface="Adobe 繁黑體 Std B" panose="020B0700000000000000" pitchFamily="34" charset="-120"/>
              </a:rPr>
              <a:t>生活各個方面，締約國應採取</a:t>
            </a:r>
            <a:endParaRPr lang="en-US" altLang="zh-TW" sz="1800" b="0" i="0" dirty="0">
              <a:solidFill>
                <a:schemeClr val="bg1">
                  <a:lumMod val="75000"/>
                </a:schemeClr>
              </a:solidFill>
              <a:effectLst/>
              <a:latin typeface="Adobe 繁黑體 Std B" panose="020B0700000000000000" pitchFamily="34" charset="-120"/>
              <a:ea typeface="Adobe 繁黑體 Std B" panose="020B0700000000000000" pitchFamily="34" charset="-120"/>
            </a:endParaRPr>
          </a:p>
          <a:p>
            <a:pPr lvl="6">
              <a:lnSpc>
                <a:spcPct val="145833"/>
              </a:lnSpc>
              <a:buClr>
                <a:schemeClr val="dk1"/>
              </a:buClr>
              <a:buSzPts val="2400"/>
            </a:pPr>
            <a:r>
              <a:rPr lang="zh-TW" altLang="en-US" sz="1800" b="0" i="0" dirty="0">
                <a:solidFill>
                  <a:schemeClr val="bg1">
                    <a:lumMod val="75000"/>
                  </a:schemeClr>
                </a:solidFill>
                <a:effectLst/>
                <a:latin typeface="Adobe 繁黑體 Std B" panose="020B0700000000000000" pitchFamily="34" charset="-120"/>
                <a:ea typeface="Adobe 繁黑體 Std B" panose="020B0700000000000000" pitchFamily="34" charset="-120"/>
              </a:rPr>
              <a:t>     適當措施，確保身心障礙者在與其他人平等基礎上，無障礙地進出物理環境，</a:t>
            </a:r>
            <a:br>
              <a:rPr lang="en-US" altLang="zh-TW" sz="1800" b="0" i="0" dirty="0">
                <a:solidFill>
                  <a:schemeClr val="bg1">
                    <a:lumMod val="75000"/>
                  </a:schemeClr>
                </a:solidFill>
                <a:effectLst/>
                <a:latin typeface="Adobe 繁黑體 Std B" panose="020B0700000000000000" pitchFamily="34" charset="-120"/>
                <a:ea typeface="Adobe 繁黑體 Std B" panose="020B0700000000000000" pitchFamily="34" charset="-120"/>
              </a:rPr>
            </a:br>
            <a:r>
              <a:rPr lang="zh-TW" altLang="en-US" sz="1800" b="0" i="0" dirty="0">
                <a:solidFill>
                  <a:schemeClr val="bg1">
                    <a:lumMod val="75000"/>
                  </a:schemeClr>
                </a:solidFill>
                <a:effectLst/>
                <a:latin typeface="Adobe 繁黑體 Std B" panose="020B0700000000000000" pitchFamily="34" charset="-120"/>
                <a:ea typeface="Adobe 繁黑體 Std B" panose="020B0700000000000000" pitchFamily="34" charset="-120"/>
              </a:rPr>
              <a:t>     使用交通工具，利用資訊及通信，包括資訊與通信技術及系統，以及享有於</a:t>
            </a:r>
            <a:br>
              <a:rPr lang="en-US" altLang="zh-TW" sz="1800" b="0" i="0" dirty="0">
                <a:solidFill>
                  <a:schemeClr val="bg1">
                    <a:lumMod val="75000"/>
                  </a:schemeClr>
                </a:solidFill>
                <a:effectLst/>
                <a:latin typeface="Adobe 繁黑體 Std B" panose="020B0700000000000000" pitchFamily="34" charset="-120"/>
                <a:ea typeface="Adobe 繁黑體 Std B" panose="020B0700000000000000" pitchFamily="34" charset="-120"/>
              </a:rPr>
            </a:br>
            <a:r>
              <a:rPr lang="zh-TW" altLang="en-US" sz="1800" b="0" i="0" dirty="0">
                <a:solidFill>
                  <a:schemeClr val="bg1">
                    <a:lumMod val="75000"/>
                  </a:schemeClr>
                </a:solidFill>
                <a:effectLst/>
                <a:latin typeface="Adobe 繁黑體 Std B" panose="020B0700000000000000" pitchFamily="34" charset="-120"/>
                <a:ea typeface="Adobe 繁黑體 Std B" panose="020B0700000000000000" pitchFamily="34" charset="-120"/>
              </a:rPr>
              <a:t>     都市與鄉村地區向公眾開放或提供之其他設施及服務。</a:t>
            </a:r>
            <a:endParaRPr lang="en-US" altLang="zh-TW" sz="1800" b="0" i="0" dirty="0">
              <a:solidFill>
                <a:schemeClr val="bg1">
                  <a:lumMod val="75000"/>
                </a:schemeClr>
              </a:solidFill>
              <a:effectLst/>
              <a:latin typeface="Adobe 繁黑體 Std B" panose="020B0700000000000000" pitchFamily="34" charset="-120"/>
              <a:ea typeface="Adobe 繁黑體 Std B" panose="020B0700000000000000" pitchFamily="34" charset="-120"/>
            </a:endParaRPr>
          </a:p>
          <a:p>
            <a:pPr marR="0" lvl="0" algn="l" rtl="0">
              <a:lnSpc>
                <a:spcPct val="145833"/>
              </a:lnSpc>
              <a:spcBef>
                <a:spcPts val="0"/>
              </a:spcBef>
              <a:spcAft>
                <a:spcPts val="0"/>
              </a:spcAft>
              <a:buClr>
                <a:schemeClr val="dk1"/>
              </a:buClr>
              <a:buSzPts val="2400"/>
            </a:pPr>
            <a:r>
              <a:rPr lang="zh-TW" altLang="en-US" sz="1800" b="0" i="0" dirty="0">
                <a:solidFill>
                  <a:schemeClr val="bg1">
                    <a:lumMod val="75000"/>
                  </a:schemeClr>
                </a:solidFill>
                <a:effectLst/>
                <a:latin typeface="Adobe 繁黑體 Std B" panose="020B0700000000000000" pitchFamily="34" charset="-120"/>
                <a:ea typeface="Adobe 繁黑體 Std B" panose="020B0700000000000000" pitchFamily="34" charset="-120"/>
              </a:rPr>
              <a:t>  （</a:t>
            </a:r>
            <a:r>
              <a:rPr lang="en-US" altLang="zh-TW" sz="1800" b="0" i="0" dirty="0">
                <a:solidFill>
                  <a:schemeClr val="bg1">
                    <a:lumMod val="75000"/>
                  </a:schemeClr>
                </a:solidFill>
                <a:effectLst/>
                <a:latin typeface="Adobe 繁黑體 Std B" panose="020B0700000000000000" pitchFamily="34" charset="-120"/>
                <a:ea typeface="Adobe 繁黑體 Std B" panose="020B0700000000000000" pitchFamily="34" charset="-120"/>
              </a:rPr>
              <a:t>a</a:t>
            </a:r>
            <a:r>
              <a:rPr lang="zh-TW" altLang="en-US" sz="1800" b="0" i="0" dirty="0">
                <a:solidFill>
                  <a:schemeClr val="bg1">
                    <a:lumMod val="75000"/>
                  </a:schemeClr>
                </a:solidFill>
                <a:effectLst/>
                <a:latin typeface="Adobe 繁黑體 Std B" panose="020B0700000000000000" pitchFamily="34" charset="-120"/>
                <a:ea typeface="Adobe 繁黑體 Std B" panose="020B0700000000000000" pitchFamily="34" charset="-120"/>
              </a:rPr>
              <a:t>）</a:t>
            </a:r>
            <a:r>
              <a:rPr lang="zh-TW" altLang="en-US" sz="2000" b="0" i="0" dirty="0">
                <a:solidFill>
                  <a:schemeClr val="bg1">
                    <a:lumMod val="75000"/>
                  </a:schemeClr>
                </a:solidFill>
                <a:effectLst/>
                <a:latin typeface="Adobe 繁黑體 Std B" panose="020B0700000000000000" pitchFamily="34" charset="-120"/>
                <a:ea typeface="Adobe 繁黑體 Std B" panose="020B0700000000000000" pitchFamily="34" charset="-120"/>
              </a:rPr>
              <a:t>建築</a:t>
            </a:r>
            <a:r>
              <a:rPr lang="en-US" altLang="zh-TW" sz="2000" b="0" i="0" dirty="0">
                <a:solidFill>
                  <a:schemeClr val="bg1">
                    <a:lumMod val="75000"/>
                  </a:schemeClr>
                </a:solidFill>
                <a:effectLst/>
                <a:latin typeface="Adobe 繁黑體 Std B" panose="020B0700000000000000" pitchFamily="34" charset="-120"/>
                <a:ea typeface="Adobe 繁黑體 Std B" panose="020B0700000000000000" pitchFamily="34" charset="-120"/>
              </a:rPr>
              <a:t>(</a:t>
            </a:r>
            <a:r>
              <a:rPr lang="zh-TW" altLang="en-US" sz="2000" b="0" i="0" dirty="0">
                <a:solidFill>
                  <a:schemeClr val="bg1">
                    <a:lumMod val="75000"/>
                  </a:schemeClr>
                </a:solidFill>
                <a:effectLst/>
                <a:latin typeface="Adobe 繁黑體 Std B" panose="020B0700000000000000" pitchFamily="34" charset="-120"/>
                <a:ea typeface="Adobe 繁黑體 Std B" panose="020B0700000000000000" pitchFamily="34" charset="-120"/>
              </a:rPr>
              <a:t>點</a:t>
            </a:r>
            <a:r>
              <a:rPr lang="en-US" altLang="zh-TW" sz="2000" b="0" i="0" dirty="0">
                <a:solidFill>
                  <a:schemeClr val="bg1">
                    <a:lumMod val="75000"/>
                  </a:schemeClr>
                </a:solidFill>
                <a:effectLst/>
                <a:latin typeface="Adobe 繁黑體 Std B" panose="020B0700000000000000" pitchFamily="34" charset="-120"/>
                <a:ea typeface="Adobe 繁黑體 Std B" panose="020B0700000000000000" pitchFamily="34" charset="-120"/>
              </a:rPr>
              <a:t>)</a:t>
            </a:r>
            <a:r>
              <a:rPr lang="zh-TW" altLang="en-US" sz="2000" b="0" i="0" dirty="0">
                <a:solidFill>
                  <a:schemeClr val="bg1">
                    <a:lumMod val="75000"/>
                  </a:schemeClr>
                </a:solidFill>
                <a:effectLst/>
                <a:latin typeface="Adobe 繁黑體 Std B" panose="020B0700000000000000" pitchFamily="34" charset="-120"/>
                <a:ea typeface="Adobe 繁黑體 Std B" panose="020B0700000000000000" pitchFamily="34" charset="-120"/>
              </a:rPr>
              <a:t>、道路</a:t>
            </a:r>
            <a:r>
              <a:rPr lang="en-US" altLang="zh-TW" sz="2000" b="0" i="0" dirty="0">
                <a:solidFill>
                  <a:schemeClr val="bg1">
                    <a:lumMod val="75000"/>
                  </a:schemeClr>
                </a:solidFill>
                <a:effectLst/>
                <a:latin typeface="Adobe 繁黑體 Std B" panose="020B0700000000000000" pitchFamily="34" charset="-120"/>
                <a:ea typeface="Adobe 繁黑體 Std B" panose="020B0700000000000000" pitchFamily="34" charset="-120"/>
              </a:rPr>
              <a:t>(</a:t>
            </a:r>
            <a:r>
              <a:rPr lang="zh-TW" altLang="en-US" sz="2000" b="0" i="0" dirty="0">
                <a:solidFill>
                  <a:schemeClr val="bg1">
                    <a:lumMod val="75000"/>
                  </a:schemeClr>
                </a:solidFill>
                <a:effectLst/>
                <a:latin typeface="Adobe 繁黑體 Std B" panose="020B0700000000000000" pitchFamily="34" charset="-120"/>
                <a:ea typeface="Adobe 繁黑體 Std B" panose="020B0700000000000000" pitchFamily="34" charset="-120"/>
              </a:rPr>
              <a:t>線</a:t>
            </a:r>
            <a:r>
              <a:rPr lang="en-US" altLang="zh-TW" sz="2000" b="0" i="0" dirty="0">
                <a:solidFill>
                  <a:schemeClr val="bg1">
                    <a:lumMod val="75000"/>
                  </a:schemeClr>
                </a:solidFill>
                <a:effectLst/>
                <a:latin typeface="Adobe 繁黑體 Std B" panose="020B0700000000000000" pitchFamily="34" charset="-120"/>
                <a:ea typeface="Adobe 繁黑體 Std B" panose="020B0700000000000000" pitchFamily="34" charset="-120"/>
              </a:rPr>
              <a:t>)</a:t>
            </a:r>
            <a:r>
              <a:rPr lang="zh-TW" altLang="en-US" sz="2000" b="0" i="0" dirty="0">
                <a:solidFill>
                  <a:schemeClr val="bg1">
                    <a:lumMod val="75000"/>
                  </a:schemeClr>
                </a:solidFill>
                <a:effectLst/>
                <a:latin typeface="Adobe 繁黑體 Std B" panose="020B0700000000000000" pitchFamily="34" charset="-120"/>
                <a:ea typeface="Adobe 繁黑體 Std B" panose="020B0700000000000000" pitchFamily="34" charset="-120"/>
              </a:rPr>
              <a:t>、交通</a:t>
            </a:r>
            <a:r>
              <a:rPr lang="en-US" altLang="zh-TW" sz="2000" b="0" i="0" dirty="0">
                <a:solidFill>
                  <a:schemeClr val="bg1">
                    <a:lumMod val="75000"/>
                  </a:schemeClr>
                </a:solidFill>
                <a:effectLst/>
                <a:latin typeface="Adobe 繁黑體 Std B" panose="020B0700000000000000" pitchFamily="34" charset="-120"/>
                <a:ea typeface="Adobe 繁黑體 Std B" panose="020B0700000000000000" pitchFamily="34" charset="-120"/>
              </a:rPr>
              <a:t>(</a:t>
            </a:r>
            <a:r>
              <a:rPr lang="zh-TW" altLang="en-US" sz="2000" b="0" i="0" dirty="0">
                <a:solidFill>
                  <a:schemeClr val="bg1">
                    <a:lumMod val="75000"/>
                  </a:schemeClr>
                </a:solidFill>
                <a:effectLst/>
                <a:latin typeface="Adobe 繁黑體 Std B" panose="020B0700000000000000" pitchFamily="34" charset="-120"/>
                <a:ea typeface="Adobe 繁黑體 Std B" panose="020B0700000000000000" pitchFamily="34" charset="-120"/>
              </a:rPr>
              <a:t>面</a:t>
            </a:r>
            <a:r>
              <a:rPr lang="en-US" altLang="zh-TW" sz="2000" b="0" i="0" dirty="0">
                <a:solidFill>
                  <a:schemeClr val="bg1">
                    <a:lumMod val="75000"/>
                  </a:schemeClr>
                </a:solidFill>
                <a:effectLst/>
                <a:latin typeface="Adobe 繁黑體 Std B" panose="020B0700000000000000" pitchFamily="34" charset="-120"/>
                <a:ea typeface="Adobe 繁黑體 Std B" panose="020B0700000000000000" pitchFamily="34" charset="-120"/>
              </a:rPr>
              <a:t>)</a:t>
            </a:r>
            <a:r>
              <a:rPr lang="zh-TW" altLang="en-US" sz="1800" b="0" i="0" dirty="0">
                <a:solidFill>
                  <a:schemeClr val="bg1">
                    <a:lumMod val="75000"/>
                  </a:schemeClr>
                </a:solidFill>
                <a:effectLst/>
                <a:latin typeface="Adobe 繁黑體 Std B" panose="020B0700000000000000" pitchFamily="34" charset="-120"/>
                <a:ea typeface="Adobe 繁黑體 Std B" panose="020B0700000000000000" pitchFamily="34" charset="-120"/>
              </a:rPr>
              <a:t>與其他室內</a:t>
            </a:r>
            <a:endParaRPr lang="en-US" altLang="zh-TW" sz="1800" b="0" i="0" dirty="0">
              <a:solidFill>
                <a:schemeClr val="bg1">
                  <a:lumMod val="75000"/>
                </a:schemeClr>
              </a:solidFill>
              <a:effectLst/>
              <a:latin typeface="Adobe 繁黑體 Std B" panose="020B0700000000000000" pitchFamily="34" charset="-120"/>
              <a:ea typeface="Adobe 繁黑體 Std B" panose="020B0700000000000000" pitchFamily="34" charset="-120"/>
            </a:endParaRPr>
          </a:p>
          <a:p>
            <a:pPr marR="0" lvl="0" algn="l" rtl="0">
              <a:lnSpc>
                <a:spcPct val="145833"/>
              </a:lnSpc>
              <a:spcBef>
                <a:spcPts val="0"/>
              </a:spcBef>
              <a:spcAft>
                <a:spcPts val="0"/>
              </a:spcAft>
              <a:buClr>
                <a:schemeClr val="dk1"/>
              </a:buClr>
              <a:buSzPts val="2400"/>
            </a:pPr>
            <a:r>
              <a:rPr lang="zh-TW" altLang="en-US" sz="1800" b="0" i="0" dirty="0">
                <a:solidFill>
                  <a:schemeClr val="bg1">
                    <a:lumMod val="75000"/>
                  </a:schemeClr>
                </a:solidFill>
                <a:effectLst/>
                <a:latin typeface="Adobe 繁黑體 Std B" panose="020B0700000000000000" pitchFamily="34" charset="-120"/>
                <a:ea typeface="Adobe 繁黑體 Std B" panose="020B0700000000000000" pitchFamily="34" charset="-120"/>
              </a:rPr>
              <a:t>             外設施，包括學校、住宅、醫療設施及工作場所；</a:t>
            </a:r>
            <a:endParaRPr lang="en-US" altLang="zh-TW" sz="1800" b="0" i="0" dirty="0">
              <a:solidFill>
                <a:schemeClr val="bg1">
                  <a:lumMod val="75000"/>
                </a:schemeClr>
              </a:solidFill>
              <a:effectLst/>
              <a:latin typeface="Adobe 繁黑體 Std B" panose="020B0700000000000000" pitchFamily="34" charset="-120"/>
              <a:ea typeface="Adobe 繁黑體 Std B" panose="020B0700000000000000" pitchFamily="34" charset="-120"/>
            </a:endParaRPr>
          </a:p>
          <a:p>
            <a:pPr marR="0" lvl="0" algn="l" rtl="0">
              <a:lnSpc>
                <a:spcPct val="145833"/>
              </a:lnSpc>
              <a:spcBef>
                <a:spcPts val="0"/>
              </a:spcBef>
              <a:spcAft>
                <a:spcPts val="0"/>
              </a:spcAft>
              <a:buClr>
                <a:schemeClr val="dk1"/>
              </a:buClr>
              <a:buSzPts val="2400"/>
            </a:pPr>
            <a:r>
              <a:rPr lang="en-US" altLang="zh-TW" sz="1800" b="0" i="0" dirty="0">
                <a:solidFill>
                  <a:schemeClr val="bg1">
                    <a:lumMod val="75000"/>
                  </a:schemeClr>
                </a:solidFill>
                <a:effectLst/>
                <a:latin typeface="Adobe 繁黑體 Std B" panose="020B0700000000000000" pitchFamily="34" charset="-120"/>
                <a:ea typeface="Adobe 繁黑體 Std B" panose="020B0700000000000000" pitchFamily="34" charset="-120"/>
              </a:rPr>
              <a:t>2.</a:t>
            </a:r>
            <a:r>
              <a:rPr lang="zh-TW" altLang="en-US" sz="1800" b="0" i="0" dirty="0">
                <a:solidFill>
                  <a:schemeClr val="bg1">
                    <a:lumMod val="75000"/>
                  </a:schemeClr>
                </a:solidFill>
                <a:effectLst/>
                <a:latin typeface="Adobe 繁黑體 Std B" panose="020B0700000000000000" pitchFamily="34" charset="-120"/>
                <a:ea typeface="Adobe 繁黑體 Std B" panose="020B0700000000000000" pitchFamily="34" charset="-120"/>
              </a:rPr>
              <a:t> 締約國亦應採取適當措施</a:t>
            </a:r>
            <a:endParaRPr lang="en-US" altLang="zh-TW" sz="1800" b="0" i="0" dirty="0">
              <a:solidFill>
                <a:schemeClr val="bg1">
                  <a:lumMod val="75000"/>
                </a:schemeClr>
              </a:solidFill>
              <a:effectLst/>
              <a:latin typeface="Adobe 繁黑體 Std B" panose="020B0700000000000000" pitchFamily="34" charset="-120"/>
              <a:ea typeface="Adobe 繁黑體 Std B" panose="020B0700000000000000" pitchFamily="34" charset="-120"/>
            </a:endParaRPr>
          </a:p>
          <a:p>
            <a:pPr marR="0" lvl="0" algn="l" rtl="0">
              <a:lnSpc>
                <a:spcPct val="145833"/>
              </a:lnSpc>
              <a:spcBef>
                <a:spcPts val="0"/>
              </a:spcBef>
              <a:spcAft>
                <a:spcPts val="0"/>
              </a:spcAft>
              <a:buClr>
                <a:schemeClr val="dk1"/>
              </a:buClr>
              <a:buSzPts val="2400"/>
            </a:pPr>
            <a:r>
              <a:rPr lang="zh-TW" altLang="en-US" sz="1800" b="0" i="0" dirty="0">
                <a:solidFill>
                  <a:schemeClr val="bg1">
                    <a:lumMod val="75000"/>
                  </a:schemeClr>
                </a:solidFill>
                <a:effectLst/>
                <a:latin typeface="Adobe 繁黑體 Std B" panose="020B0700000000000000" pitchFamily="34" charset="-120"/>
                <a:ea typeface="Adobe 繁黑體 Std B" panose="020B0700000000000000" pitchFamily="34" charset="-120"/>
              </a:rPr>
              <a:t>   （</a:t>
            </a:r>
            <a:r>
              <a:rPr lang="en-US" altLang="zh-TW" sz="1800" b="0" i="0" dirty="0">
                <a:solidFill>
                  <a:schemeClr val="bg1">
                    <a:lumMod val="75000"/>
                  </a:schemeClr>
                </a:solidFill>
                <a:effectLst/>
                <a:latin typeface="Adobe 繁黑體 Std B" panose="020B0700000000000000" pitchFamily="34" charset="-120"/>
                <a:ea typeface="Adobe 繁黑體 Std B" panose="020B0700000000000000" pitchFamily="34" charset="-120"/>
              </a:rPr>
              <a:t>c</a:t>
            </a:r>
            <a:r>
              <a:rPr lang="zh-TW" altLang="en-US" sz="1800" b="0" i="0" dirty="0">
                <a:solidFill>
                  <a:schemeClr val="bg1">
                    <a:lumMod val="75000"/>
                  </a:schemeClr>
                </a:solidFill>
                <a:effectLst/>
                <a:latin typeface="Adobe 繁黑體 Std B" panose="020B0700000000000000" pitchFamily="34" charset="-120"/>
                <a:ea typeface="Adobe 繁黑體 Std B" panose="020B0700000000000000" pitchFamily="34" charset="-120"/>
              </a:rPr>
              <a:t>）提供相關人員對於身心障礙者之無障礙</a:t>
            </a:r>
            <a:r>
              <a:rPr lang="zh-TW" altLang="en-US" sz="2000" b="1" i="0" dirty="0">
                <a:solidFill>
                  <a:schemeClr val="bg1">
                    <a:lumMod val="75000"/>
                  </a:schemeClr>
                </a:solidFill>
                <a:effectLst/>
                <a:latin typeface="Adobe 繁黑體 Std B" panose="020B0700000000000000" pitchFamily="34" charset="-120"/>
                <a:ea typeface="Adobe 繁黑體 Std B" panose="020B0700000000000000" pitchFamily="34" charset="-120"/>
              </a:rPr>
              <a:t>議題培訓</a:t>
            </a:r>
            <a:endParaRPr sz="1800" dirty="0">
              <a:solidFill>
                <a:schemeClr val="bg1">
                  <a:lumMod val="75000"/>
                </a:schemeClr>
              </a:solidFill>
              <a:latin typeface="Adobe 繁黑體 Std B" panose="020B0700000000000000" pitchFamily="34" charset="-120"/>
              <a:ea typeface="Adobe 繁黑體 Std B" panose="020B0700000000000000" pitchFamily="34" charset="-120"/>
            </a:endParaRPr>
          </a:p>
        </p:txBody>
      </p:sp>
      <p:sp>
        <p:nvSpPr>
          <p:cNvPr id="129" name="Google Shape;129;p6"/>
          <p:cNvSpPr txBox="1"/>
          <p:nvPr/>
        </p:nvSpPr>
        <p:spPr>
          <a:xfrm>
            <a:off x="675194" y="673907"/>
            <a:ext cx="3660586" cy="523180"/>
          </a:xfrm>
          <a:prstGeom prst="rect">
            <a:avLst/>
          </a:prstGeom>
          <a:solidFill>
            <a:srgbClr val="FFC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p:txBody>
      </p:sp>
      <p:sp>
        <p:nvSpPr>
          <p:cNvPr id="130" name="Google Shape;130;p6"/>
          <p:cNvSpPr txBox="1"/>
          <p:nvPr/>
        </p:nvSpPr>
        <p:spPr>
          <a:xfrm>
            <a:off x="733250" y="768392"/>
            <a:ext cx="3899710" cy="53648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200"/>
              <a:buFont typeface="Arial"/>
              <a:buNone/>
            </a:pPr>
            <a:r>
              <a:rPr lang="zh-TW" altLang="zh-TW" sz="3200" b="1" dirty="0">
                <a:effectLst/>
                <a:latin typeface="Adobe 繁黑體 Std B" panose="020B0700000000000000" pitchFamily="34" charset="-120"/>
                <a:ea typeface="Adobe 繁黑體 Std B" panose="020B0700000000000000" pitchFamily="34" charset="-120"/>
                <a:cs typeface="Times New Roman" panose="02020603050405020304" pitchFamily="18" charset="0"/>
              </a:rPr>
              <a:t>身心障礙權利公約</a:t>
            </a:r>
            <a:endParaRPr lang="zh-TW" altLang="en-US" sz="3200" b="1"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sp>
        <p:nvSpPr>
          <p:cNvPr id="131" name="Google Shape;131;p6"/>
          <p:cNvSpPr/>
          <p:nvPr/>
        </p:nvSpPr>
        <p:spPr>
          <a:xfrm>
            <a:off x="185314" y="142130"/>
            <a:ext cx="731097" cy="731097"/>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32" name="Google Shape;132;p6"/>
          <p:cNvSpPr/>
          <p:nvPr/>
        </p:nvSpPr>
        <p:spPr>
          <a:xfrm>
            <a:off x="-3688236" y="-5015190"/>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33" name="Google Shape;133;p6"/>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6</a:t>
            </a:fld>
            <a:endParaRPr dirty="0"/>
          </a:p>
        </p:txBody>
      </p:sp>
      <p:sp>
        <p:nvSpPr>
          <p:cNvPr id="134" name="Google Shape;134;p6"/>
          <p:cNvSpPr txBox="1"/>
          <p:nvPr/>
        </p:nvSpPr>
        <p:spPr>
          <a:xfrm>
            <a:off x="1720738" y="1385247"/>
            <a:ext cx="7994080" cy="4927562"/>
          </a:xfrm>
          <a:prstGeom prst="rect">
            <a:avLst/>
          </a:prstGeom>
          <a:noFill/>
          <a:ln>
            <a:noFill/>
          </a:ln>
        </p:spPr>
        <p:txBody>
          <a:bodyPr spcFirstLastPara="1" wrap="square" lIns="91425" tIns="45700" rIns="91425" bIns="45700" anchor="t" anchorCtr="0">
            <a:noAutofit/>
          </a:bodyPr>
          <a:lstStyle/>
          <a:p>
            <a:pPr marL="228600" marR="0" lvl="0" indent="-228600" algn="l" rtl="0">
              <a:lnSpc>
                <a:spcPct val="145833"/>
              </a:lnSpc>
              <a:spcBef>
                <a:spcPts val="0"/>
              </a:spcBef>
              <a:spcAft>
                <a:spcPts val="0"/>
              </a:spcAft>
              <a:buClr>
                <a:schemeClr val="dk1"/>
              </a:buClr>
              <a:buSzPts val="2400"/>
              <a:buFont typeface="Arial"/>
              <a:buChar char="•"/>
            </a:pPr>
            <a:r>
              <a:rPr lang="zh-TW" sz="2000" dirty="0">
                <a:solidFill>
                  <a:schemeClr val="dk1"/>
                </a:solidFill>
                <a:latin typeface="Adobe 繁黑體 Std B" panose="020B0700000000000000" pitchFamily="34" charset="-120"/>
                <a:ea typeface="Adobe 繁黑體 Std B" panose="020B0700000000000000" pitchFamily="34" charset="-120"/>
                <a:sym typeface="Arial"/>
              </a:rPr>
              <a:t>第 </a:t>
            </a:r>
            <a:r>
              <a:rPr lang="en-US" altLang="zh-TW" sz="2000" dirty="0">
                <a:solidFill>
                  <a:schemeClr val="dk1"/>
                </a:solidFill>
                <a:latin typeface="Adobe 繁黑體 Std B" panose="020B0700000000000000" pitchFamily="34" charset="-120"/>
                <a:ea typeface="Adobe 繁黑體 Std B" panose="020B0700000000000000" pitchFamily="34" charset="-120"/>
                <a:sym typeface="Arial"/>
              </a:rPr>
              <a:t>9</a:t>
            </a:r>
            <a:r>
              <a:rPr lang="zh-TW" sz="2000" dirty="0">
                <a:solidFill>
                  <a:schemeClr val="dk1"/>
                </a:solidFill>
                <a:latin typeface="Adobe 繁黑體 Std B" panose="020B0700000000000000" pitchFamily="34" charset="-120"/>
                <a:ea typeface="Adobe 繁黑體 Std B" panose="020B0700000000000000" pitchFamily="34" charset="-120"/>
                <a:sym typeface="Arial"/>
              </a:rPr>
              <a:t> 條</a:t>
            </a:r>
            <a:endParaRPr lang="en-US" altLang="zh-TW" sz="2000" dirty="0">
              <a:solidFill>
                <a:schemeClr val="dk1"/>
              </a:solidFill>
              <a:latin typeface="Adobe 繁黑體 Std B" panose="020B0700000000000000" pitchFamily="34" charset="-120"/>
              <a:ea typeface="Adobe 繁黑體 Std B" panose="020B0700000000000000" pitchFamily="34" charset="-120"/>
              <a:sym typeface="Arial"/>
            </a:endParaRPr>
          </a:p>
          <a:p>
            <a:pPr marR="0" lvl="0" algn="l" rtl="0">
              <a:lnSpc>
                <a:spcPct val="145833"/>
              </a:lnSpc>
              <a:spcBef>
                <a:spcPts val="0"/>
              </a:spcBef>
              <a:spcAft>
                <a:spcPts val="0"/>
              </a:spcAft>
              <a:buClr>
                <a:schemeClr val="dk1"/>
              </a:buClr>
              <a:buSzPts val="2400"/>
            </a:pPr>
            <a:r>
              <a:rPr lang="en-US" altLang="zh-TW" sz="1800" b="0" i="0" dirty="0">
                <a:solidFill>
                  <a:srgbClr val="000000"/>
                </a:solidFill>
                <a:effectLst/>
                <a:latin typeface="Adobe 繁黑體 Std B" panose="020B0700000000000000" pitchFamily="34" charset="-120"/>
                <a:ea typeface="Adobe 繁黑體 Std B" panose="020B0700000000000000" pitchFamily="34" charset="-120"/>
              </a:rPr>
              <a:t>1.</a:t>
            </a:r>
            <a:r>
              <a:rPr lang="zh-TW" altLang="en-US" sz="1800" b="0" i="0" dirty="0">
                <a:solidFill>
                  <a:srgbClr val="000000"/>
                </a:solidFill>
                <a:effectLst/>
                <a:latin typeface="Adobe 繁黑體 Std B" panose="020B0700000000000000" pitchFamily="34" charset="-120"/>
                <a:ea typeface="Adobe 繁黑體 Std B" panose="020B0700000000000000" pitchFamily="34" charset="-120"/>
              </a:rPr>
              <a:t> 為使身心障礙者能夠</a:t>
            </a:r>
            <a:r>
              <a:rPr lang="zh-TW" altLang="en-US" sz="2000" b="1" i="0" dirty="0">
                <a:solidFill>
                  <a:srgbClr val="C00000"/>
                </a:solidFill>
                <a:effectLst/>
                <a:latin typeface="Adobe 繁黑體 Std B" panose="020B0700000000000000" pitchFamily="34" charset="-120"/>
                <a:ea typeface="Adobe 繁黑體 Std B" panose="020B0700000000000000" pitchFamily="34" charset="-120"/>
              </a:rPr>
              <a:t>獨立生活</a:t>
            </a:r>
            <a:r>
              <a:rPr lang="zh-TW" altLang="en-US" sz="2000" b="0" i="0" dirty="0">
                <a:solidFill>
                  <a:srgbClr val="000000"/>
                </a:solidFill>
                <a:effectLst/>
                <a:latin typeface="Adobe 繁黑體 Std B" panose="020B0700000000000000" pitchFamily="34" charset="-120"/>
                <a:ea typeface="Adobe 繁黑體 Std B" panose="020B0700000000000000" pitchFamily="34" charset="-120"/>
              </a:rPr>
              <a:t>及</a:t>
            </a:r>
            <a:r>
              <a:rPr lang="zh-TW" altLang="en-US" sz="2000" b="1" i="0" dirty="0">
                <a:solidFill>
                  <a:srgbClr val="C00000"/>
                </a:solidFill>
                <a:effectLst/>
                <a:latin typeface="Adobe 繁黑體 Std B" panose="020B0700000000000000" pitchFamily="34" charset="-120"/>
                <a:ea typeface="Adobe 繁黑體 Std B" panose="020B0700000000000000" pitchFamily="34" charset="-120"/>
              </a:rPr>
              <a:t>充分參與</a:t>
            </a:r>
            <a:r>
              <a:rPr lang="zh-TW" altLang="en-US" sz="1800" b="0" i="0" dirty="0">
                <a:solidFill>
                  <a:srgbClr val="000000"/>
                </a:solidFill>
                <a:effectLst/>
                <a:latin typeface="Adobe 繁黑體 Std B" panose="020B0700000000000000" pitchFamily="34" charset="-120"/>
                <a:ea typeface="Adobe 繁黑體 Std B" panose="020B0700000000000000" pitchFamily="34" charset="-120"/>
              </a:rPr>
              <a:t>生活各個方面，締約國應採取</a:t>
            </a:r>
            <a:endParaRPr lang="en-US" altLang="zh-TW" sz="1800" b="0" i="0" dirty="0">
              <a:solidFill>
                <a:srgbClr val="000000"/>
              </a:solidFill>
              <a:effectLst/>
              <a:latin typeface="Adobe 繁黑體 Std B" panose="020B0700000000000000" pitchFamily="34" charset="-120"/>
              <a:ea typeface="Adobe 繁黑體 Std B" panose="020B0700000000000000" pitchFamily="34" charset="-120"/>
            </a:endParaRPr>
          </a:p>
          <a:p>
            <a:pPr lvl="6">
              <a:lnSpc>
                <a:spcPct val="145833"/>
              </a:lnSpc>
              <a:buClr>
                <a:schemeClr val="dk1"/>
              </a:buClr>
              <a:buSzPts val="2400"/>
            </a:pPr>
            <a:r>
              <a:rPr lang="zh-TW" altLang="en-US" sz="1800" b="0" i="0" dirty="0">
                <a:solidFill>
                  <a:srgbClr val="000000"/>
                </a:solidFill>
                <a:effectLst/>
                <a:latin typeface="Adobe 繁黑體 Std B" panose="020B0700000000000000" pitchFamily="34" charset="-120"/>
                <a:ea typeface="Adobe 繁黑體 Std B" panose="020B0700000000000000" pitchFamily="34" charset="-120"/>
              </a:rPr>
              <a:t>     適當措施，</a:t>
            </a:r>
            <a:r>
              <a:rPr lang="zh-TW" altLang="en-US" sz="1800" b="0" i="0" u="sng" dirty="0">
                <a:solidFill>
                  <a:srgbClr val="000000"/>
                </a:solidFill>
                <a:effectLst/>
                <a:latin typeface="Adobe 繁黑體 Std B" panose="020B0700000000000000" pitchFamily="34" charset="-120"/>
                <a:ea typeface="Adobe 繁黑體 Std B" panose="020B0700000000000000" pitchFamily="34" charset="-120"/>
              </a:rPr>
              <a:t>確保身心障礙者在與其他人平等基礎上</a:t>
            </a:r>
            <a:r>
              <a:rPr lang="zh-TW" altLang="en-US" sz="1800" b="0" i="0" dirty="0">
                <a:solidFill>
                  <a:srgbClr val="000000"/>
                </a:solidFill>
                <a:effectLst/>
                <a:latin typeface="Adobe 繁黑體 Std B" panose="020B0700000000000000" pitchFamily="34" charset="-120"/>
                <a:ea typeface="Adobe 繁黑體 Std B" panose="020B0700000000000000" pitchFamily="34" charset="-120"/>
              </a:rPr>
              <a:t>，無障礙地進出物理環境，</a:t>
            </a:r>
            <a:br>
              <a:rPr lang="en-US" altLang="zh-TW" sz="1800" b="0" i="0" dirty="0">
                <a:solidFill>
                  <a:srgbClr val="000000"/>
                </a:solidFill>
                <a:effectLst/>
                <a:latin typeface="Adobe 繁黑體 Std B" panose="020B0700000000000000" pitchFamily="34" charset="-120"/>
                <a:ea typeface="Adobe 繁黑體 Std B" panose="020B0700000000000000" pitchFamily="34" charset="-120"/>
              </a:rPr>
            </a:br>
            <a:r>
              <a:rPr lang="zh-TW" altLang="en-US" sz="1800" b="0" i="0" dirty="0">
                <a:solidFill>
                  <a:srgbClr val="000000"/>
                </a:solidFill>
                <a:effectLst/>
                <a:latin typeface="Adobe 繁黑體 Std B" panose="020B0700000000000000" pitchFamily="34" charset="-120"/>
                <a:ea typeface="Adobe 繁黑體 Std B" panose="020B0700000000000000" pitchFamily="34" charset="-120"/>
              </a:rPr>
              <a:t>     使用交通工具，利用資訊及通信，包括資訊與通信技術及系統，以及享有於</a:t>
            </a:r>
            <a:br>
              <a:rPr lang="en-US" altLang="zh-TW" sz="1800" b="0" i="0" dirty="0">
                <a:solidFill>
                  <a:srgbClr val="000000"/>
                </a:solidFill>
                <a:effectLst/>
                <a:latin typeface="Adobe 繁黑體 Std B" panose="020B0700000000000000" pitchFamily="34" charset="-120"/>
                <a:ea typeface="Adobe 繁黑體 Std B" panose="020B0700000000000000" pitchFamily="34" charset="-120"/>
              </a:rPr>
            </a:br>
            <a:r>
              <a:rPr lang="zh-TW" altLang="en-US" sz="1800" b="0" i="0" dirty="0">
                <a:solidFill>
                  <a:srgbClr val="000000"/>
                </a:solidFill>
                <a:effectLst/>
                <a:latin typeface="Adobe 繁黑體 Std B" panose="020B0700000000000000" pitchFamily="34" charset="-120"/>
                <a:ea typeface="Adobe 繁黑體 Std B" panose="020B0700000000000000" pitchFamily="34" charset="-120"/>
              </a:rPr>
              <a:t>     都市與鄉村地區向公眾開放或提供之其他設施及服務。</a:t>
            </a:r>
            <a:endParaRPr lang="en-US" altLang="zh-TW" sz="1800" b="0" i="0" dirty="0">
              <a:solidFill>
                <a:srgbClr val="000000"/>
              </a:solidFill>
              <a:effectLst/>
              <a:latin typeface="Adobe 繁黑體 Std B" panose="020B0700000000000000" pitchFamily="34" charset="-120"/>
              <a:ea typeface="Adobe 繁黑體 Std B" panose="020B0700000000000000" pitchFamily="34" charset="-120"/>
            </a:endParaRPr>
          </a:p>
          <a:p>
            <a:pPr marR="0" lvl="0" algn="l" rtl="0">
              <a:lnSpc>
                <a:spcPct val="145833"/>
              </a:lnSpc>
              <a:spcBef>
                <a:spcPts val="0"/>
              </a:spcBef>
              <a:spcAft>
                <a:spcPts val="0"/>
              </a:spcAft>
              <a:buClr>
                <a:schemeClr val="dk1"/>
              </a:buClr>
              <a:buSzPts val="2400"/>
            </a:pPr>
            <a:r>
              <a:rPr lang="zh-TW" altLang="en-US" sz="1800" b="0" i="0" dirty="0">
                <a:solidFill>
                  <a:srgbClr val="000000"/>
                </a:solidFill>
                <a:effectLst/>
                <a:latin typeface="Adobe 繁黑體 Std B" panose="020B0700000000000000" pitchFamily="34" charset="-120"/>
                <a:ea typeface="Adobe 繁黑體 Std B" panose="020B0700000000000000" pitchFamily="34" charset="-120"/>
              </a:rPr>
              <a:t>  （</a:t>
            </a:r>
            <a:r>
              <a:rPr lang="en-US" altLang="zh-TW" sz="1800" b="0" i="0" dirty="0">
                <a:solidFill>
                  <a:srgbClr val="000000"/>
                </a:solidFill>
                <a:effectLst/>
                <a:latin typeface="Adobe 繁黑體 Std B" panose="020B0700000000000000" pitchFamily="34" charset="-120"/>
                <a:ea typeface="Adobe 繁黑體 Std B" panose="020B0700000000000000" pitchFamily="34" charset="-120"/>
              </a:rPr>
              <a:t>a</a:t>
            </a:r>
            <a:r>
              <a:rPr lang="zh-TW" altLang="en-US" sz="1800" b="0" i="0" dirty="0">
                <a:solidFill>
                  <a:srgbClr val="000000"/>
                </a:solidFill>
                <a:effectLst/>
                <a:latin typeface="Adobe 繁黑體 Std B" panose="020B0700000000000000" pitchFamily="34" charset="-120"/>
                <a:ea typeface="Adobe 繁黑體 Std B" panose="020B0700000000000000" pitchFamily="34" charset="-120"/>
              </a:rPr>
              <a:t>）</a:t>
            </a:r>
            <a:r>
              <a:rPr lang="zh-TW" altLang="en-US" sz="2000" b="0" i="0" dirty="0">
                <a:solidFill>
                  <a:srgbClr val="C00000"/>
                </a:solidFill>
                <a:effectLst/>
                <a:latin typeface="Adobe 繁黑體 Std B" panose="020B0700000000000000" pitchFamily="34" charset="-120"/>
                <a:ea typeface="Adobe 繁黑體 Std B" panose="020B0700000000000000" pitchFamily="34" charset="-120"/>
              </a:rPr>
              <a:t>建築</a:t>
            </a:r>
            <a:r>
              <a:rPr lang="en-US" altLang="zh-TW" sz="2000" b="0" i="0" dirty="0">
                <a:solidFill>
                  <a:srgbClr val="C00000"/>
                </a:solidFill>
                <a:effectLst/>
                <a:latin typeface="Adobe 繁黑體 Std B" panose="020B0700000000000000" pitchFamily="34" charset="-120"/>
                <a:ea typeface="Adobe 繁黑體 Std B" panose="020B0700000000000000" pitchFamily="34" charset="-120"/>
              </a:rPr>
              <a:t>(</a:t>
            </a:r>
            <a:r>
              <a:rPr lang="zh-TW" altLang="en-US" sz="2000" b="0" i="0" dirty="0">
                <a:solidFill>
                  <a:srgbClr val="C00000"/>
                </a:solidFill>
                <a:effectLst/>
                <a:latin typeface="Adobe 繁黑體 Std B" panose="020B0700000000000000" pitchFamily="34" charset="-120"/>
                <a:ea typeface="Adobe 繁黑體 Std B" panose="020B0700000000000000" pitchFamily="34" charset="-120"/>
              </a:rPr>
              <a:t>點</a:t>
            </a:r>
            <a:r>
              <a:rPr lang="en-US" altLang="zh-TW" sz="2000" b="0" i="0" dirty="0">
                <a:solidFill>
                  <a:srgbClr val="C00000"/>
                </a:solidFill>
                <a:effectLst/>
                <a:latin typeface="Adobe 繁黑體 Std B" panose="020B0700000000000000" pitchFamily="34" charset="-120"/>
                <a:ea typeface="Adobe 繁黑體 Std B" panose="020B0700000000000000" pitchFamily="34" charset="-120"/>
              </a:rPr>
              <a:t>)</a:t>
            </a:r>
            <a:r>
              <a:rPr lang="zh-TW" altLang="en-US" sz="2000" b="0" i="0" dirty="0">
                <a:solidFill>
                  <a:srgbClr val="C00000"/>
                </a:solidFill>
                <a:effectLst/>
                <a:latin typeface="Adobe 繁黑體 Std B" panose="020B0700000000000000" pitchFamily="34" charset="-120"/>
                <a:ea typeface="Adobe 繁黑體 Std B" panose="020B0700000000000000" pitchFamily="34" charset="-120"/>
              </a:rPr>
              <a:t>、道路</a:t>
            </a:r>
            <a:r>
              <a:rPr lang="en-US" altLang="zh-TW" sz="2000" b="0" i="0" dirty="0">
                <a:solidFill>
                  <a:srgbClr val="C00000"/>
                </a:solidFill>
                <a:effectLst/>
                <a:latin typeface="Adobe 繁黑體 Std B" panose="020B0700000000000000" pitchFamily="34" charset="-120"/>
                <a:ea typeface="Adobe 繁黑體 Std B" panose="020B0700000000000000" pitchFamily="34" charset="-120"/>
              </a:rPr>
              <a:t>(</a:t>
            </a:r>
            <a:r>
              <a:rPr lang="zh-TW" altLang="en-US" sz="2000" b="0" i="0" dirty="0">
                <a:solidFill>
                  <a:srgbClr val="C00000"/>
                </a:solidFill>
                <a:effectLst/>
                <a:latin typeface="Adobe 繁黑體 Std B" panose="020B0700000000000000" pitchFamily="34" charset="-120"/>
                <a:ea typeface="Adobe 繁黑體 Std B" panose="020B0700000000000000" pitchFamily="34" charset="-120"/>
              </a:rPr>
              <a:t>線</a:t>
            </a:r>
            <a:r>
              <a:rPr lang="en-US" altLang="zh-TW" sz="2000" b="0" i="0" dirty="0">
                <a:solidFill>
                  <a:srgbClr val="C00000"/>
                </a:solidFill>
                <a:effectLst/>
                <a:latin typeface="Adobe 繁黑體 Std B" panose="020B0700000000000000" pitchFamily="34" charset="-120"/>
                <a:ea typeface="Adobe 繁黑體 Std B" panose="020B0700000000000000" pitchFamily="34" charset="-120"/>
              </a:rPr>
              <a:t>)</a:t>
            </a:r>
            <a:r>
              <a:rPr lang="zh-TW" altLang="en-US" sz="2000" b="0" i="0" dirty="0">
                <a:solidFill>
                  <a:srgbClr val="C00000"/>
                </a:solidFill>
                <a:effectLst/>
                <a:latin typeface="Adobe 繁黑體 Std B" panose="020B0700000000000000" pitchFamily="34" charset="-120"/>
                <a:ea typeface="Adobe 繁黑體 Std B" panose="020B0700000000000000" pitchFamily="34" charset="-120"/>
              </a:rPr>
              <a:t>、交通</a:t>
            </a:r>
            <a:r>
              <a:rPr lang="en-US" altLang="zh-TW" sz="2000" b="0" i="0" dirty="0">
                <a:solidFill>
                  <a:srgbClr val="C00000"/>
                </a:solidFill>
                <a:effectLst/>
                <a:latin typeface="Adobe 繁黑體 Std B" panose="020B0700000000000000" pitchFamily="34" charset="-120"/>
                <a:ea typeface="Adobe 繁黑體 Std B" panose="020B0700000000000000" pitchFamily="34" charset="-120"/>
              </a:rPr>
              <a:t>(</a:t>
            </a:r>
            <a:r>
              <a:rPr lang="zh-TW" altLang="en-US" sz="2000" b="0" i="0" dirty="0">
                <a:solidFill>
                  <a:srgbClr val="C00000"/>
                </a:solidFill>
                <a:effectLst/>
                <a:latin typeface="Adobe 繁黑體 Std B" panose="020B0700000000000000" pitchFamily="34" charset="-120"/>
                <a:ea typeface="Adobe 繁黑體 Std B" panose="020B0700000000000000" pitchFamily="34" charset="-120"/>
              </a:rPr>
              <a:t>面</a:t>
            </a:r>
            <a:r>
              <a:rPr lang="en-US" altLang="zh-TW" sz="2000" b="0" i="0" dirty="0">
                <a:solidFill>
                  <a:srgbClr val="C00000"/>
                </a:solidFill>
                <a:effectLst/>
                <a:latin typeface="Adobe 繁黑體 Std B" panose="020B0700000000000000" pitchFamily="34" charset="-120"/>
                <a:ea typeface="Adobe 繁黑體 Std B" panose="020B0700000000000000" pitchFamily="34" charset="-120"/>
              </a:rPr>
              <a:t>)</a:t>
            </a:r>
            <a:r>
              <a:rPr lang="zh-TW" altLang="en-US" sz="1800" b="0" i="0" dirty="0">
                <a:solidFill>
                  <a:srgbClr val="000000"/>
                </a:solidFill>
                <a:effectLst/>
                <a:latin typeface="Adobe 繁黑體 Std B" panose="020B0700000000000000" pitchFamily="34" charset="-120"/>
                <a:ea typeface="Adobe 繁黑體 Std B" panose="020B0700000000000000" pitchFamily="34" charset="-120"/>
              </a:rPr>
              <a:t>與其他室內</a:t>
            </a:r>
            <a:endParaRPr lang="en-US" altLang="zh-TW" sz="1800" b="0" i="0" dirty="0">
              <a:solidFill>
                <a:srgbClr val="000000"/>
              </a:solidFill>
              <a:effectLst/>
              <a:latin typeface="Adobe 繁黑體 Std B" panose="020B0700000000000000" pitchFamily="34" charset="-120"/>
              <a:ea typeface="Adobe 繁黑體 Std B" panose="020B0700000000000000" pitchFamily="34" charset="-120"/>
            </a:endParaRPr>
          </a:p>
          <a:p>
            <a:pPr marR="0" lvl="0" algn="l" rtl="0">
              <a:lnSpc>
                <a:spcPct val="145833"/>
              </a:lnSpc>
              <a:spcBef>
                <a:spcPts val="0"/>
              </a:spcBef>
              <a:spcAft>
                <a:spcPts val="0"/>
              </a:spcAft>
              <a:buClr>
                <a:schemeClr val="dk1"/>
              </a:buClr>
              <a:buSzPts val="2400"/>
            </a:pPr>
            <a:r>
              <a:rPr lang="zh-TW" altLang="en-US" sz="1800" b="0" i="0" dirty="0">
                <a:solidFill>
                  <a:srgbClr val="000000"/>
                </a:solidFill>
                <a:effectLst/>
                <a:latin typeface="Adobe 繁黑體 Std B" panose="020B0700000000000000" pitchFamily="34" charset="-120"/>
                <a:ea typeface="Adobe 繁黑體 Std B" panose="020B0700000000000000" pitchFamily="34" charset="-120"/>
              </a:rPr>
              <a:t>             外設施，包括學校、住宅、醫療設施及工作場所；</a:t>
            </a:r>
            <a:endParaRPr lang="en-US" altLang="zh-TW" sz="1800" b="0" i="0" dirty="0">
              <a:solidFill>
                <a:srgbClr val="000000"/>
              </a:solidFill>
              <a:effectLst/>
              <a:latin typeface="Adobe 繁黑體 Std B" panose="020B0700000000000000" pitchFamily="34" charset="-120"/>
              <a:ea typeface="Adobe 繁黑體 Std B" panose="020B0700000000000000" pitchFamily="34" charset="-120"/>
            </a:endParaRPr>
          </a:p>
          <a:p>
            <a:pPr marR="0" lvl="0" algn="l" rtl="0">
              <a:lnSpc>
                <a:spcPct val="145833"/>
              </a:lnSpc>
              <a:spcBef>
                <a:spcPts val="0"/>
              </a:spcBef>
              <a:spcAft>
                <a:spcPts val="0"/>
              </a:spcAft>
              <a:buClr>
                <a:schemeClr val="dk1"/>
              </a:buClr>
              <a:buSzPts val="2400"/>
            </a:pPr>
            <a:r>
              <a:rPr lang="en-US" altLang="zh-TW" sz="1800" b="0" i="0" dirty="0">
                <a:solidFill>
                  <a:srgbClr val="000000"/>
                </a:solidFill>
                <a:effectLst/>
                <a:latin typeface="Adobe 繁黑體 Std B" panose="020B0700000000000000" pitchFamily="34" charset="-120"/>
                <a:ea typeface="Adobe 繁黑體 Std B" panose="020B0700000000000000" pitchFamily="34" charset="-120"/>
              </a:rPr>
              <a:t>2.</a:t>
            </a:r>
            <a:r>
              <a:rPr lang="zh-TW" altLang="en-US" sz="1800" b="0" i="0" dirty="0">
                <a:solidFill>
                  <a:srgbClr val="000000"/>
                </a:solidFill>
                <a:effectLst/>
                <a:latin typeface="Adobe 繁黑體 Std B" panose="020B0700000000000000" pitchFamily="34" charset="-120"/>
                <a:ea typeface="Adobe 繁黑體 Std B" panose="020B0700000000000000" pitchFamily="34" charset="-120"/>
              </a:rPr>
              <a:t> 締約國亦應採取適當措施</a:t>
            </a:r>
            <a:endParaRPr lang="en-US" altLang="zh-TW" sz="1800" b="0" i="0" dirty="0">
              <a:solidFill>
                <a:srgbClr val="000000"/>
              </a:solidFill>
              <a:effectLst/>
              <a:latin typeface="Adobe 繁黑體 Std B" panose="020B0700000000000000" pitchFamily="34" charset="-120"/>
              <a:ea typeface="Adobe 繁黑體 Std B" panose="020B0700000000000000" pitchFamily="34" charset="-120"/>
            </a:endParaRPr>
          </a:p>
          <a:p>
            <a:pPr marR="0" lvl="0" algn="l" rtl="0">
              <a:lnSpc>
                <a:spcPct val="145833"/>
              </a:lnSpc>
              <a:spcBef>
                <a:spcPts val="0"/>
              </a:spcBef>
              <a:spcAft>
                <a:spcPts val="0"/>
              </a:spcAft>
              <a:buClr>
                <a:schemeClr val="dk1"/>
              </a:buClr>
              <a:buSzPts val="2400"/>
            </a:pPr>
            <a:r>
              <a:rPr lang="zh-TW" altLang="en-US" sz="1800" b="0" i="0" dirty="0">
                <a:solidFill>
                  <a:srgbClr val="000000"/>
                </a:solidFill>
                <a:effectLst/>
                <a:latin typeface="Adobe 繁黑體 Std B" panose="020B0700000000000000" pitchFamily="34" charset="-120"/>
                <a:ea typeface="Adobe 繁黑體 Std B" panose="020B0700000000000000" pitchFamily="34" charset="-120"/>
              </a:rPr>
              <a:t>   （</a:t>
            </a:r>
            <a:r>
              <a:rPr lang="en-US" altLang="zh-TW" sz="1800" b="0" i="0" dirty="0">
                <a:solidFill>
                  <a:srgbClr val="000000"/>
                </a:solidFill>
                <a:effectLst/>
                <a:latin typeface="Adobe 繁黑體 Std B" panose="020B0700000000000000" pitchFamily="34" charset="-120"/>
                <a:ea typeface="Adobe 繁黑體 Std B" panose="020B0700000000000000" pitchFamily="34" charset="-120"/>
              </a:rPr>
              <a:t>c</a:t>
            </a:r>
            <a:r>
              <a:rPr lang="zh-TW" altLang="en-US" sz="1800" b="0" i="0" dirty="0">
                <a:solidFill>
                  <a:srgbClr val="000000"/>
                </a:solidFill>
                <a:effectLst/>
                <a:latin typeface="Adobe 繁黑體 Std B" panose="020B0700000000000000" pitchFamily="34" charset="-120"/>
                <a:ea typeface="Adobe 繁黑體 Std B" panose="020B0700000000000000" pitchFamily="34" charset="-120"/>
              </a:rPr>
              <a:t>）提供相關人員對於身心障礙者之無障礙</a:t>
            </a:r>
            <a:r>
              <a:rPr lang="zh-TW" altLang="en-US" sz="2000" b="1" i="0" dirty="0">
                <a:solidFill>
                  <a:srgbClr val="C00000"/>
                </a:solidFill>
                <a:effectLst/>
                <a:latin typeface="Adobe 繁黑體 Std B" panose="020B0700000000000000" pitchFamily="34" charset="-120"/>
                <a:ea typeface="Adobe 繁黑體 Std B" panose="020B0700000000000000" pitchFamily="34" charset="-120"/>
              </a:rPr>
              <a:t>議題培訓</a:t>
            </a:r>
            <a:endParaRPr sz="1800" dirty="0">
              <a:solidFill>
                <a:srgbClr val="C00000"/>
              </a:solidFill>
              <a:latin typeface="Adobe 繁黑體 Std B" panose="020B0700000000000000" pitchFamily="34" charset="-120"/>
              <a:ea typeface="Adobe 繁黑體 Std B" panose="020B0700000000000000" pitchFamily="34" charset="-120"/>
            </a:endParaRPr>
          </a:p>
        </p:txBody>
      </p:sp>
      <p:pic>
        <p:nvPicPr>
          <p:cNvPr id="135" name="Google Shape;135;p6" descr="一張含有 美工圖案, 圖形, 螢幕擷取畫面, 卡通 的圖片&#10;&#10;自動產生的描述"/>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714818" y="707476"/>
            <a:ext cx="1330216" cy="1330216"/>
          </a:xfrm>
          <a:prstGeom prst="rect">
            <a:avLst/>
          </a:prstGeom>
          <a:noFill/>
          <a:ln>
            <a:noFill/>
          </a:ln>
        </p:spPr>
      </p:pic>
      <p:pic>
        <p:nvPicPr>
          <p:cNvPr id="2" name="圖片 1">
            <a:extLst>
              <a:ext uri="{FF2B5EF4-FFF2-40B4-BE49-F238E27FC236}">
                <a16:creationId xmlns:a16="http://schemas.microsoft.com/office/drawing/2014/main" id="{72F04E47-4616-C470-03E8-51C40B48052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876671" y="3588026"/>
            <a:ext cx="3307511" cy="2133721"/>
          </a:xfrm>
          <a:prstGeom prst="rect">
            <a:avLst/>
          </a:prstGeom>
        </p:spPr>
      </p:pic>
    </p:spTree>
    <p:extLst>
      <p:ext uri="{BB962C8B-B14F-4D97-AF65-F5344CB8AC3E}">
        <p14:creationId xmlns:p14="http://schemas.microsoft.com/office/powerpoint/2010/main" val="1813920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iterate type="lt">
                                    <p:tmPct val="10000"/>
                                  </p:iterate>
                                  <p:childTnLst>
                                    <p:set>
                                      <p:cBhvr>
                                        <p:cTn id="6" dur="1" fill="hold">
                                          <p:stCondLst>
                                            <p:cond delay="0"/>
                                          </p:stCondLst>
                                        </p:cTn>
                                        <p:tgtEl>
                                          <p:spTgt spid="130"/>
                                        </p:tgtEl>
                                        <p:attrNameLst>
                                          <p:attrName>style.visibility</p:attrName>
                                        </p:attrNameLst>
                                      </p:cBhvr>
                                      <p:to>
                                        <p:strVal val="visible"/>
                                      </p:to>
                                    </p:set>
                                    <p:anim to="" calcmode="lin" valueType="num">
                                      <p:cBhvr>
                                        <p:cTn id="7" dur="300" fill="hold">
                                          <p:stCondLst>
                                            <p:cond delay="0"/>
                                          </p:stCondLst>
                                        </p:cTn>
                                        <p:tgtEl>
                                          <p:spTgt spid="130"/>
                                        </p:tgtEl>
                                        <p:attrNameLst>
                                          <p:attrName>ppt_x</p:attrName>
                                        </p:attrNameLst>
                                      </p:cBhvr>
                                      <p:tavLst>
                                        <p:tav tm="0" fmla="#ppt_x-(-#ppt_w/2*cos(ppt_r/180*pi))*((1.5-1.5*$)^2-(1.5-1.5*$)^3)">
                                          <p:val>
                                            <p:strVal val="0"/>
                                          </p:val>
                                        </p:tav>
                                        <p:tav tm="100000">
                                          <p:val>
                                            <p:strVal val="1"/>
                                          </p:val>
                                        </p:tav>
                                      </p:tavLst>
                                    </p:anim>
                                    <p:anim to="" calcmode="lin" valueType="num">
                                      <p:cBhvr>
                                        <p:cTn id="8" dur="300" fill="hold">
                                          <p:stCondLst>
                                            <p:cond delay="0"/>
                                          </p:stCondLst>
                                        </p:cTn>
                                        <p:tgtEl>
                                          <p:spTgt spid="130"/>
                                        </p:tgtEl>
                                        <p:attrNameLst>
                                          <p:attrName>ppt_y</p:attrName>
                                        </p:attrNameLst>
                                      </p:cBhvr>
                                      <p:tavLst>
                                        <p:tav tm="0" fmla="#ppt_y+(-#ppt_h/2*cos(ppt_r/180*pi))*((1.5-1.5*$)^2-(1.5-1.5*$)^3)">
                                          <p:val>
                                            <p:strVal val="0"/>
                                          </p:val>
                                        </p:tav>
                                        <p:tav tm="100000">
                                          <p:val>
                                            <p:strVal val="1"/>
                                          </p:val>
                                        </p:tav>
                                      </p:tavLst>
                                    </p:anim>
                                    <p:anim to="" calcmode="lin" valueType="num">
                                      <p:cBhvr>
                                        <p:cTn id="9" dur="300" fill="hold">
                                          <p:stCondLst>
                                            <p:cond delay="0"/>
                                          </p:stCondLst>
                                        </p:cTn>
                                        <p:tgtEl>
                                          <p:spTgt spid="130"/>
                                        </p:tgtEl>
                                        <p:attrNameLst>
                                          <p:attrName>ppt_h</p:attrName>
                                        </p:attrNameLst>
                                      </p:cBhvr>
                                      <p:tavLst>
                                        <p:tav tm="0" fmla="#ppt_h-(-#ppt_h)*((1.5-1.5*$)^2-(1.5-1.5*$)^3)">
                                          <p:val>
                                            <p:strVal val="0"/>
                                          </p:val>
                                        </p:tav>
                                        <p:tav tm="100000">
                                          <p:val>
                                            <p:strVal val="1"/>
                                          </p:val>
                                        </p:tav>
                                      </p:tavLst>
                                    </p:anim>
                                    <p:anim to="" calcmode="lin" valueType="num">
                                      <p:cBhvr>
                                        <p:cTn id="10" dur="300" fill="hold">
                                          <p:stCondLst>
                                            <p:cond delay="0"/>
                                          </p:stCondLst>
                                        </p:cTn>
                                        <p:tgtEl>
                                          <p:spTgt spid="130"/>
                                        </p:tgtEl>
                                        <p:attrNameLst>
                                          <p:attrName>ppt_w</p:attrName>
                                        </p:attrNameLst>
                                      </p:cBhvr>
                                      <p:tavLst>
                                        <p:tav tm="0" fmla="#ppt_w-(-#ppt_w)*((1.5-1.5*$)^2-(1.5-1.5*$)^3)">
                                          <p:val>
                                            <p:strVal val="0"/>
                                          </p:val>
                                        </p:tav>
                                        <p:tav tm="100000">
                                          <p:val>
                                            <p:strVal val="1"/>
                                          </p:val>
                                        </p:tav>
                                      </p:tavLst>
                                    </p:anim>
                                  </p:childTnLst>
                                </p:cTn>
                              </p:par>
                            </p:childTnLst>
                          </p:cTn>
                        </p:par>
                        <p:par>
                          <p:cTn id="11" fill="hold">
                            <p:stCondLst>
                              <p:cond delay="510"/>
                            </p:stCondLst>
                            <p:childTnLst>
                              <p:par>
                                <p:cTn id="12" presetID="18" presetClass="entr" presetSubtype="6" fill="hold" grpId="0" nodeType="afterEffect">
                                  <p:stCondLst>
                                    <p:cond delay="0"/>
                                  </p:stCondLst>
                                  <p:childTnLst>
                                    <p:set>
                                      <p:cBhvr>
                                        <p:cTn id="13" dur="1" fill="hold">
                                          <p:stCondLst>
                                            <p:cond delay="0"/>
                                          </p:stCondLst>
                                        </p:cTn>
                                        <p:tgtEl>
                                          <p:spTgt spid="134">
                                            <p:txEl>
                                              <p:pRg st="0" end="0"/>
                                            </p:txEl>
                                          </p:spTgt>
                                        </p:tgtEl>
                                        <p:attrNameLst>
                                          <p:attrName>style.visibility</p:attrName>
                                        </p:attrNameLst>
                                      </p:cBhvr>
                                      <p:to>
                                        <p:strVal val="visible"/>
                                      </p:to>
                                    </p:set>
                                    <p:animEffect transition="in" filter="strips(downRight)">
                                      <p:cBhvr>
                                        <p:cTn id="14" dur="500"/>
                                        <p:tgtEl>
                                          <p:spTgt spid="134">
                                            <p:txEl>
                                              <p:pRg st="0" end="0"/>
                                            </p:txEl>
                                          </p:spTgt>
                                        </p:tgtEl>
                                      </p:cBhvr>
                                    </p:animEffect>
                                  </p:childTnLst>
                                </p:cTn>
                              </p:par>
                            </p:childTnLst>
                          </p:cTn>
                        </p:par>
                        <p:par>
                          <p:cTn id="15" fill="hold">
                            <p:stCondLst>
                              <p:cond delay="1010"/>
                            </p:stCondLst>
                            <p:childTnLst>
                              <p:par>
                                <p:cTn id="16" presetID="18" presetClass="entr" presetSubtype="6" fill="hold" grpId="0" nodeType="afterEffect">
                                  <p:stCondLst>
                                    <p:cond delay="500"/>
                                  </p:stCondLst>
                                  <p:childTnLst>
                                    <p:set>
                                      <p:cBhvr>
                                        <p:cTn id="17" dur="1" fill="hold">
                                          <p:stCondLst>
                                            <p:cond delay="0"/>
                                          </p:stCondLst>
                                        </p:cTn>
                                        <p:tgtEl>
                                          <p:spTgt spid="134">
                                            <p:txEl>
                                              <p:pRg st="1" end="1"/>
                                            </p:txEl>
                                          </p:spTgt>
                                        </p:tgtEl>
                                        <p:attrNameLst>
                                          <p:attrName>style.visibility</p:attrName>
                                        </p:attrNameLst>
                                      </p:cBhvr>
                                      <p:to>
                                        <p:strVal val="visible"/>
                                      </p:to>
                                    </p:set>
                                    <p:animEffect transition="in" filter="strips(downRight)">
                                      <p:cBhvr>
                                        <p:cTn id="18" dur="500"/>
                                        <p:tgtEl>
                                          <p:spTgt spid="134">
                                            <p:txEl>
                                              <p:pRg st="1" end="1"/>
                                            </p:txEl>
                                          </p:spTgt>
                                        </p:tgtEl>
                                      </p:cBhvr>
                                    </p:animEffect>
                                  </p:childTnLst>
                                </p:cTn>
                              </p:par>
                              <p:par>
                                <p:cTn id="19" presetID="18" presetClass="entr" presetSubtype="6" fill="hold" grpId="0" nodeType="withEffect">
                                  <p:stCondLst>
                                    <p:cond delay="500"/>
                                  </p:stCondLst>
                                  <p:childTnLst>
                                    <p:set>
                                      <p:cBhvr>
                                        <p:cTn id="20" dur="1" fill="hold">
                                          <p:stCondLst>
                                            <p:cond delay="0"/>
                                          </p:stCondLst>
                                        </p:cTn>
                                        <p:tgtEl>
                                          <p:spTgt spid="134">
                                            <p:txEl>
                                              <p:pRg st="2" end="2"/>
                                            </p:txEl>
                                          </p:spTgt>
                                        </p:tgtEl>
                                        <p:attrNameLst>
                                          <p:attrName>style.visibility</p:attrName>
                                        </p:attrNameLst>
                                      </p:cBhvr>
                                      <p:to>
                                        <p:strVal val="visible"/>
                                      </p:to>
                                    </p:set>
                                    <p:animEffect transition="in" filter="strips(downRight)">
                                      <p:cBhvr>
                                        <p:cTn id="21" dur="500"/>
                                        <p:tgtEl>
                                          <p:spTgt spid="134">
                                            <p:txEl>
                                              <p:pRg st="2" end="2"/>
                                            </p:txEl>
                                          </p:spTgt>
                                        </p:tgtEl>
                                      </p:cBhvr>
                                    </p:animEffect>
                                  </p:childTnLst>
                                </p:cTn>
                              </p:par>
                            </p:childTnLst>
                          </p:cTn>
                        </p:par>
                        <p:par>
                          <p:cTn id="22" fill="hold">
                            <p:stCondLst>
                              <p:cond delay="2010"/>
                            </p:stCondLst>
                            <p:childTnLst>
                              <p:par>
                                <p:cTn id="23" presetID="18" presetClass="entr" presetSubtype="6" fill="hold" grpId="0" nodeType="afterEffect">
                                  <p:stCondLst>
                                    <p:cond delay="500"/>
                                  </p:stCondLst>
                                  <p:childTnLst>
                                    <p:set>
                                      <p:cBhvr>
                                        <p:cTn id="24" dur="1" fill="hold">
                                          <p:stCondLst>
                                            <p:cond delay="0"/>
                                          </p:stCondLst>
                                        </p:cTn>
                                        <p:tgtEl>
                                          <p:spTgt spid="134">
                                            <p:txEl>
                                              <p:pRg st="3" end="3"/>
                                            </p:txEl>
                                          </p:spTgt>
                                        </p:tgtEl>
                                        <p:attrNameLst>
                                          <p:attrName>style.visibility</p:attrName>
                                        </p:attrNameLst>
                                      </p:cBhvr>
                                      <p:to>
                                        <p:strVal val="visible"/>
                                      </p:to>
                                    </p:set>
                                    <p:animEffect transition="in" filter="strips(downRight)">
                                      <p:cBhvr>
                                        <p:cTn id="25" dur="500"/>
                                        <p:tgtEl>
                                          <p:spTgt spid="134">
                                            <p:txEl>
                                              <p:pRg st="3" end="3"/>
                                            </p:txEl>
                                          </p:spTgt>
                                        </p:tgtEl>
                                      </p:cBhvr>
                                    </p:animEffect>
                                  </p:childTnLst>
                                </p:cTn>
                              </p:par>
                              <p:par>
                                <p:cTn id="26" presetID="18" presetClass="entr" presetSubtype="6" fill="hold" grpId="0" nodeType="withEffect">
                                  <p:stCondLst>
                                    <p:cond delay="500"/>
                                  </p:stCondLst>
                                  <p:childTnLst>
                                    <p:set>
                                      <p:cBhvr>
                                        <p:cTn id="27" dur="1" fill="hold">
                                          <p:stCondLst>
                                            <p:cond delay="0"/>
                                          </p:stCondLst>
                                        </p:cTn>
                                        <p:tgtEl>
                                          <p:spTgt spid="134">
                                            <p:txEl>
                                              <p:pRg st="4" end="4"/>
                                            </p:txEl>
                                          </p:spTgt>
                                        </p:tgtEl>
                                        <p:attrNameLst>
                                          <p:attrName>style.visibility</p:attrName>
                                        </p:attrNameLst>
                                      </p:cBhvr>
                                      <p:to>
                                        <p:strVal val="visible"/>
                                      </p:to>
                                    </p:set>
                                    <p:animEffect transition="in" filter="strips(downRight)">
                                      <p:cBhvr>
                                        <p:cTn id="28" dur="500"/>
                                        <p:tgtEl>
                                          <p:spTgt spid="134">
                                            <p:txEl>
                                              <p:pRg st="4" end="4"/>
                                            </p:txEl>
                                          </p:spTgt>
                                        </p:tgtEl>
                                      </p:cBhvr>
                                    </p:animEffect>
                                  </p:childTnLst>
                                </p:cTn>
                              </p:par>
                            </p:childTnLst>
                          </p:cTn>
                        </p:par>
                        <p:par>
                          <p:cTn id="29" fill="hold">
                            <p:stCondLst>
                              <p:cond delay="3010"/>
                            </p:stCondLst>
                            <p:childTnLst>
                              <p:par>
                                <p:cTn id="30" presetID="18" presetClass="entr" presetSubtype="6" fill="hold" grpId="0" nodeType="afterEffect">
                                  <p:stCondLst>
                                    <p:cond delay="500"/>
                                  </p:stCondLst>
                                  <p:childTnLst>
                                    <p:set>
                                      <p:cBhvr>
                                        <p:cTn id="31" dur="1" fill="hold">
                                          <p:stCondLst>
                                            <p:cond delay="0"/>
                                          </p:stCondLst>
                                        </p:cTn>
                                        <p:tgtEl>
                                          <p:spTgt spid="134">
                                            <p:txEl>
                                              <p:pRg st="5" end="5"/>
                                            </p:txEl>
                                          </p:spTgt>
                                        </p:tgtEl>
                                        <p:attrNameLst>
                                          <p:attrName>style.visibility</p:attrName>
                                        </p:attrNameLst>
                                      </p:cBhvr>
                                      <p:to>
                                        <p:strVal val="visible"/>
                                      </p:to>
                                    </p:set>
                                    <p:animEffect transition="in" filter="strips(downRight)">
                                      <p:cBhvr>
                                        <p:cTn id="32" dur="500"/>
                                        <p:tgtEl>
                                          <p:spTgt spid="134">
                                            <p:txEl>
                                              <p:pRg st="5" end="5"/>
                                            </p:txEl>
                                          </p:spTgt>
                                        </p:tgtEl>
                                      </p:cBhvr>
                                    </p:animEffect>
                                  </p:childTnLst>
                                </p:cTn>
                              </p:par>
                              <p:par>
                                <p:cTn id="33" presetID="18" presetClass="entr" presetSubtype="6" fill="hold" grpId="0" nodeType="withEffect">
                                  <p:stCondLst>
                                    <p:cond delay="500"/>
                                  </p:stCondLst>
                                  <p:childTnLst>
                                    <p:set>
                                      <p:cBhvr>
                                        <p:cTn id="34" dur="1" fill="hold">
                                          <p:stCondLst>
                                            <p:cond delay="0"/>
                                          </p:stCondLst>
                                        </p:cTn>
                                        <p:tgtEl>
                                          <p:spTgt spid="134">
                                            <p:txEl>
                                              <p:pRg st="6" end="6"/>
                                            </p:txEl>
                                          </p:spTgt>
                                        </p:tgtEl>
                                        <p:attrNameLst>
                                          <p:attrName>style.visibility</p:attrName>
                                        </p:attrNameLst>
                                      </p:cBhvr>
                                      <p:to>
                                        <p:strVal val="visible"/>
                                      </p:to>
                                    </p:set>
                                    <p:animEffect transition="in" filter="strips(downRight)">
                                      <p:cBhvr>
                                        <p:cTn id="35" dur="500"/>
                                        <p:tgtEl>
                                          <p:spTgt spid="13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p:bldP spid="134"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Google Shape;965;p59"/>
          <p:cNvSpPr/>
          <p:nvPr/>
        </p:nvSpPr>
        <p:spPr>
          <a:xfrm>
            <a:off x="164163" y="1397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966" name="Google Shape;966;p59"/>
          <p:cNvSpPr/>
          <p:nvPr/>
        </p:nvSpPr>
        <p:spPr>
          <a:xfrm>
            <a:off x="164162" y="2003761"/>
            <a:ext cx="11871808" cy="3201168"/>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967" name="Google Shape;967;p59"/>
          <p:cNvSpPr/>
          <p:nvPr/>
        </p:nvSpPr>
        <p:spPr>
          <a:xfrm>
            <a:off x="-422240" y="-981186"/>
            <a:ext cx="1432076" cy="1432076"/>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968" name="Google Shape;968;p59"/>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60</a:t>
            </a:fld>
            <a:endParaRPr dirty="0"/>
          </a:p>
        </p:txBody>
      </p:sp>
      <p:sp>
        <p:nvSpPr>
          <p:cNvPr id="969" name="Google Shape;969;p59"/>
          <p:cNvSpPr/>
          <p:nvPr/>
        </p:nvSpPr>
        <p:spPr>
          <a:xfrm>
            <a:off x="10289521" y="4708423"/>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pic>
        <p:nvPicPr>
          <p:cNvPr id="970" name="Google Shape;970;p59" descr="台北市 (51)_s"/>
          <p:cNvPicPr preferRelativeResize="0"/>
          <p:nvPr/>
        </p:nvPicPr>
        <p:blipFill rotWithShape="1">
          <a:blip r:embed="rId3">
            <a:alphaModFix/>
          </a:blip>
          <a:srcRect/>
          <a:stretch/>
        </p:blipFill>
        <p:spPr>
          <a:xfrm>
            <a:off x="1128782" y="1454912"/>
            <a:ext cx="5189714" cy="4196599"/>
          </a:xfrm>
          <a:prstGeom prst="rect">
            <a:avLst/>
          </a:prstGeom>
          <a:noFill/>
          <a:ln>
            <a:noFill/>
          </a:ln>
        </p:spPr>
      </p:pic>
      <p:pic>
        <p:nvPicPr>
          <p:cNvPr id="971" name="Google Shape;971;p59" descr="一張含有 室外, 樹, 地面, 圍欄 的圖片&#10;&#10;描述是以非常高的可信度產生"/>
          <p:cNvPicPr preferRelativeResize="0"/>
          <p:nvPr/>
        </p:nvPicPr>
        <p:blipFill rotWithShape="1">
          <a:blip r:embed="rId4">
            <a:alphaModFix/>
          </a:blip>
          <a:srcRect/>
          <a:stretch/>
        </p:blipFill>
        <p:spPr>
          <a:xfrm>
            <a:off x="6396356" y="1454912"/>
            <a:ext cx="4570741" cy="4196599"/>
          </a:xfrm>
          <a:prstGeom prst="rect">
            <a:avLst/>
          </a:prstGeom>
          <a:noFill/>
          <a:ln>
            <a:noFill/>
          </a:ln>
        </p:spPr>
      </p:pic>
      <p:sp>
        <p:nvSpPr>
          <p:cNvPr id="2" name="文字方塊 1">
            <a:extLst>
              <a:ext uri="{FF2B5EF4-FFF2-40B4-BE49-F238E27FC236}">
                <a16:creationId xmlns:a16="http://schemas.microsoft.com/office/drawing/2014/main" id="{4CC9E029-803A-F308-D79D-545B8BB0C4B7}"/>
              </a:ext>
            </a:extLst>
          </p:cNvPr>
          <p:cNvSpPr txBox="1"/>
          <p:nvPr/>
        </p:nvSpPr>
        <p:spPr>
          <a:xfrm>
            <a:off x="979356" y="620713"/>
            <a:ext cx="10135567" cy="690409"/>
          </a:xfrm>
          <a:prstGeom prst="rect">
            <a:avLst/>
          </a:prstGeom>
          <a:solidFill>
            <a:srgbClr val="343434"/>
          </a:solidFill>
        </p:spPr>
        <p:txBody>
          <a:bodyPr wrap="square" tIns="108000" bIns="180000">
            <a:spAutoFit/>
          </a:bodyPr>
          <a:lstStyle/>
          <a:p>
            <a:pPr algn="ctr" eaLnBrk="1" hangingPunct="1">
              <a:lnSpc>
                <a:spcPts val="3500"/>
              </a:lnSpc>
              <a:spcBef>
                <a:spcPts val="1000"/>
              </a:spcBef>
              <a:defRPr/>
            </a:pPr>
            <a:r>
              <a:rPr lang="zh-TW" altLang="en-US" sz="2000" b="1" dirty="0">
                <a:solidFill>
                  <a:schemeClr val="bg1"/>
                </a:solidFill>
                <a:latin typeface="Adobe 繁黑體 Std B" panose="020B0700000000000000" pitchFamily="34" charset="-120"/>
                <a:ea typeface="Adobe 繁黑體 Std B" panose="020B0700000000000000" pitchFamily="34" charset="-120"/>
              </a:rPr>
              <a:t>兩端平臺高差在二十公分以上者，如設置扶手將</a:t>
            </a:r>
            <a:r>
              <a:rPr lang="zh-TW" altLang="en-US" sz="2000" b="1" dirty="0">
                <a:solidFill>
                  <a:srgbClr val="FFC000"/>
                </a:solidFill>
                <a:latin typeface="Adobe 繁黑體 Std B" panose="020B0700000000000000" pitchFamily="34" charset="-120"/>
                <a:ea typeface="Adobe 繁黑體 Std B" panose="020B0700000000000000" pitchFamily="34" charset="-120"/>
              </a:rPr>
              <a:t>影響通路</a:t>
            </a:r>
            <a:r>
              <a:rPr lang="zh-TW" altLang="en-US" sz="2000" b="1" dirty="0">
                <a:solidFill>
                  <a:schemeClr val="bg1"/>
                </a:solidFill>
                <a:latin typeface="Adobe 繁黑體 Std B" panose="020B0700000000000000" pitchFamily="34" charset="-120"/>
                <a:ea typeface="Adobe 繁黑體 Std B" panose="020B0700000000000000" pitchFamily="34" charset="-120"/>
              </a:rPr>
              <a:t>順暢安全者，不須設置扶手。</a:t>
            </a:r>
            <a:endParaRPr lang="ja-JP" altLang="en-US" sz="2000" b="1" dirty="0">
              <a:solidFill>
                <a:schemeClr val="bg1"/>
              </a:solidFill>
              <a:latin typeface="Adobe 繁黑體 Std B" panose="020B0700000000000000" pitchFamily="34" charset="-120"/>
              <a:ea typeface="Adobe 繁黑體 Std B" panose="020B0700000000000000" pitchFamily="34" charset="-120"/>
            </a:endParaRPr>
          </a:p>
        </p:txBody>
      </p:sp>
      <p:pic>
        <p:nvPicPr>
          <p:cNvPr id="10" name="Google Shape;946;p58">
            <a:extLst>
              <a:ext uri="{FF2B5EF4-FFF2-40B4-BE49-F238E27FC236}">
                <a16:creationId xmlns:a16="http://schemas.microsoft.com/office/drawing/2014/main" id="{E7265C09-3769-4586-A1AA-2176B4CFD6CD}"/>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18380589" y="2856770"/>
            <a:ext cx="830345" cy="1028676"/>
          </a:xfrm>
          <a:prstGeom prst="rect">
            <a:avLst/>
          </a:prstGeom>
          <a:noFill/>
          <a:ln w="31750" cap="flat" cmpd="sng">
            <a:solidFill>
              <a:schemeClr val="dk1"/>
            </a:solidFill>
            <a:prstDash val="solid"/>
            <a:miter lim="800000"/>
            <a:headEnd type="none" w="sm" len="sm"/>
            <a:tailEnd type="none" w="sm" len="sm"/>
          </a:ln>
        </p:spPr>
      </p:pic>
      <p:pic>
        <p:nvPicPr>
          <p:cNvPr id="11" name="Google Shape;947;p58">
            <a:extLst>
              <a:ext uri="{FF2B5EF4-FFF2-40B4-BE49-F238E27FC236}">
                <a16:creationId xmlns:a16="http://schemas.microsoft.com/office/drawing/2014/main" id="{EEF16F9B-1A78-413A-A964-8085487BF573}"/>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flipH="1">
            <a:off x="20498596" y="2952020"/>
            <a:ext cx="1349845" cy="1035662"/>
          </a:xfrm>
          <a:prstGeom prst="rect">
            <a:avLst/>
          </a:prstGeom>
          <a:noFill/>
          <a:ln w="31750" cap="flat" cmpd="sng">
            <a:solidFill>
              <a:schemeClr val="dk1"/>
            </a:solidFill>
            <a:prstDash val="solid"/>
            <a:miter lim="800000"/>
            <a:headEnd type="none" w="sm" len="sm"/>
            <a:tailEnd type="none" w="sm" len="sm"/>
          </a:ln>
        </p:spPr>
      </p:pic>
      <p:pic>
        <p:nvPicPr>
          <p:cNvPr id="12" name="Google Shape;949;p58" descr="一張含有 建築物, 地板, 室內, 地面 的圖片&#10;&#10;自動產生的描述">
            <a:extLst>
              <a:ext uri="{FF2B5EF4-FFF2-40B4-BE49-F238E27FC236}">
                <a16:creationId xmlns:a16="http://schemas.microsoft.com/office/drawing/2014/main" id="{B9591F33-9E99-4BED-81B8-79BB67780E37}"/>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flipH="1">
            <a:off x="18831045" y="5149164"/>
            <a:ext cx="1004258" cy="765258"/>
          </a:xfrm>
          <a:prstGeom prst="rect">
            <a:avLst/>
          </a:prstGeom>
          <a:noFill/>
          <a:ln w="31750" cap="flat" cmpd="sng">
            <a:solidFill>
              <a:srgbClr val="000000"/>
            </a:solidFill>
            <a:prstDash val="solid"/>
            <a:miter lim="800000"/>
            <a:headEnd type="none" w="sm" len="sm"/>
            <a:tailEnd type="none" w="sm" len="sm"/>
          </a:ln>
        </p:spPr>
      </p:pic>
      <p:pic>
        <p:nvPicPr>
          <p:cNvPr id="20" name="Google Shape;957;p58" descr="一張含有 建築物, 窗戶 的圖片&#10;&#10;自動產生的描述">
            <a:extLst>
              <a:ext uri="{FF2B5EF4-FFF2-40B4-BE49-F238E27FC236}">
                <a16:creationId xmlns:a16="http://schemas.microsoft.com/office/drawing/2014/main" id="{1DF94C64-C881-43D2-9F1A-EC655D7838F7}"/>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b="-719"/>
          <a:stretch/>
        </p:blipFill>
        <p:spPr>
          <a:xfrm rot="5400000" flipV="1">
            <a:off x="15753837" y="4140880"/>
            <a:ext cx="2146332" cy="1415751"/>
          </a:xfrm>
          <a:prstGeom prst="rect">
            <a:avLst/>
          </a:prstGeom>
          <a:noFill/>
          <a:ln w="31750" cap="flat" cmpd="sng">
            <a:solidFill>
              <a:schemeClr val="dk1"/>
            </a:solidFill>
            <a:prstDash val="solid"/>
            <a:round/>
            <a:headEnd type="none" w="sm" len="sm"/>
            <a:tailEnd type="none" w="sm" len="sm"/>
          </a:ln>
        </p:spPr>
      </p:pic>
      <p:pic>
        <p:nvPicPr>
          <p:cNvPr id="22" name="Google Shape;959;p58" descr="一張含有 戶外, 地面, 人行道, 石頭 的圖片&#10;&#10;自動產生的描述">
            <a:extLst>
              <a:ext uri="{FF2B5EF4-FFF2-40B4-BE49-F238E27FC236}">
                <a16:creationId xmlns:a16="http://schemas.microsoft.com/office/drawing/2014/main" id="{1FEDB479-EA0C-47DD-A9CC-63D8AFF3A09C}"/>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l="-755"/>
          <a:stretch/>
        </p:blipFill>
        <p:spPr>
          <a:xfrm flipH="1">
            <a:off x="20610127" y="5136955"/>
            <a:ext cx="672754" cy="763058"/>
          </a:xfrm>
          <a:prstGeom prst="rect">
            <a:avLst/>
          </a:prstGeom>
          <a:noFill/>
          <a:ln w="31750" cap="flat" cmpd="sng">
            <a:solidFill>
              <a:schemeClr val="dk1"/>
            </a:solidFill>
            <a:prstDash val="solid"/>
            <a:round/>
            <a:headEnd type="none" w="sm" len="sm"/>
            <a:tailEnd type="none" w="sm" len="sm"/>
          </a:ln>
        </p:spPr>
      </p:pic>
      <p:sp>
        <p:nvSpPr>
          <p:cNvPr id="23" name="Google Shape;960;p58">
            <a:extLst>
              <a:ext uri="{FF2B5EF4-FFF2-40B4-BE49-F238E27FC236}">
                <a16:creationId xmlns:a16="http://schemas.microsoft.com/office/drawing/2014/main" id="{BEBB81F4-4737-46DA-B8FF-04ED2146A98C}"/>
              </a:ext>
            </a:extLst>
          </p:cNvPr>
          <p:cNvSpPr/>
          <p:nvPr/>
        </p:nvSpPr>
        <p:spPr>
          <a:xfrm>
            <a:off x="16282163" y="556367"/>
            <a:ext cx="5566278" cy="670699"/>
          </a:xfrm>
          <a:prstGeom prst="roundRect">
            <a:avLst>
              <a:gd name="adj" fmla="val 21667"/>
            </a:avLst>
          </a:prstGeom>
          <a:solidFill>
            <a:srgbClr val="FFC000"/>
          </a:solidFill>
          <a:ln>
            <a:noFill/>
          </a:ln>
        </p:spPr>
        <p:txBody>
          <a:bodyPr spcFirstLastPara="1" wrap="square" lIns="91425" tIns="45700" rIns="91425" bIns="45700" anchor="t" anchorCtr="0">
            <a:noAutofit/>
          </a:bodyPr>
          <a:lstStyle/>
          <a:p>
            <a:pPr marL="0" marR="0" lvl="0" indent="0" algn="ctr" rtl="0">
              <a:lnSpc>
                <a:spcPts val="3840"/>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樓梯下方應有防撞提示措施</a:t>
            </a:r>
            <a:endParaRPr dirty="0">
              <a:latin typeface="Adobe 繁黑體 Std B" panose="020B0700000000000000" pitchFamily="34" charset="-120"/>
              <a:ea typeface="Adobe 繁黑體 Std B" panose="020B0700000000000000" pitchFamily="34" charset="-120"/>
            </a:endParaRPr>
          </a:p>
        </p:txBody>
      </p:sp>
      <p:pic>
        <p:nvPicPr>
          <p:cNvPr id="34" name="Google Shape;982;p60">
            <a:extLst>
              <a:ext uri="{FF2B5EF4-FFF2-40B4-BE49-F238E27FC236}">
                <a16:creationId xmlns:a16="http://schemas.microsoft.com/office/drawing/2014/main" id="{B6584193-7BBF-411B-B459-6FDCB0FAF825}"/>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flipH="1">
            <a:off x="3215082" y="7540841"/>
            <a:ext cx="5664113" cy="4509120"/>
          </a:xfrm>
          <a:prstGeom prst="rect">
            <a:avLst/>
          </a:prstGeom>
          <a:noFill/>
          <a:ln>
            <a:noFill/>
          </a:ln>
        </p:spPr>
      </p:pic>
      <p:grpSp>
        <p:nvGrpSpPr>
          <p:cNvPr id="35" name="Google Shape;985;p60">
            <a:extLst>
              <a:ext uri="{FF2B5EF4-FFF2-40B4-BE49-F238E27FC236}">
                <a16:creationId xmlns:a16="http://schemas.microsoft.com/office/drawing/2014/main" id="{BCD2633E-7280-4FFF-AB61-F713CA0BC548}"/>
              </a:ext>
            </a:extLst>
          </p:cNvPr>
          <p:cNvGrpSpPr/>
          <p:nvPr/>
        </p:nvGrpSpPr>
        <p:grpSpPr>
          <a:xfrm flipV="1">
            <a:off x="6080794" y="-3845875"/>
            <a:ext cx="76200" cy="3209139"/>
            <a:chOff x="6096000" y="1285089"/>
            <a:chExt cx="76200" cy="4664861"/>
          </a:xfrm>
        </p:grpSpPr>
        <p:cxnSp>
          <p:nvCxnSpPr>
            <p:cNvPr id="36" name="Google Shape;986;p60">
              <a:extLst>
                <a:ext uri="{FF2B5EF4-FFF2-40B4-BE49-F238E27FC236}">
                  <a16:creationId xmlns:a16="http://schemas.microsoft.com/office/drawing/2014/main" id="{960B525F-01D4-4376-AA15-6EC8E89FFB74}"/>
                </a:ext>
              </a:extLst>
            </p:cNvPr>
            <p:cNvCxnSpPr/>
            <p:nvPr/>
          </p:nvCxnSpPr>
          <p:spPr>
            <a:xfrm>
              <a:off x="6172200" y="1285089"/>
              <a:ext cx="0" cy="4664861"/>
            </a:xfrm>
            <a:prstGeom prst="straightConnector1">
              <a:avLst/>
            </a:prstGeom>
            <a:noFill/>
            <a:ln w="19050" cap="flat" cmpd="sng">
              <a:solidFill>
                <a:srgbClr val="343434"/>
              </a:solidFill>
              <a:prstDash val="solid"/>
              <a:miter lim="800000"/>
              <a:headEnd type="none" w="sm" len="sm"/>
              <a:tailEnd type="none" w="sm" len="sm"/>
            </a:ln>
          </p:spPr>
        </p:cxnSp>
        <p:cxnSp>
          <p:nvCxnSpPr>
            <p:cNvPr id="37" name="Google Shape;987;p60">
              <a:extLst>
                <a:ext uri="{FF2B5EF4-FFF2-40B4-BE49-F238E27FC236}">
                  <a16:creationId xmlns:a16="http://schemas.microsoft.com/office/drawing/2014/main" id="{65079A71-71B1-466C-9D1A-CCB3405254A8}"/>
                </a:ext>
              </a:extLst>
            </p:cNvPr>
            <p:cNvCxnSpPr/>
            <p:nvPr/>
          </p:nvCxnSpPr>
          <p:spPr>
            <a:xfrm>
              <a:off x="6096000" y="1285089"/>
              <a:ext cx="0" cy="4664861"/>
            </a:xfrm>
            <a:prstGeom prst="straightConnector1">
              <a:avLst/>
            </a:prstGeom>
            <a:noFill/>
            <a:ln w="19050" cap="flat" cmpd="sng">
              <a:solidFill>
                <a:srgbClr val="343434"/>
              </a:solidFill>
              <a:prstDash val="solid"/>
              <a:miter lim="800000"/>
              <a:headEnd type="none" w="sm" len="sm"/>
              <a:tailEnd type="none" w="sm" len="sm"/>
            </a:ln>
          </p:spPr>
        </p:cxn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60"/>
          <p:cNvSpPr/>
          <p:nvPr/>
        </p:nvSpPr>
        <p:spPr>
          <a:xfrm>
            <a:off x="164163" y="1397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978" name="Google Shape;978;p60"/>
          <p:cNvSpPr/>
          <p:nvPr/>
        </p:nvSpPr>
        <p:spPr>
          <a:xfrm>
            <a:off x="164162" y="1020779"/>
            <a:ext cx="11871808" cy="4042643"/>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979" name="Google Shape;979;p60"/>
          <p:cNvSpPr/>
          <p:nvPr/>
        </p:nvSpPr>
        <p:spPr>
          <a:xfrm>
            <a:off x="-422240" y="-981186"/>
            <a:ext cx="1432076" cy="1432076"/>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980" name="Google Shape;980;p60"/>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61</a:t>
            </a:fld>
            <a:endParaRPr dirty="0"/>
          </a:p>
        </p:txBody>
      </p:sp>
      <p:sp>
        <p:nvSpPr>
          <p:cNvPr id="981" name="Google Shape;981;p60"/>
          <p:cNvSpPr/>
          <p:nvPr/>
        </p:nvSpPr>
        <p:spPr>
          <a:xfrm>
            <a:off x="10289521" y="4708423"/>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pic>
        <p:nvPicPr>
          <p:cNvPr id="982" name="Google Shape;982;p60"/>
          <p:cNvPicPr preferRelativeResize="0"/>
          <p:nvPr/>
        </p:nvPicPr>
        <p:blipFill rotWithShape="1">
          <a:blip r:embed="rId3">
            <a:alphaModFix/>
          </a:blip>
          <a:srcRect/>
          <a:stretch/>
        </p:blipFill>
        <p:spPr>
          <a:xfrm>
            <a:off x="3000016" y="1440830"/>
            <a:ext cx="6743683" cy="4509120"/>
          </a:xfrm>
          <a:prstGeom prst="rect">
            <a:avLst/>
          </a:prstGeom>
          <a:noFill/>
          <a:ln>
            <a:noFill/>
          </a:ln>
        </p:spPr>
      </p:pic>
      <p:cxnSp>
        <p:nvCxnSpPr>
          <p:cNvPr id="983" name="Google Shape;983;p60"/>
          <p:cNvCxnSpPr/>
          <p:nvPr/>
        </p:nvCxnSpPr>
        <p:spPr>
          <a:xfrm rot="10800000" flipH="1">
            <a:off x="7976867" y="4097604"/>
            <a:ext cx="37146" cy="288032"/>
          </a:xfrm>
          <a:prstGeom prst="straightConnector1">
            <a:avLst/>
          </a:prstGeom>
          <a:noFill/>
          <a:ln w="57150" cap="rnd" cmpd="sng">
            <a:solidFill>
              <a:srgbClr val="FFFF00"/>
            </a:solidFill>
            <a:prstDash val="solid"/>
            <a:round/>
            <a:headEnd type="none" w="med" len="med"/>
            <a:tailEnd type="none" w="med" len="med"/>
          </a:ln>
        </p:spPr>
      </p:cxnSp>
      <p:grpSp>
        <p:nvGrpSpPr>
          <p:cNvPr id="985" name="Google Shape;985;p60"/>
          <p:cNvGrpSpPr/>
          <p:nvPr/>
        </p:nvGrpSpPr>
        <p:grpSpPr>
          <a:xfrm>
            <a:off x="6096000" y="1285089"/>
            <a:ext cx="76200" cy="4664861"/>
            <a:chOff x="6096000" y="1285089"/>
            <a:chExt cx="76200" cy="4664861"/>
          </a:xfrm>
        </p:grpSpPr>
        <p:cxnSp>
          <p:nvCxnSpPr>
            <p:cNvPr id="986" name="Google Shape;986;p60"/>
            <p:cNvCxnSpPr/>
            <p:nvPr/>
          </p:nvCxnSpPr>
          <p:spPr>
            <a:xfrm>
              <a:off x="6172200" y="1285089"/>
              <a:ext cx="0" cy="4664861"/>
            </a:xfrm>
            <a:prstGeom prst="straightConnector1">
              <a:avLst/>
            </a:prstGeom>
            <a:noFill/>
            <a:ln w="19050" cap="flat" cmpd="sng">
              <a:solidFill>
                <a:srgbClr val="343434"/>
              </a:solidFill>
              <a:prstDash val="solid"/>
              <a:miter lim="800000"/>
              <a:headEnd type="none" w="sm" len="sm"/>
              <a:tailEnd type="none" w="sm" len="sm"/>
            </a:ln>
          </p:spPr>
        </p:cxnSp>
        <p:cxnSp>
          <p:nvCxnSpPr>
            <p:cNvPr id="987" name="Google Shape;987;p60"/>
            <p:cNvCxnSpPr/>
            <p:nvPr/>
          </p:nvCxnSpPr>
          <p:spPr>
            <a:xfrm>
              <a:off x="6096000" y="1285089"/>
              <a:ext cx="0" cy="4664861"/>
            </a:xfrm>
            <a:prstGeom prst="straightConnector1">
              <a:avLst/>
            </a:prstGeom>
            <a:noFill/>
            <a:ln w="19050" cap="flat" cmpd="sng">
              <a:solidFill>
                <a:srgbClr val="343434"/>
              </a:solidFill>
              <a:prstDash val="solid"/>
              <a:miter lim="800000"/>
              <a:headEnd type="none" w="sm" len="sm"/>
              <a:tailEnd type="none" w="sm" len="sm"/>
            </a:ln>
          </p:spPr>
        </p:cxnSp>
      </p:grpSp>
      <p:sp>
        <p:nvSpPr>
          <p:cNvPr id="2" name="文字方塊 1">
            <a:extLst>
              <a:ext uri="{FF2B5EF4-FFF2-40B4-BE49-F238E27FC236}">
                <a16:creationId xmlns:a16="http://schemas.microsoft.com/office/drawing/2014/main" id="{8411B379-6819-6BC1-B71C-616CD117569B}"/>
              </a:ext>
            </a:extLst>
          </p:cNvPr>
          <p:cNvSpPr txBox="1"/>
          <p:nvPr/>
        </p:nvSpPr>
        <p:spPr>
          <a:xfrm>
            <a:off x="1009836" y="620713"/>
            <a:ext cx="10135567" cy="690409"/>
          </a:xfrm>
          <a:prstGeom prst="rect">
            <a:avLst/>
          </a:prstGeom>
          <a:solidFill>
            <a:srgbClr val="343434"/>
          </a:solidFill>
        </p:spPr>
        <p:txBody>
          <a:bodyPr wrap="square" tIns="108000" bIns="180000">
            <a:spAutoFit/>
          </a:bodyPr>
          <a:lstStyle/>
          <a:p>
            <a:pPr algn="ctr" eaLnBrk="1" hangingPunct="1">
              <a:lnSpc>
                <a:spcPts val="3500"/>
              </a:lnSpc>
              <a:spcBef>
                <a:spcPts val="1000"/>
              </a:spcBef>
              <a:defRPr/>
            </a:pPr>
            <a:r>
              <a:rPr lang="zh-TW" altLang="en-US" sz="2000" b="1" dirty="0">
                <a:solidFill>
                  <a:schemeClr val="bg1"/>
                </a:solidFill>
                <a:latin typeface="Adobe 繁黑體 Std B" panose="020B0700000000000000" pitchFamily="34" charset="-120"/>
                <a:ea typeface="Adobe 繁黑體 Std B" panose="020B0700000000000000" pitchFamily="34" charset="-120"/>
              </a:rPr>
              <a:t>連續樓梯往上之梯級未依本規範退至少一階者。但內側扶手轉彎處仍須順平。</a:t>
            </a:r>
            <a:endParaRPr lang="ja-JP" altLang="en-US" sz="2000" b="1" dirty="0">
              <a:solidFill>
                <a:schemeClr val="bg1"/>
              </a:solidFill>
              <a:latin typeface="Adobe 繁黑體 Std B" panose="020B0700000000000000" pitchFamily="34" charset="-120"/>
              <a:ea typeface="Adobe 繁黑體 Std B" panose="020B0700000000000000" pitchFamily="34" charset="-120"/>
            </a:endParaRPr>
          </a:p>
        </p:txBody>
      </p:sp>
      <p:pic>
        <p:nvPicPr>
          <p:cNvPr id="13" name="Google Shape;970;p59" descr="台北市 (51)_s">
            <a:extLst>
              <a:ext uri="{FF2B5EF4-FFF2-40B4-BE49-F238E27FC236}">
                <a16:creationId xmlns:a16="http://schemas.microsoft.com/office/drawing/2014/main" id="{FC77E571-459F-4F3F-BB05-796B9A511D95}"/>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3469311" flipH="1" flipV="1">
            <a:off x="12841181" y="6802172"/>
            <a:ext cx="1015754" cy="882639"/>
          </a:xfrm>
          <a:prstGeom prst="rect">
            <a:avLst/>
          </a:prstGeom>
          <a:noFill/>
          <a:ln>
            <a:noFill/>
          </a:ln>
        </p:spPr>
      </p:pic>
      <p:pic>
        <p:nvPicPr>
          <p:cNvPr id="14" name="Google Shape;971;p59" descr="一張含有 室外, 樹, 地面, 圍欄 的圖片&#10;&#10;描述是以非常高的可信度產生">
            <a:extLst>
              <a:ext uri="{FF2B5EF4-FFF2-40B4-BE49-F238E27FC236}">
                <a16:creationId xmlns:a16="http://schemas.microsoft.com/office/drawing/2014/main" id="{B40F8352-D8C8-45D2-9900-6BEA91556D6B}"/>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18444105" flipH="1" flipV="1">
            <a:off x="-1959457" y="6608669"/>
            <a:ext cx="1233806" cy="963330"/>
          </a:xfrm>
          <a:prstGeom prst="rect">
            <a:avLst/>
          </a:prstGeom>
          <a:noFill/>
          <a:ln>
            <a:noFill/>
          </a:ln>
        </p:spPr>
      </p:pic>
      <p:pic>
        <p:nvPicPr>
          <p:cNvPr id="15" name="Google Shape;999;p61">
            <a:extLst>
              <a:ext uri="{FF2B5EF4-FFF2-40B4-BE49-F238E27FC236}">
                <a16:creationId xmlns:a16="http://schemas.microsoft.com/office/drawing/2014/main" id="{3A0614B1-9668-41D7-BB22-65A24498DCA9}"/>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1198813" flipH="1">
            <a:off x="-6095999" y="1329638"/>
            <a:ext cx="1993646" cy="2240131"/>
          </a:xfrm>
          <a:prstGeom prst="rect">
            <a:avLst/>
          </a:prstGeom>
          <a:noFill/>
          <a:ln w="9525" cap="flat" cmpd="sng">
            <a:solidFill>
              <a:schemeClr val="dk1"/>
            </a:solidFill>
            <a:prstDash val="solid"/>
            <a:round/>
            <a:headEnd type="none" w="sm" len="sm"/>
            <a:tailEnd type="none" w="sm" len="sm"/>
          </a:ln>
        </p:spPr>
      </p:pic>
      <p:pic>
        <p:nvPicPr>
          <p:cNvPr id="16" name="圖片 15" descr="一張含有 牆, 室內, 瓷磚地板, 大理石 的圖片&#10;&#10;自動產生的描述">
            <a:extLst>
              <a:ext uri="{FF2B5EF4-FFF2-40B4-BE49-F238E27FC236}">
                <a16:creationId xmlns:a16="http://schemas.microsoft.com/office/drawing/2014/main" id="{3F484DB6-8597-4712-9C23-DF9F8B22A28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198813" flipH="1">
            <a:off x="-6120546" y="3638614"/>
            <a:ext cx="2013958" cy="2139618"/>
          </a:xfrm>
          <a:prstGeom prst="rect">
            <a:avLst/>
          </a:prstGeom>
        </p:spPr>
      </p:pic>
      <p:pic>
        <p:nvPicPr>
          <p:cNvPr id="17" name="圖片 16" descr="一張含有 樓梯, 建築, 扶手, 牆 的圖片&#10;&#10;自動產生的描述">
            <a:extLst>
              <a:ext uri="{FF2B5EF4-FFF2-40B4-BE49-F238E27FC236}">
                <a16:creationId xmlns:a16="http://schemas.microsoft.com/office/drawing/2014/main" id="{3492C12C-62BA-44FD-B853-FB4222D647E8}"/>
              </a:ext>
            </a:extLst>
          </p:cNvPr>
          <p:cNvPicPr>
            <a:picLocks noChangeAspect="1"/>
          </p:cNvPicPr>
          <p:nvPr/>
        </p:nvPicPr>
        <p:blipFill>
          <a:blip r:embed="rId8"/>
          <a:stretch>
            <a:fillRect/>
          </a:stretch>
        </p:blipFill>
        <p:spPr>
          <a:xfrm rot="20257651" flipH="1">
            <a:off x="14216198" y="1420602"/>
            <a:ext cx="2918674" cy="413545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250"/>
                                  </p:stCondLst>
                                  <p:childTnLst>
                                    <p:set>
                                      <p:cBhvr>
                                        <p:cTn id="10" dur="1" fill="hold">
                                          <p:stCondLst>
                                            <p:cond delay="0"/>
                                          </p:stCondLst>
                                        </p:cTn>
                                        <p:tgtEl>
                                          <p:spTgt spid="983"/>
                                        </p:tgtEl>
                                        <p:attrNameLst>
                                          <p:attrName>style.visibility</p:attrName>
                                        </p:attrNameLst>
                                      </p:cBhvr>
                                      <p:to>
                                        <p:strVal val="visible"/>
                                      </p:to>
                                    </p:set>
                                    <p:anim calcmode="lin" valueType="num">
                                      <p:cBhvr additive="base">
                                        <p:cTn id="11" dur="500"/>
                                        <p:tgtEl>
                                          <p:spTgt spid="9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p61"/>
          <p:cNvSpPr/>
          <p:nvPr/>
        </p:nvSpPr>
        <p:spPr>
          <a:xfrm>
            <a:off x="164163" y="1397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altLang="en-US" sz="1800" dirty="0">
                <a:solidFill>
                  <a:schemeClr val="lt1"/>
                </a:solidFill>
                <a:latin typeface="Adobe 繁黑體 Std B" panose="020B0700000000000000" pitchFamily="34" charset="-120"/>
                <a:ea typeface="Adobe 繁黑體 Std B" panose="020B0700000000000000" pitchFamily="34" charset="-120"/>
                <a:sym typeface="Arial"/>
              </a:rPr>
              <a:t>≦</a:t>
            </a: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993" name="Google Shape;993;p61"/>
          <p:cNvSpPr/>
          <p:nvPr/>
        </p:nvSpPr>
        <p:spPr>
          <a:xfrm>
            <a:off x="164162" y="1020779"/>
            <a:ext cx="11871808" cy="4042643"/>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994" name="Google Shape;994;p61"/>
          <p:cNvSpPr/>
          <p:nvPr/>
        </p:nvSpPr>
        <p:spPr>
          <a:xfrm>
            <a:off x="-422240" y="-981186"/>
            <a:ext cx="1432076" cy="1432076"/>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995" name="Google Shape;995;p61"/>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62</a:t>
            </a:fld>
            <a:endParaRPr dirty="0"/>
          </a:p>
        </p:txBody>
      </p:sp>
      <p:sp>
        <p:nvSpPr>
          <p:cNvPr id="996" name="Google Shape;996;p61"/>
          <p:cNvSpPr/>
          <p:nvPr/>
        </p:nvSpPr>
        <p:spPr>
          <a:xfrm>
            <a:off x="10289521" y="4708423"/>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997" name="Google Shape;997;p61"/>
          <p:cNvSpPr txBox="1"/>
          <p:nvPr/>
        </p:nvSpPr>
        <p:spPr>
          <a:xfrm>
            <a:off x="1009836" y="620713"/>
            <a:ext cx="10135567" cy="829421"/>
          </a:xfrm>
          <a:prstGeom prst="rect">
            <a:avLst/>
          </a:prstGeom>
          <a:solidFill>
            <a:srgbClr val="343434"/>
          </a:solidFill>
          <a:ln>
            <a:noFill/>
          </a:ln>
        </p:spPr>
        <p:txBody>
          <a:bodyPr spcFirstLastPara="1" wrap="square" lIns="91425" tIns="108000" rIns="91425" bIns="180000" anchor="t" anchorCtr="0">
            <a:spAutoFit/>
          </a:bodyPr>
          <a:lstStyle/>
          <a:p>
            <a:pPr marL="0" marR="0" lvl="0" indent="0" algn="ctr" rtl="0">
              <a:lnSpc>
                <a:spcPct val="175000"/>
              </a:lnSpc>
              <a:spcBef>
                <a:spcPts val="0"/>
              </a:spcBef>
              <a:spcAft>
                <a:spcPts val="0"/>
              </a:spcAft>
              <a:buNone/>
            </a:pPr>
            <a:r>
              <a:rPr lang="zh-TW" sz="2000" dirty="0">
                <a:solidFill>
                  <a:schemeClr val="lt1"/>
                </a:solidFill>
                <a:latin typeface="Adobe 繁黑體 Std B" panose="020B0700000000000000" pitchFamily="34" charset="-120"/>
                <a:ea typeface="Adobe 繁黑體 Std B" panose="020B0700000000000000" pitchFamily="34" charset="-120"/>
                <a:sym typeface="Arial"/>
              </a:rPr>
              <a:t>梯階之</a:t>
            </a:r>
            <a:r>
              <a:rPr lang="zh-TW" sz="2000" dirty="0">
                <a:solidFill>
                  <a:srgbClr val="FFC000"/>
                </a:solidFill>
                <a:latin typeface="Adobe 繁黑體 Std B" panose="020B0700000000000000" pitchFamily="34" charset="-120"/>
                <a:ea typeface="Adobe 繁黑體 Std B" panose="020B0700000000000000" pitchFamily="34" charset="-120"/>
                <a:sym typeface="Arial"/>
              </a:rPr>
              <a:t>級高、級深、樓梯平臺</a:t>
            </a:r>
            <a:r>
              <a:rPr lang="zh-TW" sz="2000" dirty="0">
                <a:solidFill>
                  <a:schemeClr val="lt1"/>
                </a:solidFill>
                <a:latin typeface="Adobe 繁黑體 Std B" panose="020B0700000000000000" pitchFamily="34" charset="-120"/>
                <a:ea typeface="Adobe 繁黑體 Std B" panose="020B0700000000000000" pitchFamily="34" charset="-120"/>
                <a:sym typeface="Arial"/>
              </a:rPr>
              <a:t>等與本規範不符</a:t>
            </a:r>
            <a:r>
              <a:rPr lang="zh-TW" altLang="en-US" sz="2000" dirty="0">
                <a:solidFill>
                  <a:schemeClr val="lt1"/>
                </a:solidFill>
                <a:latin typeface="Adobe 繁黑體 Std B" panose="020B0700000000000000" pitchFamily="34" charset="-120"/>
                <a:ea typeface="Adobe 繁黑體 Std B" panose="020B0700000000000000" pitchFamily="34" charset="-120"/>
                <a:sym typeface="Arial"/>
              </a:rPr>
              <a:t>者無須改善</a:t>
            </a:r>
            <a:r>
              <a:rPr lang="zh-TW" sz="2000" dirty="0">
                <a:solidFill>
                  <a:schemeClr val="lt1"/>
                </a:solidFill>
                <a:latin typeface="Adobe 繁黑體 Std B" panose="020B0700000000000000" pitchFamily="34" charset="-120"/>
                <a:ea typeface="Adobe 繁黑體 Std B" panose="020B0700000000000000" pitchFamily="34" charset="-120"/>
                <a:sym typeface="Arial"/>
              </a:rPr>
              <a:t>。</a:t>
            </a:r>
            <a:endParaRPr sz="2000" dirty="0">
              <a:solidFill>
                <a:schemeClr val="lt1"/>
              </a:solidFill>
              <a:latin typeface="Adobe 繁黑體 Std B" panose="020B0700000000000000" pitchFamily="34" charset="-120"/>
              <a:ea typeface="Adobe 繁黑體 Std B" panose="020B0700000000000000" pitchFamily="34" charset="-120"/>
              <a:sym typeface="Arial"/>
            </a:endParaRPr>
          </a:p>
        </p:txBody>
      </p:sp>
      <p:pic>
        <p:nvPicPr>
          <p:cNvPr id="999" name="Google Shape;999;p61"/>
          <p:cNvPicPr preferRelativeResize="0"/>
          <p:nvPr/>
        </p:nvPicPr>
        <p:blipFill rotWithShape="1">
          <a:blip r:embed="rId3">
            <a:alphaModFix/>
          </a:blip>
          <a:srcRect/>
          <a:stretch/>
        </p:blipFill>
        <p:spPr>
          <a:xfrm>
            <a:off x="7027192" y="1497416"/>
            <a:ext cx="2824051" cy="2240131"/>
          </a:xfrm>
          <a:prstGeom prst="rect">
            <a:avLst/>
          </a:prstGeom>
          <a:noFill/>
          <a:ln w="9525" cap="flat" cmpd="sng">
            <a:solidFill>
              <a:schemeClr val="dk1"/>
            </a:solidFill>
            <a:prstDash val="solid"/>
            <a:round/>
            <a:headEnd type="none" w="sm" len="sm"/>
            <a:tailEnd type="none" w="sm" len="sm"/>
          </a:ln>
        </p:spPr>
      </p:pic>
      <p:grpSp>
        <p:nvGrpSpPr>
          <p:cNvPr id="1001" name="Google Shape;1001;p61"/>
          <p:cNvGrpSpPr/>
          <p:nvPr/>
        </p:nvGrpSpPr>
        <p:grpSpPr>
          <a:xfrm>
            <a:off x="6404185" y="1450134"/>
            <a:ext cx="76200" cy="4664861"/>
            <a:chOff x="6096000" y="1285089"/>
            <a:chExt cx="76200" cy="4664861"/>
          </a:xfrm>
        </p:grpSpPr>
        <p:cxnSp>
          <p:nvCxnSpPr>
            <p:cNvPr id="1002" name="Google Shape;1002;p61"/>
            <p:cNvCxnSpPr/>
            <p:nvPr/>
          </p:nvCxnSpPr>
          <p:spPr>
            <a:xfrm>
              <a:off x="6172200" y="1285089"/>
              <a:ext cx="0" cy="4664861"/>
            </a:xfrm>
            <a:prstGeom prst="straightConnector1">
              <a:avLst/>
            </a:prstGeom>
            <a:noFill/>
            <a:ln w="19050" cap="flat" cmpd="sng">
              <a:solidFill>
                <a:srgbClr val="343434"/>
              </a:solidFill>
              <a:prstDash val="solid"/>
              <a:miter lim="800000"/>
              <a:headEnd type="none" w="sm" len="sm"/>
              <a:tailEnd type="none" w="sm" len="sm"/>
            </a:ln>
          </p:spPr>
        </p:cxnSp>
        <p:cxnSp>
          <p:nvCxnSpPr>
            <p:cNvPr id="1003" name="Google Shape;1003;p61"/>
            <p:cNvCxnSpPr/>
            <p:nvPr/>
          </p:nvCxnSpPr>
          <p:spPr>
            <a:xfrm>
              <a:off x="6096000" y="1285089"/>
              <a:ext cx="0" cy="4664861"/>
            </a:xfrm>
            <a:prstGeom prst="straightConnector1">
              <a:avLst/>
            </a:prstGeom>
            <a:noFill/>
            <a:ln w="19050" cap="flat" cmpd="sng">
              <a:solidFill>
                <a:srgbClr val="343434"/>
              </a:solidFill>
              <a:prstDash val="solid"/>
              <a:miter lim="800000"/>
              <a:headEnd type="none" w="sm" len="sm"/>
              <a:tailEnd type="none" w="sm" len="sm"/>
            </a:ln>
          </p:spPr>
        </p:cxnSp>
      </p:grpSp>
      <p:pic>
        <p:nvPicPr>
          <p:cNvPr id="3" name="圖片 2" descr="一張含有 牆, 室內, 瓷磚地板, 大理石 的圖片&#10;&#10;自動產生的描述">
            <a:extLst>
              <a:ext uri="{FF2B5EF4-FFF2-40B4-BE49-F238E27FC236}">
                <a16:creationId xmlns:a16="http://schemas.microsoft.com/office/drawing/2014/main" id="{86C9ECB4-76EC-5ACE-8690-F9F790F09C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22958" y="3806392"/>
            <a:ext cx="2852824" cy="2139618"/>
          </a:xfrm>
          <a:prstGeom prst="rect">
            <a:avLst/>
          </a:prstGeom>
        </p:spPr>
      </p:pic>
      <p:pic>
        <p:nvPicPr>
          <p:cNvPr id="27" name="圖片 26" descr="一張含有 樓梯, 建築, 扶手, 牆 的圖片&#10;&#10;自動產生的描述">
            <a:extLst>
              <a:ext uri="{FF2B5EF4-FFF2-40B4-BE49-F238E27FC236}">
                <a16:creationId xmlns:a16="http://schemas.microsoft.com/office/drawing/2014/main" id="{6CA1DB01-DB16-CE42-061E-3CE7898791EF}"/>
              </a:ext>
            </a:extLst>
          </p:cNvPr>
          <p:cNvPicPr>
            <a:picLocks noChangeAspect="1"/>
          </p:cNvPicPr>
          <p:nvPr/>
        </p:nvPicPr>
        <p:blipFill>
          <a:blip r:embed="rId5"/>
          <a:stretch>
            <a:fillRect/>
          </a:stretch>
        </p:blipFill>
        <p:spPr>
          <a:xfrm>
            <a:off x="1929852" y="1552656"/>
            <a:ext cx="4166148" cy="4135459"/>
          </a:xfrm>
          <a:prstGeom prst="rect">
            <a:avLst/>
          </a:prstGeom>
        </p:spPr>
      </p:pic>
      <p:grpSp>
        <p:nvGrpSpPr>
          <p:cNvPr id="2" name="群組 1">
            <a:extLst>
              <a:ext uri="{FF2B5EF4-FFF2-40B4-BE49-F238E27FC236}">
                <a16:creationId xmlns:a16="http://schemas.microsoft.com/office/drawing/2014/main" id="{7BE2EC0A-E669-4F0E-8D2A-D905070D737E}"/>
              </a:ext>
            </a:extLst>
          </p:cNvPr>
          <p:cNvGrpSpPr/>
          <p:nvPr/>
        </p:nvGrpSpPr>
        <p:grpSpPr>
          <a:xfrm>
            <a:off x="2427183" y="3921978"/>
            <a:ext cx="1625258" cy="580560"/>
            <a:chOff x="2427183" y="3921978"/>
            <a:chExt cx="1625258" cy="580560"/>
          </a:xfrm>
        </p:grpSpPr>
        <p:cxnSp>
          <p:nvCxnSpPr>
            <p:cNvPr id="5" name="直線接點 4">
              <a:extLst>
                <a:ext uri="{FF2B5EF4-FFF2-40B4-BE49-F238E27FC236}">
                  <a16:creationId xmlns:a16="http://schemas.microsoft.com/office/drawing/2014/main" id="{40875CB1-0A18-8F99-64AE-2A17E37B6919}"/>
                </a:ext>
              </a:extLst>
            </p:cNvPr>
            <p:cNvCxnSpPr>
              <a:cxnSpLocks/>
            </p:cNvCxnSpPr>
            <p:nvPr/>
          </p:nvCxnSpPr>
          <p:spPr>
            <a:xfrm>
              <a:off x="2427183" y="3933639"/>
              <a:ext cx="3937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線接點 5">
              <a:extLst>
                <a:ext uri="{FF2B5EF4-FFF2-40B4-BE49-F238E27FC236}">
                  <a16:creationId xmlns:a16="http://schemas.microsoft.com/office/drawing/2014/main" id="{7FB693C2-C6E9-E33F-6939-BE4E8E3946D9}"/>
                </a:ext>
              </a:extLst>
            </p:cNvPr>
            <p:cNvCxnSpPr>
              <a:cxnSpLocks/>
            </p:cNvCxnSpPr>
            <p:nvPr/>
          </p:nvCxnSpPr>
          <p:spPr>
            <a:xfrm>
              <a:off x="2427183" y="4498056"/>
              <a:ext cx="3937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直線單箭頭接點 6">
              <a:extLst>
                <a:ext uri="{FF2B5EF4-FFF2-40B4-BE49-F238E27FC236}">
                  <a16:creationId xmlns:a16="http://schemas.microsoft.com/office/drawing/2014/main" id="{D673F8EE-21B9-1B20-301A-CFFFA5BE00E7}"/>
                </a:ext>
              </a:extLst>
            </p:cNvPr>
            <p:cNvCxnSpPr>
              <a:cxnSpLocks/>
            </p:cNvCxnSpPr>
            <p:nvPr/>
          </p:nvCxnSpPr>
          <p:spPr>
            <a:xfrm>
              <a:off x="2624033" y="3962400"/>
              <a:ext cx="0" cy="540138"/>
            </a:xfrm>
            <a:prstGeom prst="straightConnector1">
              <a:avLst/>
            </a:prstGeom>
            <a:ln w="3810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文字方塊 7">
              <a:extLst>
                <a:ext uri="{FF2B5EF4-FFF2-40B4-BE49-F238E27FC236}">
                  <a16:creationId xmlns:a16="http://schemas.microsoft.com/office/drawing/2014/main" id="{E0F09FFA-5A81-67BA-65DB-A3406A85E735}"/>
                </a:ext>
              </a:extLst>
            </p:cNvPr>
            <p:cNvSpPr txBox="1"/>
            <p:nvPr/>
          </p:nvSpPr>
          <p:spPr>
            <a:xfrm>
              <a:off x="3081503" y="3945930"/>
              <a:ext cx="970938" cy="400110"/>
            </a:xfrm>
            <a:prstGeom prst="rect">
              <a:avLst/>
            </a:prstGeom>
            <a:noFill/>
          </p:spPr>
          <p:txBody>
            <a:bodyPr wrap="square" rtlCol="0">
              <a:spAutoFit/>
            </a:bodyPr>
            <a:lstStyle/>
            <a:p>
              <a:r>
                <a:rPr lang="en-US" altLang="zh-TW" sz="2000" b="1" dirty="0">
                  <a:solidFill>
                    <a:schemeClr val="bg1"/>
                  </a:solidFill>
                  <a:latin typeface="Adobe 繁黑體 Std B" panose="020B0700000000000000" pitchFamily="34" charset="-120"/>
                  <a:ea typeface="Adobe 繁黑體 Std B" panose="020B0700000000000000" pitchFamily="34" charset="-120"/>
                </a:rPr>
                <a:t>16cm</a:t>
              </a:r>
              <a:endParaRPr lang="zh-TW" altLang="en-US" sz="2000" b="1" dirty="0">
                <a:solidFill>
                  <a:schemeClr val="bg1"/>
                </a:solidFill>
                <a:latin typeface="Adobe 繁黑體 Std B" panose="020B0700000000000000" pitchFamily="34" charset="-120"/>
                <a:ea typeface="Adobe 繁黑體 Std B" panose="020B0700000000000000" pitchFamily="34" charset="-120"/>
              </a:endParaRPr>
            </a:p>
          </p:txBody>
        </p:sp>
        <p:sp>
          <p:nvSpPr>
            <p:cNvPr id="15" name="文字方塊 14">
              <a:extLst>
                <a:ext uri="{FF2B5EF4-FFF2-40B4-BE49-F238E27FC236}">
                  <a16:creationId xmlns:a16="http://schemas.microsoft.com/office/drawing/2014/main" id="{6E7B8EFF-A1C1-9809-93F3-80B17B408732}"/>
                </a:ext>
              </a:extLst>
            </p:cNvPr>
            <p:cNvSpPr txBox="1"/>
            <p:nvPr/>
          </p:nvSpPr>
          <p:spPr>
            <a:xfrm>
              <a:off x="2711330" y="3921978"/>
              <a:ext cx="352982" cy="461665"/>
            </a:xfrm>
            <a:prstGeom prst="rect">
              <a:avLst/>
            </a:prstGeom>
            <a:noFill/>
          </p:spPr>
          <p:txBody>
            <a:bodyPr wrap="square" rtlCol="0">
              <a:spAutoFit/>
            </a:bodyPr>
            <a:lstStyle/>
            <a:p>
              <a:r>
                <a:rPr lang="zh-TW" altLang="zh-TW" sz="2400" b="1" dirty="0">
                  <a:solidFill>
                    <a:schemeClr val="bg1"/>
                  </a:solidFill>
                  <a:effectLst/>
                  <a:latin typeface="Adobe 繁黑體 Std B" panose="020B0700000000000000" pitchFamily="34" charset="-120"/>
                  <a:ea typeface="標楷體" panose="03000509000000000000" pitchFamily="65" charset="-120"/>
                  <a:cs typeface="Times New Roman" panose="02020603050405020304" pitchFamily="18" charset="0"/>
                </a:rPr>
                <a:t>≦</a:t>
              </a:r>
              <a:endParaRPr lang="zh-TW" altLang="en-US" sz="2400" b="1" dirty="0">
                <a:solidFill>
                  <a:schemeClr val="bg1"/>
                </a:solidFill>
                <a:latin typeface="Adobe 繁黑體 Std B" panose="020B0700000000000000" pitchFamily="34" charset="-120"/>
                <a:ea typeface="Adobe 繁黑體 Std B" panose="020B0700000000000000" pitchFamily="34" charset="-120"/>
              </a:endParaRPr>
            </a:p>
          </p:txBody>
        </p:sp>
      </p:grpSp>
      <p:grpSp>
        <p:nvGrpSpPr>
          <p:cNvPr id="4" name="群組 3">
            <a:extLst>
              <a:ext uri="{FF2B5EF4-FFF2-40B4-BE49-F238E27FC236}">
                <a16:creationId xmlns:a16="http://schemas.microsoft.com/office/drawing/2014/main" id="{BD78CBC1-81E5-4E6A-B547-A29126F39BB5}"/>
              </a:ext>
            </a:extLst>
          </p:cNvPr>
          <p:cNvGrpSpPr/>
          <p:nvPr/>
        </p:nvGrpSpPr>
        <p:grpSpPr>
          <a:xfrm>
            <a:off x="4206533" y="4152810"/>
            <a:ext cx="1844799" cy="430888"/>
            <a:chOff x="4206533" y="4152810"/>
            <a:chExt cx="1844799" cy="430888"/>
          </a:xfrm>
        </p:grpSpPr>
        <p:cxnSp>
          <p:nvCxnSpPr>
            <p:cNvPr id="16" name="直線接點 15">
              <a:extLst>
                <a:ext uri="{FF2B5EF4-FFF2-40B4-BE49-F238E27FC236}">
                  <a16:creationId xmlns:a16="http://schemas.microsoft.com/office/drawing/2014/main" id="{5DE0BA3A-C1DC-CAC4-4EEA-A51165327875}"/>
                </a:ext>
              </a:extLst>
            </p:cNvPr>
            <p:cNvCxnSpPr>
              <a:cxnSpLocks/>
            </p:cNvCxnSpPr>
            <p:nvPr/>
          </p:nvCxnSpPr>
          <p:spPr>
            <a:xfrm>
              <a:off x="4206533" y="4258454"/>
              <a:ext cx="40547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線接點 16">
              <a:extLst>
                <a:ext uri="{FF2B5EF4-FFF2-40B4-BE49-F238E27FC236}">
                  <a16:creationId xmlns:a16="http://schemas.microsoft.com/office/drawing/2014/main" id="{0FA117BF-FD64-26C4-C523-B622C749C552}"/>
                </a:ext>
              </a:extLst>
            </p:cNvPr>
            <p:cNvCxnSpPr>
              <a:cxnSpLocks/>
            </p:cNvCxnSpPr>
            <p:nvPr/>
          </p:nvCxnSpPr>
          <p:spPr>
            <a:xfrm>
              <a:off x="4287953" y="4474685"/>
              <a:ext cx="52701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直線單箭頭接點 17">
              <a:extLst>
                <a:ext uri="{FF2B5EF4-FFF2-40B4-BE49-F238E27FC236}">
                  <a16:creationId xmlns:a16="http://schemas.microsoft.com/office/drawing/2014/main" id="{18C4104B-B883-21DB-3AA4-DF39912ADB3A}"/>
                </a:ext>
              </a:extLst>
            </p:cNvPr>
            <p:cNvCxnSpPr>
              <a:cxnSpLocks/>
            </p:cNvCxnSpPr>
            <p:nvPr/>
          </p:nvCxnSpPr>
          <p:spPr>
            <a:xfrm>
              <a:off x="4377429" y="4270148"/>
              <a:ext cx="196744" cy="189622"/>
            </a:xfrm>
            <a:prstGeom prst="straightConnector1">
              <a:avLst/>
            </a:prstGeom>
            <a:ln w="28575">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文字方塊 23">
              <a:extLst>
                <a:ext uri="{FF2B5EF4-FFF2-40B4-BE49-F238E27FC236}">
                  <a16:creationId xmlns:a16="http://schemas.microsoft.com/office/drawing/2014/main" id="{55D3A86F-E12B-9CF7-2BB3-527C78416795}"/>
                </a:ext>
              </a:extLst>
            </p:cNvPr>
            <p:cNvSpPr txBox="1"/>
            <p:nvPr/>
          </p:nvSpPr>
          <p:spPr>
            <a:xfrm>
              <a:off x="4836965" y="4152810"/>
              <a:ext cx="441146" cy="400110"/>
            </a:xfrm>
            <a:prstGeom prst="rect">
              <a:avLst/>
            </a:prstGeom>
            <a:noFill/>
          </p:spPr>
          <p:txBody>
            <a:bodyPr wrap="none" rtlCol="0">
              <a:spAutoFit/>
            </a:bodyPr>
            <a:lstStyle/>
            <a:p>
              <a:r>
                <a:rPr lang="zh-TW" altLang="zh-TW" sz="2000" b="1" dirty="0">
                  <a:solidFill>
                    <a:schemeClr val="bg1"/>
                  </a:solidFill>
                  <a:effectLst/>
                  <a:latin typeface="Adobe 繁黑體 Std B" panose="020B0700000000000000" pitchFamily="34" charset="-120"/>
                  <a:ea typeface="標楷體" panose="03000509000000000000" pitchFamily="65" charset="-120"/>
                  <a:cs typeface="Times New Roman" panose="02020603050405020304" pitchFamily="18" charset="0"/>
                </a:rPr>
                <a:t>≧</a:t>
              </a:r>
              <a:endParaRPr lang="zh-TW" altLang="en-US" sz="2000" b="1" dirty="0">
                <a:solidFill>
                  <a:schemeClr val="bg1"/>
                </a:solidFill>
                <a:latin typeface="Adobe 繁黑體 Std B" panose="020B0700000000000000" pitchFamily="34" charset="-120"/>
                <a:ea typeface="Adobe 繁黑體 Std B" panose="020B0700000000000000" pitchFamily="34" charset="-120"/>
              </a:endParaRPr>
            </a:p>
          </p:txBody>
        </p:sp>
        <p:sp>
          <p:nvSpPr>
            <p:cNvPr id="25" name="文字方塊 24">
              <a:extLst>
                <a:ext uri="{FF2B5EF4-FFF2-40B4-BE49-F238E27FC236}">
                  <a16:creationId xmlns:a16="http://schemas.microsoft.com/office/drawing/2014/main" id="{A489A43B-D7C6-4240-3061-B84C2E221C33}"/>
                </a:ext>
              </a:extLst>
            </p:cNvPr>
            <p:cNvSpPr txBox="1"/>
            <p:nvPr/>
          </p:nvSpPr>
          <p:spPr>
            <a:xfrm>
              <a:off x="5080394" y="4183588"/>
              <a:ext cx="970938" cy="400110"/>
            </a:xfrm>
            <a:prstGeom prst="rect">
              <a:avLst/>
            </a:prstGeom>
            <a:noFill/>
          </p:spPr>
          <p:txBody>
            <a:bodyPr wrap="square" rtlCol="0">
              <a:spAutoFit/>
            </a:bodyPr>
            <a:lstStyle/>
            <a:p>
              <a:r>
                <a:rPr lang="en-US" altLang="zh-TW" sz="2000" b="1" dirty="0">
                  <a:solidFill>
                    <a:schemeClr val="bg1"/>
                  </a:solidFill>
                  <a:latin typeface="Adobe 繁黑體 Std B" panose="020B0700000000000000" pitchFamily="34" charset="-120"/>
                  <a:ea typeface="Adobe 繁黑體 Std B" panose="020B0700000000000000" pitchFamily="34" charset="-120"/>
                </a:rPr>
                <a:t>26cm</a:t>
              </a:r>
              <a:endParaRPr lang="zh-TW" altLang="en-US" sz="2000" b="1" dirty="0">
                <a:solidFill>
                  <a:schemeClr val="bg1"/>
                </a:solidFill>
                <a:latin typeface="Adobe 繁黑體 Std B" panose="020B0700000000000000" pitchFamily="34" charset="-120"/>
                <a:ea typeface="Adobe 繁黑體 Std B" panose="020B0700000000000000" pitchFamily="34" charset="-120"/>
              </a:endParaRPr>
            </a:p>
          </p:txBody>
        </p:sp>
      </p:grpSp>
      <p:pic>
        <p:nvPicPr>
          <p:cNvPr id="26" name="Google Shape;982;p60">
            <a:extLst>
              <a:ext uri="{FF2B5EF4-FFF2-40B4-BE49-F238E27FC236}">
                <a16:creationId xmlns:a16="http://schemas.microsoft.com/office/drawing/2014/main" id="{C1B55ED0-49CF-485E-8339-5B2D74843B0B}"/>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flipV="1">
            <a:off x="3132099" y="8745928"/>
            <a:ext cx="6743683" cy="988622"/>
          </a:xfrm>
          <a:prstGeom prst="rect">
            <a:avLst/>
          </a:prstGeom>
          <a:noFill/>
          <a:ln>
            <a:noFill/>
          </a:ln>
        </p:spPr>
      </p:pic>
      <p:grpSp>
        <p:nvGrpSpPr>
          <p:cNvPr id="30" name="Google Shape;1011;p62">
            <a:extLst>
              <a:ext uri="{FF2B5EF4-FFF2-40B4-BE49-F238E27FC236}">
                <a16:creationId xmlns:a16="http://schemas.microsoft.com/office/drawing/2014/main" id="{DBF118CD-CE08-4091-9DAC-E31994CD7335}"/>
              </a:ext>
            </a:extLst>
          </p:cNvPr>
          <p:cNvGrpSpPr/>
          <p:nvPr/>
        </p:nvGrpSpPr>
        <p:grpSpPr>
          <a:xfrm>
            <a:off x="-8056321" y="620713"/>
            <a:ext cx="6881430" cy="1239178"/>
            <a:chOff x="-107147" y="1789088"/>
            <a:chExt cx="6256906" cy="1239178"/>
          </a:xfrm>
        </p:grpSpPr>
        <p:sp>
          <p:nvSpPr>
            <p:cNvPr id="31" name="Google Shape;1012;p62">
              <a:extLst>
                <a:ext uri="{FF2B5EF4-FFF2-40B4-BE49-F238E27FC236}">
                  <a16:creationId xmlns:a16="http://schemas.microsoft.com/office/drawing/2014/main" id="{14B5280C-6775-4B32-8CCA-64999F815ADF}"/>
                </a:ext>
              </a:extLst>
            </p:cNvPr>
            <p:cNvSpPr/>
            <p:nvPr/>
          </p:nvSpPr>
          <p:spPr>
            <a:xfrm flipH="1">
              <a:off x="96287" y="1789088"/>
              <a:ext cx="5963401" cy="1239178"/>
            </a:xfrm>
            <a:prstGeom prst="roundRect">
              <a:avLst>
                <a:gd name="adj" fmla="val 6510"/>
              </a:avLst>
            </a:prstGeom>
            <a:solidFill>
              <a:srgbClr val="99003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32" name="Google Shape;1013;p62">
              <a:extLst>
                <a:ext uri="{FF2B5EF4-FFF2-40B4-BE49-F238E27FC236}">
                  <a16:creationId xmlns:a16="http://schemas.microsoft.com/office/drawing/2014/main" id="{54826F59-1AFA-438F-ACE2-A67D6B4A27E1}"/>
                </a:ext>
              </a:extLst>
            </p:cNvPr>
            <p:cNvSpPr txBox="1"/>
            <p:nvPr/>
          </p:nvSpPr>
          <p:spPr>
            <a:xfrm>
              <a:off x="-107147" y="2269941"/>
              <a:ext cx="6256906" cy="707525"/>
            </a:xfrm>
            <a:prstGeom prst="rect">
              <a:avLst/>
            </a:prstGeom>
            <a:noFill/>
            <a:ln>
              <a:noFill/>
            </a:ln>
          </p:spPr>
          <p:txBody>
            <a:bodyPr spcFirstLastPara="1" wrap="square" lIns="91425" tIns="45700" rIns="91425" bIns="45700" anchor="t" anchorCtr="0">
              <a:normAutofit/>
            </a:bodyPr>
            <a:lstStyle/>
            <a:p>
              <a:pPr marL="0" marR="0" lvl="0" indent="0" algn="ctr" rtl="0">
                <a:lnSpc>
                  <a:spcPct val="55555"/>
                </a:lnSpc>
                <a:spcBef>
                  <a:spcPts val="0"/>
                </a:spcBef>
                <a:spcAft>
                  <a:spcPts val="0"/>
                </a:spcAft>
                <a:buClr>
                  <a:schemeClr val="lt1"/>
                </a:buClr>
                <a:buSzPts val="7200"/>
                <a:buFont typeface="Arial"/>
                <a:buNone/>
              </a:pPr>
              <a:r>
                <a:rPr lang="zh-TW" sz="5400" b="1" dirty="0">
                  <a:solidFill>
                    <a:schemeClr val="lt1"/>
                  </a:solidFill>
                  <a:latin typeface="Adobe 繁黑體 Std B" panose="020B0700000000000000" pitchFamily="34" charset="-120"/>
                  <a:ea typeface="Adobe 繁黑體 Std B" panose="020B0700000000000000" pitchFamily="34" charset="-120"/>
                  <a:sym typeface="Arial"/>
                </a:rPr>
                <a:t>(四)  </a:t>
              </a:r>
              <a:r>
                <a:rPr lang="zh-TW" altLang="en-US" sz="5400" b="1" dirty="0">
                  <a:solidFill>
                    <a:schemeClr val="lt1"/>
                  </a:solidFill>
                  <a:latin typeface="Adobe 繁黑體 Std B" panose="020B0700000000000000" pitchFamily="34" charset="-120"/>
                  <a:ea typeface="Adobe 繁黑體 Std B" panose="020B0700000000000000" pitchFamily="34" charset="-120"/>
                  <a:sym typeface="Arial"/>
                </a:rPr>
                <a:t>昇降設備</a:t>
              </a:r>
              <a:endParaRPr sz="1050" dirty="0">
                <a:latin typeface="Adobe 繁黑體 Std B" panose="020B0700000000000000" pitchFamily="34" charset="-120"/>
                <a:ea typeface="Adobe 繁黑體 Std B" panose="020B0700000000000000" pitchFamily="34" charset="-12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97"/>
                                        </p:tgtEl>
                                        <p:attrNameLst>
                                          <p:attrName>style.visibility</p:attrName>
                                        </p:attrNameLst>
                                      </p:cBhvr>
                                      <p:to>
                                        <p:strVal val="visible"/>
                                      </p:to>
                                    </p:set>
                                    <p:animEffect transition="in" filter="randombar(horizontal)">
                                      <p:cBhvr>
                                        <p:cTn id="7" dur="500"/>
                                        <p:tgtEl>
                                          <p:spTgt spid="997"/>
                                        </p:tgtEl>
                                      </p:cBhvr>
                                    </p:animEffect>
                                  </p:childTnLst>
                                </p:cTn>
                              </p:par>
                            </p:childTnLst>
                          </p:cTn>
                        </p:par>
                        <p:par>
                          <p:cTn id="8" fill="hold">
                            <p:stCondLst>
                              <p:cond delay="500"/>
                            </p:stCondLst>
                            <p:childTnLst>
                              <p:par>
                                <p:cTn id="9" presetID="53" presetClass="entr" presetSubtype="16" fill="hold" nodeType="after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500"/>
                            </p:stCondLst>
                            <p:childTnLst>
                              <p:par>
                                <p:cTn id="15" presetID="14" presetClass="entr" presetSubtype="10" fill="hold" nodeType="afterEffect">
                                  <p:stCondLst>
                                    <p:cond delay="25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pic>
        <p:nvPicPr>
          <p:cNvPr id="1008" name="Google Shape;1008;p62" descr="一張含有 地板, 室內, 草蓆, 小地毯 的圖片&#10;&#10;自動產生的描述"/>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21" y="620713"/>
            <a:ext cx="12191779" cy="5329236"/>
          </a:xfrm>
          <a:custGeom>
            <a:avLst/>
            <a:gdLst/>
            <a:ahLst/>
            <a:cxnLst/>
            <a:rect l="l" t="t" r="r" b="b"/>
            <a:pathLst>
              <a:path w="12191779" h="5471471" extrusionOk="0">
                <a:moveTo>
                  <a:pt x="0" y="0"/>
                </a:moveTo>
                <a:lnTo>
                  <a:pt x="12191779" y="0"/>
                </a:lnTo>
                <a:lnTo>
                  <a:pt x="12191779" y="5471471"/>
                </a:lnTo>
                <a:lnTo>
                  <a:pt x="0" y="5471471"/>
                </a:lnTo>
                <a:close/>
              </a:path>
            </a:pathLst>
          </a:custGeom>
          <a:noFill/>
          <a:ln>
            <a:noFill/>
          </a:ln>
        </p:spPr>
      </p:pic>
      <p:sp>
        <p:nvSpPr>
          <p:cNvPr id="1010" name="Google Shape;1010;p62"/>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63</a:t>
            </a:fld>
            <a:endParaRPr dirty="0"/>
          </a:p>
        </p:txBody>
      </p:sp>
      <p:grpSp>
        <p:nvGrpSpPr>
          <p:cNvPr id="1011" name="Google Shape;1011;p62"/>
          <p:cNvGrpSpPr/>
          <p:nvPr/>
        </p:nvGrpSpPr>
        <p:grpSpPr>
          <a:xfrm>
            <a:off x="151831" y="594055"/>
            <a:ext cx="6881430" cy="1239178"/>
            <a:chOff x="-107147" y="1789088"/>
            <a:chExt cx="6256906" cy="1239178"/>
          </a:xfrm>
        </p:grpSpPr>
        <p:sp>
          <p:nvSpPr>
            <p:cNvPr id="1012" name="Google Shape;1012;p62"/>
            <p:cNvSpPr/>
            <p:nvPr/>
          </p:nvSpPr>
          <p:spPr>
            <a:xfrm>
              <a:off x="96287" y="1789088"/>
              <a:ext cx="5963401" cy="1239178"/>
            </a:xfrm>
            <a:prstGeom prst="roundRect">
              <a:avLst>
                <a:gd name="adj" fmla="val 6510"/>
              </a:avLst>
            </a:prstGeom>
            <a:solidFill>
              <a:srgbClr val="99003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013" name="Google Shape;1013;p62"/>
            <p:cNvSpPr txBox="1"/>
            <p:nvPr/>
          </p:nvSpPr>
          <p:spPr>
            <a:xfrm>
              <a:off x="-107147" y="2269941"/>
              <a:ext cx="6256906" cy="707525"/>
            </a:xfrm>
            <a:prstGeom prst="rect">
              <a:avLst/>
            </a:prstGeom>
            <a:noFill/>
            <a:ln>
              <a:noFill/>
            </a:ln>
          </p:spPr>
          <p:txBody>
            <a:bodyPr spcFirstLastPara="1" wrap="square" lIns="91425" tIns="45700" rIns="91425" bIns="45700" anchor="t" anchorCtr="0">
              <a:normAutofit/>
            </a:bodyPr>
            <a:lstStyle/>
            <a:p>
              <a:pPr marL="0" marR="0" lvl="0" indent="0" algn="ctr" rtl="0">
                <a:lnSpc>
                  <a:spcPct val="55555"/>
                </a:lnSpc>
                <a:spcBef>
                  <a:spcPts val="0"/>
                </a:spcBef>
                <a:spcAft>
                  <a:spcPts val="0"/>
                </a:spcAft>
                <a:buClr>
                  <a:schemeClr val="lt1"/>
                </a:buClr>
                <a:buSzPts val="7200"/>
                <a:buFont typeface="Arial"/>
                <a:buNone/>
              </a:pPr>
              <a:r>
                <a:rPr lang="zh-TW" sz="5400" b="1" dirty="0">
                  <a:solidFill>
                    <a:schemeClr val="lt1"/>
                  </a:solidFill>
                  <a:latin typeface="Adobe 繁黑體 Std B" panose="020B0700000000000000" pitchFamily="34" charset="-120"/>
                  <a:ea typeface="Adobe 繁黑體 Std B" panose="020B0700000000000000" pitchFamily="34" charset="-120"/>
                  <a:sym typeface="Arial"/>
                </a:rPr>
                <a:t>(四)  </a:t>
              </a:r>
              <a:r>
                <a:rPr lang="zh-TW" altLang="en-US" sz="5400" b="1" dirty="0">
                  <a:solidFill>
                    <a:schemeClr val="lt1"/>
                  </a:solidFill>
                  <a:latin typeface="Adobe 繁黑體 Std B" panose="020B0700000000000000" pitchFamily="34" charset="-120"/>
                  <a:ea typeface="Adobe 繁黑體 Std B" panose="020B0700000000000000" pitchFamily="34" charset="-120"/>
                  <a:sym typeface="Arial"/>
                </a:rPr>
                <a:t>昇降設備</a:t>
              </a:r>
              <a:endParaRPr sz="1050" dirty="0">
                <a:latin typeface="Adobe 繁黑體 Std B" panose="020B0700000000000000" pitchFamily="34" charset="-120"/>
                <a:ea typeface="Adobe 繁黑體 Std B" panose="020B0700000000000000" pitchFamily="34" charset="-120"/>
              </a:endParaRPr>
            </a:p>
          </p:txBody>
        </p:sp>
      </p:grpSp>
      <p:sp>
        <p:nvSpPr>
          <p:cNvPr id="1014" name="Google Shape;1014;p62"/>
          <p:cNvSpPr txBox="1"/>
          <p:nvPr/>
        </p:nvSpPr>
        <p:spPr>
          <a:xfrm>
            <a:off x="1123525" y="1988653"/>
            <a:ext cx="7723913" cy="3368385"/>
          </a:xfrm>
          <a:prstGeom prst="rect">
            <a:avLst/>
          </a:prstGeom>
          <a:noFill/>
          <a:ln>
            <a:noFill/>
          </a:ln>
        </p:spPr>
        <p:txBody>
          <a:bodyPr spcFirstLastPara="1" wrap="square" lIns="91425" tIns="45700" rIns="91425" bIns="45700" anchor="t" anchorCtr="0">
            <a:noAutofit/>
          </a:bodyPr>
          <a:lstStyle/>
          <a:p>
            <a:pPr marL="228600" marR="0" lvl="0" indent="-228600" algn="l" rtl="0">
              <a:lnSpc>
                <a:spcPts val="3500"/>
              </a:lnSpc>
              <a:spcAft>
                <a:spcPts val="0"/>
              </a:spcAft>
              <a:buClr>
                <a:schemeClr val="dk1"/>
              </a:buClr>
              <a:buSzPts val="2400"/>
              <a:buFont typeface="Arial"/>
              <a:buChar char="•"/>
            </a:pPr>
            <a:r>
              <a:rPr lang="zh-TW" sz="2400" b="1" dirty="0">
                <a:solidFill>
                  <a:schemeClr val="dk1"/>
                </a:solidFill>
                <a:latin typeface="Adobe 繁黑體 Std B" panose="020B0700000000000000" pitchFamily="34" charset="-120"/>
                <a:ea typeface="Adobe 繁黑體 Std B" panose="020B0700000000000000" pitchFamily="34" charset="-120"/>
                <a:sym typeface="Arial"/>
              </a:rPr>
              <a:t>1. 機廂尺寸：新建電梯入口不得小於九十公分，機廂深不得小於一百三十五 公分，既有 電梯入口不得小於八十公分，機廂深不得小於一 百十公分。</a:t>
            </a:r>
            <a:endParaRPr dirty="0">
              <a:latin typeface="Adobe 繁黑體 Std B" panose="020B0700000000000000" pitchFamily="34" charset="-120"/>
              <a:ea typeface="Adobe 繁黑體 Std B" panose="020B0700000000000000" pitchFamily="34" charset="-120"/>
            </a:endParaRPr>
          </a:p>
          <a:p>
            <a:pPr marL="228600" marR="0" lvl="0" indent="-228600" algn="l" rtl="0">
              <a:lnSpc>
                <a:spcPts val="3500"/>
              </a:lnSpc>
              <a:spcBef>
                <a:spcPts val="1000"/>
              </a:spcBef>
              <a:spcAft>
                <a:spcPts val="0"/>
              </a:spcAft>
              <a:buClr>
                <a:schemeClr val="dk1"/>
              </a:buClr>
              <a:buSzPts val="2400"/>
              <a:buFont typeface="Arial"/>
              <a:buChar char="•"/>
            </a:pPr>
            <a:r>
              <a:rPr lang="zh-TW" sz="2400" b="1" dirty="0">
                <a:solidFill>
                  <a:schemeClr val="dk1"/>
                </a:solidFill>
                <a:latin typeface="Adobe 繁黑體 Std B" panose="020B0700000000000000" pitchFamily="34" charset="-120"/>
                <a:ea typeface="Adobe 繁黑體 Std B" panose="020B0700000000000000" pitchFamily="34" charset="-120"/>
                <a:sym typeface="Arial"/>
              </a:rPr>
              <a:t>2. 標示：昇降機外部應設置無障礙標誌。現存無障礙標誌與本規範未完全相同者，無須改善。但採用「殘障電梯」或其他不當用詞者，應予改善。</a:t>
            </a:r>
            <a:endParaRPr dirty="0">
              <a:latin typeface="Adobe 繁黑體 Std B" panose="020B0700000000000000" pitchFamily="34" charset="-120"/>
              <a:ea typeface="Adobe 繁黑體 Std B" panose="020B0700000000000000" pitchFamily="34" charset="-120"/>
            </a:endParaRPr>
          </a:p>
        </p:txBody>
      </p:sp>
      <p:sp>
        <p:nvSpPr>
          <p:cNvPr id="12" name="Google Shape;1021;p63">
            <a:extLst>
              <a:ext uri="{FF2B5EF4-FFF2-40B4-BE49-F238E27FC236}">
                <a16:creationId xmlns:a16="http://schemas.microsoft.com/office/drawing/2014/main" id="{C5552A14-718B-45F8-B83A-4370BAFD97B7}"/>
              </a:ext>
            </a:extLst>
          </p:cNvPr>
          <p:cNvSpPr/>
          <p:nvPr/>
        </p:nvSpPr>
        <p:spPr>
          <a:xfrm flipH="1">
            <a:off x="-2343150" y="1020779"/>
            <a:ext cx="590550" cy="4042643"/>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3" name="Google Shape;1025;p63">
            <a:extLst>
              <a:ext uri="{FF2B5EF4-FFF2-40B4-BE49-F238E27FC236}">
                <a16:creationId xmlns:a16="http://schemas.microsoft.com/office/drawing/2014/main" id="{406574FA-5A44-44D2-83FF-EB7CA5BA17A7}"/>
              </a:ext>
            </a:extLst>
          </p:cNvPr>
          <p:cNvSpPr txBox="1"/>
          <p:nvPr/>
        </p:nvSpPr>
        <p:spPr>
          <a:xfrm>
            <a:off x="-8935900" y="631842"/>
            <a:ext cx="8496114" cy="829421"/>
          </a:xfrm>
          <a:prstGeom prst="rect">
            <a:avLst/>
          </a:prstGeom>
          <a:solidFill>
            <a:srgbClr val="343434"/>
          </a:solidFill>
          <a:ln>
            <a:noFill/>
          </a:ln>
        </p:spPr>
        <p:txBody>
          <a:bodyPr spcFirstLastPara="1" wrap="square" lIns="91425" tIns="108000" rIns="91425" bIns="180000" anchor="t" anchorCtr="0">
            <a:spAutoFit/>
          </a:bodyPr>
          <a:lstStyle/>
          <a:p>
            <a:pPr marL="0" marR="0" lvl="0" indent="0" algn="ctr" rtl="0">
              <a:lnSpc>
                <a:spcPct val="175000"/>
              </a:lnSpc>
              <a:spcBef>
                <a:spcPts val="0"/>
              </a:spcBef>
              <a:spcAft>
                <a:spcPts val="0"/>
              </a:spcAft>
              <a:buNone/>
            </a:pPr>
            <a:r>
              <a:rPr lang="zh-TW" sz="2000" b="1" dirty="0">
                <a:solidFill>
                  <a:schemeClr val="lt1"/>
                </a:solidFill>
                <a:latin typeface="Adobe 繁黑體 Std B" panose="020B0700000000000000" pitchFamily="34" charset="-120"/>
                <a:ea typeface="Adobe 繁黑體 Std B" panose="020B0700000000000000" pitchFamily="34" charset="-120"/>
                <a:sym typeface="Arial"/>
              </a:rPr>
              <a:t>1. 機廂尺寸：入口不得小於八十公分，機廂深度不得小於一百十公分。</a:t>
            </a:r>
            <a:endParaRPr dirty="0">
              <a:latin typeface="Adobe 繁黑體 Std B" panose="020B0700000000000000" pitchFamily="34" charset="-120"/>
              <a:ea typeface="Adobe 繁黑體 Std B" panose="020B0700000000000000" pitchFamily="34" charset="-120"/>
            </a:endParaRPr>
          </a:p>
        </p:txBody>
      </p:sp>
      <p:pic>
        <p:nvPicPr>
          <p:cNvPr id="14" name="Google Shape;1027;p63" descr="鳳鳴國中電梯_s">
            <a:extLst>
              <a:ext uri="{FF2B5EF4-FFF2-40B4-BE49-F238E27FC236}">
                <a16:creationId xmlns:a16="http://schemas.microsoft.com/office/drawing/2014/main" id="{4FBAFED6-B04B-4FD0-94A1-BF37ECE6318F}"/>
              </a:ext>
            </a:extLst>
          </p:cNvPr>
          <p:cNvPicPr preferRelativeResize="0"/>
          <p:nvPr/>
        </p:nvPicPr>
        <p:blipFill rotWithShape="1">
          <a:blip r:embed="rId4">
            <a:alphaModFix/>
          </a:blip>
          <a:srcRect/>
          <a:stretch/>
        </p:blipFill>
        <p:spPr>
          <a:xfrm flipV="1">
            <a:off x="4439673" y="7332410"/>
            <a:ext cx="3047189" cy="651785"/>
          </a:xfrm>
          <a:prstGeom prst="rect">
            <a:avLst/>
          </a:prstGeom>
          <a:noFill/>
          <a:ln w="9525" cap="flat" cmpd="sng">
            <a:solidFill>
              <a:srgbClr val="000000"/>
            </a:solidFill>
            <a:prstDash val="solid"/>
            <a:miter lim="800000"/>
            <a:headEnd type="none" w="sm" len="sm"/>
            <a:tailEnd type="none" w="sm" len="sm"/>
          </a:ln>
        </p:spPr>
      </p:pic>
      <p:pic>
        <p:nvPicPr>
          <p:cNvPr id="15" name="圖片 14" descr="一張含有 牆, 建築, 下沉、洗碗槽, 鋁 的圖片&#10;&#10;自動產生的描述">
            <a:extLst>
              <a:ext uri="{FF2B5EF4-FFF2-40B4-BE49-F238E27FC236}">
                <a16:creationId xmlns:a16="http://schemas.microsoft.com/office/drawing/2014/main" id="{1B1B58B4-3692-4A24-9DEF-ADF8A75AC0A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5400000" flipH="1">
            <a:off x="2408170" y="6100598"/>
            <a:ext cx="656001" cy="3174491"/>
          </a:xfrm>
          <a:prstGeom prst="rect">
            <a:avLst/>
          </a:prstGeom>
        </p:spPr>
      </p:pic>
      <p:pic>
        <p:nvPicPr>
          <p:cNvPr id="16" name="圖片 15" descr="一張含有 服裝, 人員, 建築, 人的臉孔 的圖片&#10;&#10;自動產生的描述">
            <a:extLst>
              <a:ext uri="{FF2B5EF4-FFF2-40B4-BE49-F238E27FC236}">
                <a16:creationId xmlns:a16="http://schemas.microsoft.com/office/drawing/2014/main" id="{87E93E57-1094-498F-928B-62AF4F68E0C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flipV="1">
            <a:off x="7611079" y="7332412"/>
            <a:ext cx="3390998" cy="645757"/>
          </a:xfrm>
          <a:prstGeom prst="rect">
            <a:avLst/>
          </a:prstGeom>
        </p:spPr>
      </p:pic>
      <p:pic>
        <p:nvPicPr>
          <p:cNvPr id="2" name="圖片 2">
            <a:extLst>
              <a:ext uri="{FF2B5EF4-FFF2-40B4-BE49-F238E27FC236}">
                <a16:creationId xmlns:a16="http://schemas.microsoft.com/office/drawing/2014/main" id="{C38CE276-D5E0-A155-57F8-E0DEE3C46A55}"/>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8990241" y="2164223"/>
            <a:ext cx="3058955" cy="365852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圖片 5" descr="一張含有 美工圖案 的圖片&#10;&#10;自動產生的描述">
            <a:extLst>
              <a:ext uri="{FF2B5EF4-FFF2-40B4-BE49-F238E27FC236}">
                <a16:creationId xmlns:a16="http://schemas.microsoft.com/office/drawing/2014/main" id="{FAD1EF8E-C3AE-D5A6-828E-828208D6815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3992051" y="5929479"/>
            <a:ext cx="4207897" cy="8100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1014">
                                            <p:txEl>
                                              <p:pRg st="0" end="0"/>
                                            </p:txEl>
                                          </p:spTgt>
                                        </p:tgtEl>
                                        <p:attrNameLst>
                                          <p:attrName>style.visibility</p:attrName>
                                        </p:attrNameLst>
                                      </p:cBhvr>
                                      <p:to>
                                        <p:strVal val="visible"/>
                                      </p:to>
                                    </p:set>
                                    <p:animEffect transition="in" filter="strips(downRight)">
                                      <p:cBhvr>
                                        <p:cTn id="7" dur="500"/>
                                        <p:tgtEl>
                                          <p:spTgt spid="1014">
                                            <p:txEl>
                                              <p:pRg st="0" end="0"/>
                                            </p:txEl>
                                          </p:spTgt>
                                        </p:tgtEl>
                                      </p:cBhvr>
                                    </p:animEffect>
                                  </p:childTnLst>
                                </p:cTn>
                              </p:par>
                            </p:childTnLst>
                          </p:cTn>
                        </p:par>
                        <p:par>
                          <p:cTn id="8" fill="hold">
                            <p:stCondLst>
                              <p:cond delay="500"/>
                            </p:stCondLst>
                            <p:childTnLst>
                              <p:par>
                                <p:cTn id="9" presetID="18" presetClass="entr" presetSubtype="6" fill="hold" grpId="0" nodeType="afterEffect">
                                  <p:stCondLst>
                                    <p:cond delay="500"/>
                                  </p:stCondLst>
                                  <p:childTnLst>
                                    <p:set>
                                      <p:cBhvr>
                                        <p:cTn id="10" dur="1" fill="hold">
                                          <p:stCondLst>
                                            <p:cond delay="0"/>
                                          </p:stCondLst>
                                        </p:cTn>
                                        <p:tgtEl>
                                          <p:spTgt spid="1014">
                                            <p:txEl>
                                              <p:pRg st="1" end="1"/>
                                            </p:txEl>
                                          </p:spTgt>
                                        </p:tgtEl>
                                        <p:attrNameLst>
                                          <p:attrName>style.visibility</p:attrName>
                                        </p:attrNameLst>
                                      </p:cBhvr>
                                      <p:to>
                                        <p:strVal val="visible"/>
                                      </p:to>
                                    </p:set>
                                    <p:animEffect transition="in" filter="strips(downRight)">
                                      <p:cBhvr>
                                        <p:cTn id="11" dur="500"/>
                                        <p:tgtEl>
                                          <p:spTgt spid="10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4"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Google Shape;1020;p63"/>
          <p:cNvSpPr/>
          <p:nvPr/>
        </p:nvSpPr>
        <p:spPr>
          <a:xfrm>
            <a:off x="175171" y="150133"/>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021" name="Google Shape;1021;p63"/>
          <p:cNvSpPr/>
          <p:nvPr/>
        </p:nvSpPr>
        <p:spPr>
          <a:xfrm>
            <a:off x="164162" y="1020779"/>
            <a:ext cx="11871808" cy="4042643"/>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022" name="Google Shape;1022;p63"/>
          <p:cNvSpPr/>
          <p:nvPr/>
        </p:nvSpPr>
        <p:spPr>
          <a:xfrm>
            <a:off x="-422240" y="-981186"/>
            <a:ext cx="1432076" cy="1432076"/>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023" name="Google Shape;1023;p63"/>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64</a:t>
            </a:fld>
            <a:endParaRPr dirty="0"/>
          </a:p>
        </p:txBody>
      </p:sp>
      <p:sp>
        <p:nvSpPr>
          <p:cNvPr id="1024" name="Google Shape;1024;p63"/>
          <p:cNvSpPr/>
          <p:nvPr/>
        </p:nvSpPr>
        <p:spPr>
          <a:xfrm>
            <a:off x="10289521" y="4708423"/>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pic>
        <p:nvPicPr>
          <p:cNvPr id="30" name="Google Shape;1039;p64">
            <a:extLst>
              <a:ext uri="{FF2B5EF4-FFF2-40B4-BE49-F238E27FC236}">
                <a16:creationId xmlns:a16="http://schemas.microsoft.com/office/drawing/2014/main" id="{02AF518B-C9B9-4D3A-99B3-C8C1C7F69F93}"/>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flipH="1" flipV="1">
            <a:off x="-1937471" y="6107257"/>
            <a:ext cx="582610" cy="776226"/>
          </a:xfrm>
          <a:prstGeom prst="rect">
            <a:avLst/>
          </a:prstGeom>
          <a:noFill/>
          <a:ln w="9525" cap="flat" cmpd="sng">
            <a:solidFill>
              <a:schemeClr val="lt1"/>
            </a:solidFill>
            <a:prstDash val="solid"/>
            <a:round/>
            <a:headEnd type="none" w="sm" len="sm"/>
            <a:tailEnd type="none" w="sm" len="sm"/>
          </a:ln>
        </p:spPr>
      </p:pic>
      <p:pic>
        <p:nvPicPr>
          <p:cNvPr id="32" name="Google Shape;1040;p64">
            <a:extLst>
              <a:ext uri="{FF2B5EF4-FFF2-40B4-BE49-F238E27FC236}">
                <a16:creationId xmlns:a16="http://schemas.microsoft.com/office/drawing/2014/main" id="{F12F1018-20E5-4788-889F-C9A5C9786FE3}"/>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flipH="1" flipV="1">
            <a:off x="12634695" y="6495370"/>
            <a:ext cx="892616" cy="1281015"/>
          </a:xfrm>
          <a:prstGeom prst="rect">
            <a:avLst/>
          </a:prstGeom>
          <a:noFill/>
          <a:ln w="9525" cap="flat" cmpd="sng">
            <a:solidFill>
              <a:schemeClr val="lt1"/>
            </a:solidFill>
            <a:prstDash val="solid"/>
            <a:round/>
            <a:headEnd type="none" w="sm" len="sm"/>
            <a:tailEnd type="none" w="sm" len="sm"/>
          </a:ln>
        </p:spPr>
      </p:pic>
      <p:grpSp>
        <p:nvGrpSpPr>
          <p:cNvPr id="33" name="Google Shape;1041;p64">
            <a:extLst>
              <a:ext uri="{FF2B5EF4-FFF2-40B4-BE49-F238E27FC236}">
                <a16:creationId xmlns:a16="http://schemas.microsoft.com/office/drawing/2014/main" id="{2B5EF10D-DA39-45D1-8E86-10E5AC890182}"/>
              </a:ext>
            </a:extLst>
          </p:cNvPr>
          <p:cNvGrpSpPr/>
          <p:nvPr/>
        </p:nvGrpSpPr>
        <p:grpSpPr>
          <a:xfrm>
            <a:off x="6111074" y="-4930009"/>
            <a:ext cx="76200" cy="4664861"/>
            <a:chOff x="6096000" y="1285089"/>
            <a:chExt cx="76200" cy="4664861"/>
          </a:xfrm>
        </p:grpSpPr>
        <p:cxnSp>
          <p:nvCxnSpPr>
            <p:cNvPr id="34" name="Google Shape;1042;p64">
              <a:extLst>
                <a:ext uri="{FF2B5EF4-FFF2-40B4-BE49-F238E27FC236}">
                  <a16:creationId xmlns:a16="http://schemas.microsoft.com/office/drawing/2014/main" id="{C1DFC530-B778-4C16-A63D-2E967E59CB11}"/>
                </a:ext>
              </a:extLst>
            </p:cNvPr>
            <p:cNvCxnSpPr/>
            <p:nvPr/>
          </p:nvCxnSpPr>
          <p:spPr>
            <a:xfrm>
              <a:off x="6172200" y="1285089"/>
              <a:ext cx="0" cy="4664861"/>
            </a:xfrm>
            <a:prstGeom prst="straightConnector1">
              <a:avLst/>
            </a:prstGeom>
            <a:noFill/>
            <a:ln w="19050" cap="flat" cmpd="sng">
              <a:solidFill>
                <a:srgbClr val="343434"/>
              </a:solidFill>
              <a:prstDash val="solid"/>
              <a:miter lim="800000"/>
              <a:headEnd type="none" w="sm" len="sm"/>
              <a:tailEnd type="none" w="sm" len="sm"/>
            </a:ln>
          </p:spPr>
        </p:cxnSp>
        <p:cxnSp>
          <p:nvCxnSpPr>
            <p:cNvPr id="35" name="Google Shape;1043;p64">
              <a:extLst>
                <a:ext uri="{FF2B5EF4-FFF2-40B4-BE49-F238E27FC236}">
                  <a16:creationId xmlns:a16="http://schemas.microsoft.com/office/drawing/2014/main" id="{195171F4-6486-449D-893A-F6D0C905F64D}"/>
                </a:ext>
              </a:extLst>
            </p:cNvPr>
            <p:cNvCxnSpPr/>
            <p:nvPr/>
          </p:nvCxnSpPr>
          <p:spPr>
            <a:xfrm>
              <a:off x="6096000" y="1285089"/>
              <a:ext cx="0" cy="4664861"/>
            </a:xfrm>
            <a:prstGeom prst="straightConnector1">
              <a:avLst/>
            </a:prstGeom>
            <a:noFill/>
            <a:ln w="19050" cap="flat" cmpd="sng">
              <a:solidFill>
                <a:srgbClr val="343434"/>
              </a:solidFill>
              <a:prstDash val="solid"/>
              <a:miter lim="800000"/>
              <a:headEnd type="none" w="sm" len="sm"/>
              <a:tailEnd type="none" w="sm" len="sm"/>
            </a:ln>
          </p:spPr>
        </p:cxnSp>
      </p:grpSp>
      <p:grpSp>
        <p:nvGrpSpPr>
          <p:cNvPr id="9" name="群組 8">
            <a:extLst>
              <a:ext uri="{FF2B5EF4-FFF2-40B4-BE49-F238E27FC236}">
                <a16:creationId xmlns:a16="http://schemas.microsoft.com/office/drawing/2014/main" id="{C90E7B13-DA17-157D-9284-75A5F25C74A4}"/>
              </a:ext>
            </a:extLst>
          </p:cNvPr>
          <p:cNvGrpSpPr/>
          <p:nvPr/>
        </p:nvGrpSpPr>
        <p:grpSpPr>
          <a:xfrm>
            <a:off x="1387809" y="2695791"/>
            <a:ext cx="9304637" cy="2755669"/>
            <a:chOff x="1652588" y="3212976"/>
            <a:chExt cx="8877346" cy="2726623"/>
          </a:xfrm>
        </p:grpSpPr>
        <p:pic>
          <p:nvPicPr>
            <p:cNvPr id="11" name="Picture 4">
              <a:extLst>
                <a:ext uri="{FF2B5EF4-FFF2-40B4-BE49-F238E27FC236}">
                  <a16:creationId xmlns:a16="http://schemas.microsoft.com/office/drawing/2014/main" id="{ED58690B-348E-9265-FABC-036C7379C68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b="7996"/>
            <a:stretch>
              <a:fillRect/>
            </a:stretch>
          </p:blipFill>
          <p:spPr bwMode="auto">
            <a:xfrm>
              <a:off x="7652879" y="3261630"/>
              <a:ext cx="2877055" cy="2677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圖片 3">
              <a:extLst>
                <a:ext uri="{FF2B5EF4-FFF2-40B4-BE49-F238E27FC236}">
                  <a16:creationId xmlns:a16="http://schemas.microsoft.com/office/drawing/2014/main" id="{6FF74598-1632-498D-F132-9CE54317E930}"/>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1652588" y="3212977"/>
              <a:ext cx="2859236" cy="2677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4" descr="一張含有 物件 的圖片&#10;&#10;描述是以高可信度產生">
              <a:extLst>
                <a:ext uri="{FF2B5EF4-FFF2-40B4-BE49-F238E27FC236}">
                  <a16:creationId xmlns:a16="http://schemas.microsoft.com/office/drawing/2014/main" id="{C4552AC2-11D0-583E-0C3E-1CAEE383ED42}"/>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656261" y="3212976"/>
              <a:ext cx="285377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文字方塊 4">
            <a:extLst>
              <a:ext uri="{FF2B5EF4-FFF2-40B4-BE49-F238E27FC236}">
                <a16:creationId xmlns:a16="http://schemas.microsoft.com/office/drawing/2014/main" id="{03208EC7-C4CE-0EB2-7BFF-9B0DA6F4BB20}"/>
              </a:ext>
            </a:extLst>
          </p:cNvPr>
          <p:cNvSpPr txBox="1"/>
          <p:nvPr/>
        </p:nvSpPr>
        <p:spPr bwMode="auto">
          <a:xfrm>
            <a:off x="2597087" y="5583578"/>
            <a:ext cx="595312" cy="33813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en-US" sz="1600" b="1" dirty="0">
                <a:solidFill>
                  <a:srgbClr val="FF0000"/>
                </a:solidFill>
                <a:latin typeface="微軟正黑體" panose="020B0604030504040204" pitchFamily="34" charset="-120"/>
                <a:ea typeface="微軟正黑體" panose="020B0604030504040204" pitchFamily="34" charset="-120"/>
              </a:rPr>
              <a:t>既有</a:t>
            </a:r>
          </a:p>
        </p:txBody>
      </p:sp>
      <p:sp>
        <p:nvSpPr>
          <p:cNvPr id="16" name="文字方塊 9">
            <a:extLst>
              <a:ext uri="{FF2B5EF4-FFF2-40B4-BE49-F238E27FC236}">
                <a16:creationId xmlns:a16="http://schemas.microsoft.com/office/drawing/2014/main" id="{F161E3F9-461A-3710-649A-B3F3C89B0DD7}"/>
              </a:ext>
            </a:extLst>
          </p:cNvPr>
          <p:cNvSpPr txBox="1">
            <a:spLocks noChangeArrowheads="1"/>
          </p:cNvSpPr>
          <p:nvPr/>
        </p:nvSpPr>
        <p:spPr bwMode="auto">
          <a:xfrm>
            <a:off x="8999603" y="5563719"/>
            <a:ext cx="595313" cy="3381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en-US" sz="1600" b="1" dirty="0">
                <a:solidFill>
                  <a:srgbClr val="FF0000"/>
                </a:solidFill>
                <a:latin typeface="微軟正黑體" panose="020B0604030504040204" pitchFamily="34" charset="-120"/>
                <a:ea typeface="微軟正黑體" panose="020B0604030504040204" pitchFamily="34" charset="-120"/>
              </a:rPr>
              <a:t>新建</a:t>
            </a:r>
          </a:p>
        </p:txBody>
      </p:sp>
      <p:sp>
        <p:nvSpPr>
          <p:cNvPr id="20" name="文字方塊 4">
            <a:extLst>
              <a:ext uri="{FF2B5EF4-FFF2-40B4-BE49-F238E27FC236}">
                <a16:creationId xmlns:a16="http://schemas.microsoft.com/office/drawing/2014/main" id="{369FD138-151C-A20E-0CA9-3ED68E8E091E}"/>
              </a:ext>
            </a:extLst>
          </p:cNvPr>
          <p:cNvSpPr txBox="1">
            <a:spLocks noChangeArrowheads="1"/>
          </p:cNvSpPr>
          <p:nvPr/>
        </p:nvSpPr>
        <p:spPr bwMode="auto">
          <a:xfrm>
            <a:off x="5742472" y="5583578"/>
            <a:ext cx="595312" cy="33813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en-US" sz="1600" b="1" dirty="0">
                <a:solidFill>
                  <a:srgbClr val="FF0000"/>
                </a:solidFill>
                <a:latin typeface="微軟正黑體" panose="020B0604030504040204" pitchFamily="34" charset="-120"/>
                <a:ea typeface="微軟正黑體" panose="020B0604030504040204" pitchFamily="34" charset="-120"/>
              </a:rPr>
              <a:t>住宅</a:t>
            </a:r>
          </a:p>
        </p:txBody>
      </p:sp>
      <p:sp>
        <p:nvSpPr>
          <p:cNvPr id="21" name="Text Box 5">
            <a:extLst>
              <a:ext uri="{FF2B5EF4-FFF2-40B4-BE49-F238E27FC236}">
                <a16:creationId xmlns:a16="http://schemas.microsoft.com/office/drawing/2014/main" id="{09AB76E9-1708-CDD4-7F18-67018B0A695D}"/>
              </a:ext>
            </a:extLst>
          </p:cNvPr>
          <p:cNvSpPr txBox="1">
            <a:spLocks noChangeArrowheads="1"/>
          </p:cNvSpPr>
          <p:nvPr/>
        </p:nvSpPr>
        <p:spPr bwMode="auto">
          <a:xfrm>
            <a:off x="1443681" y="836436"/>
            <a:ext cx="9304637" cy="1569660"/>
          </a:xfrm>
          <a:prstGeom prst="rect">
            <a:avLst/>
          </a:prstGeom>
          <a:solidFill>
            <a:schemeClr val="tx1">
              <a:lumMod val="85000"/>
              <a:lumOff val="15000"/>
            </a:schemeClr>
          </a:solidFill>
          <a:ln>
            <a:noFill/>
          </a:ln>
          <a:effec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en-US" altLang="zh-TW" sz="2400" dirty="0">
                <a:solidFill>
                  <a:schemeClr val="bg1"/>
                </a:solidFill>
                <a:latin typeface="微軟正黑體" panose="020B0604030504040204" pitchFamily="34" charset="-120"/>
                <a:ea typeface="微軟正黑體" panose="020B0604030504040204" pitchFamily="34" charset="-120"/>
              </a:rPr>
              <a:t>1.</a:t>
            </a:r>
            <a:r>
              <a:rPr lang="zh-TW" altLang="en-US" sz="2400" b="1" dirty="0">
                <a:solidFill>
                  <a:srgbClr val="FFC000"/>
                </a:solidFill>
                <a:latin typeface="微軟正黑體" panose="020B0604030504040204" pitchFamily="34" charset="-120"/>
                <a:ea typeface="微軟正黑體" panose="020B0604030504040204" pitchFamily="34" charset="-120"/>
              </a:rPr>
              <a:t>新建建築</a:t>
            </a:r>
            <a:r>
              <a:rPr lang="zh-TW" altLang="en-US" sz="2400" dirty="0">
                <a:solidFill>
                  <a:schemeClr val="bg1"/>
                </a:solidFill>
                <a:latin typeface="微軟正黑體" panose="020B0604030504040204" pitchFamily="34" charset="-120"/>
                <a:ea typeface="微軟正黑體" panose="020B0604030504040204" pitchFamily="34" charset="-120"/>
              </a:rPr>
              <a:t>：門淨寬不得小於</a:t>
            </a:r>
            <a:r>
              <a:rPr lang="en-US" altLang="zh-TW" sz="2400" dirty="0">
                <a:solidFill>
                  <a:srgbClr val="FFC000"/>
                </a:solidFill>
                <a:latin typeface="微軟正黑體" panose="020B0604030504040204" pitchFamily="34" charset="-120"/>
                <a:ea typeface="微軟正黑體" panose="020B0604030504040204" pitchFamily="34" charset="-120"/>
              </a:rPr>
              <a:t>90</a:t>
            </a:r>
            <a:r>
              <a:rPr lang="zh-TW" altLang="en-US" sz="2400" dirty="0">
                <a:solidFill>
                  <a:schemeClr val="bg1"/>
                </a:solidFill>
                <a:latin typeface="微軟正黑體" panose="020B0604030504040204" pitchFamily="34" charset="-120"/>
                <a:ea typeface="微軟正黑體" panose="020B0604030504040204" pitchFamily="34" charset="-120"/>
              </a:rPr>
              <a:t>公分，深度不得小於</a:t>
            </a:r>
            <a:r>
              <a:rPr lang="en-US" altLang="zh-TW" sz="2400" dirty="0">
                <a:solidFill>
                  <a:srgbClr val="FFC000"/>
                </a:solidFill>
                <a:latin typeface="微軟正黑體" panose="020B0604030504040204" pitchFamily="34" charset="-120"/>
                <a:ea typeface="微軟正黑體" panose="020B0604030504040204" pitchFamily="34" charset="-120"/>
              </a:rPr>
              <a:t>135</a:t>
            </a:r>
            <a:r>
              <a:rPr lang="zh-TW" altLang="en-US" sz="2400" dirty="0">
                <a:solidFill>
                  <a:schemeClr val="bg1"/>
                </a:solidFill>
                <a:latin typeface="微軟正黑體" panose="020B0604030504040204" pitchFamily="34" charset="-120"/>
                <a:ea typeface="微軟正黑體" panose="020B0604030504040204" pitchFamily="34" charset="-120"/>
              </a:rPr>
              <a:t>公分</a:t>
            </a:r>
            <a:endParaRPr lang="en-US" altLang="zh-TW" sz="2400" b="1" dirty="0">
              <a:solidFill>
                <a:schemeClr val="bg1"/>
              </a:solidFill>
              <a:latin typeface="微軟正黑體" panose="020B0604030504040204" pitchFamily="34" charset="-120"/>
              <a:ea typeface="微軟正黑體" panose="020B0604030504040204" pitchFamily="34" charset="-120"/>
            </a:endParaRPr>
          </a:p>
          <a:p>
            <a:pPr eaLnBrk="1" hangingPunct="1"/>
            <a:r>
              <a:rPr lang="en-US" altLang="zh-TW" sz="2400" dirty="0">
                <a:solidFill>
                  <a:schemeClr val="bg1"/>
                </a:solidFill>
                <a:latin typeface="微軟正黑體" panose="020B0604030504040204" pitchFamily="34" charset="-120"/>
                <a:ea typeface="微軟正黑體" panose="020B0604030504040204" pitchFamily="34" charset="-120"/>
              </a:rPr>
              <a:t>2.</a:t>
            </a:r>
            <a:r>
              <a:rPr lang="zh-TW" altLang="en-US" sz="2400" b="1" dirty="0">
                <a:solidFill>
                  <a:srgbClr val="FFC000"/>
                </a:solidFill>
                <a:latin typeface="微軟正黑體" panose="020B0604030504040204" pitchFamily="34" charset="-120"/>
                <a:ea typeface="微軟正黑體" panose="020B0604030504040204" pitchFamily="34" charset="-120"/>
              </a:rPr>
              <a:t>集合住宅</a:t>
            </a:r>
            <a:r>
              <a:rPr lang="zh-TW" altLang="en-US" sz="2400" dirty="0">
                <a:solidFill>
                  <a:schemeClr val="bg1"/>
                </a:solidFill>
                <a:latin typeface="微軟正黑體" panose="020B0604030504040204" pitchFamily="34" charset="-120"/>
                <a:ea typeface="微軟正黑體" panose="020B0604030504040204" pitchFamily="34" charset="-120"/>
              </a:rPr>
              <a:t>：門淨寬不得小於</a:t>
            </a:r>
            <a:r>
              <a:rPr lang="en-US" altLang="zh-TW" sz="2400" dirty="0">
                <a:solidFill>
                  <a:srgbClr val="FFC000"/>
                </a:solidFill>
                <a:latin typeface="微軟正黑體" panose="020B0604030504040204" pitchFamily="34" charset="-120"/>
                <a:ea typeface="微軟正黑體" panose="020B0604030504040204" pitchFamily="34" charset="-120"/>
              </a:rPr>
              <a:t>80</a:t>
            </a:r>
            <a:r>
              <a:rPr lang="zh-TW" altLang="en-US" sz="2400" dirty="0">
                <a:solidFill>
                  <a:schemeClr val="bg1"/>
                </a:solidFill>
                <a:latin typeface="微軟正黑體" panose="020B0604030504040204" pitchFamily="34" charset="-120"/>
                <a:ea typeface="微軟正黑體" panose="020B0604030504040204" pitchFamily="34" charset="-120"/>
              </a:rPr>
              <a:t>公分，深度不得小於</a:t>
            </a:r>
            <a:r>
              <a:rPr lang="en-US" altLang="zh-TW" sz="2400" dirty="0">
                <a:solidFill>
                  <a:srgbClr val="FFC000"/>
                </a:solidFill>
                <a:latin typeface="微軟正黑體" panose="020B0604030504040204" pitchFamily="34" charset="-120"/>
                <a:ea typeface="微軟正黑體" panose="020B0604030504040204" pitchFamily="34" charset="-120"/>
              </a:rPr>
              <a:t>125</a:t>
            </a:r>
            <a:r>
              <a:rPr lang="zh-TW" altLang="en-US" sz="2400" dirty="0">
                <a:solidFill>
                  <a:schemeClr val="bg1"/>
                </a:solidFill>
                <a:latin typeface="微軟正黑體" panose="020B0604030504040204" pitchFamily="34" charset="-120"/>
                <a:ea typeface="微軟正黑體" panose="020B0604030504040204" pitchFamily="34" charset="-120"/>
              </a:rPr>
              <a:t>公分</a:t>
            </a:r>
            <a:r>
              <a:rPr lang="en-US" altLang="zh-TW" sz="2400" dirty="0">
                <a:solidFill>
                  <a:schemeClr val="bg1"/>
                </a:solidFill>
                <a:latin typeface="微軟正黑體" panose="020B0604030504040204" pitchFamily="34" charset="-120"/>
                <a:ea typeface="微軟正黑體" panose="020B0604030504040204" pitchFamily="34" charset="-120"/>
              </a:rPr>
              <a:t>	</a:t>
            </a:r>
          </a:p>
          <a:p>
            <a:pPr eaLnBrk="1" hangingPunct="1"/>
            <a:r>
              <a:rPr lang="en-US" altLang="zh-TW" sz="2400" dirty="0">
                <a:solidFill>
                  <a:schemeClr val="bg1"/>
                </a:solidFill>
                <a:latin typeface="微軟正黑體" panose="020B0604030504040204" pitchFamily="34" charset="-120"/>
                <a:ea typeface="微軟正黑體" panose="020B0604030504040204" pitchFamily="34" charset="-120"/>
              </a:rPr>
              <a:t>3.</a:t>
            </a:r>
            <a:r>
              <a:rPr lang="zh-TW" altLang="en-US" sz="2400" b="1" dirty="0">
                <a:solidFill>
                  <a:srgbClr val="FFC000"/>
                </a:solidFill>
                <a:latin typeface="微軟正黑體" panose="020B0604030504040204" pitchFamily="34" charset="-120"/>
                <a:ea typeface="微軟正黑體" panose="020B0604030504040204" pitchFamily="34" charset="-120"/>
              </a:rPr>
              <a:t>既有建築</a:t>
            </a:r>
            <a:r>
              <a:rPr lang="zh-TW" altLang="en-US" sz="2400" dirty="0">
                <a:solidFill>
                  <a:schemeClr val="bg1"/>
                </a:solidFill>
                <a:latin typeface="微軟正黑體" panose="020B0604030504040204" pitchFamily="34" charset="-120"/>
                <a:ea typeface="微軟正黑體" panose="020B0604030504040204" pitchFamily="34" charset="-120"/>
              </a:rPr>
              <a:t>：門淨寬不得小於</a:t>
            </a:r>
            <a:r>
              <a:rPr lang="en-US" altLang="zh-TW" sz="2400" dirty="0">
                <a:solidFill>
                  <a:srgbClr val="FFC000"/>
                </a:solidFill>
                <a:latin typeface="微軟正黑體" panose="020B0604030504040204" pitchFamily="34" charset="-120"/>
                <a:ea typeface="微軟正黑體" panose="020B0604030504040204" pitchFamily="34" charset="-120"/>
              </a:rPr>
              <a:t>80</a:t>
            </a:r>
            <a:r>
              <a:rPr lang="zh-TW" altLang="en-US" sz="2400" dirty="0">
                <a:solidFill>
                  <a:schemeClr val="bg1"/>
                </a:solidFill>
                <a:latin typeface="微軟正黑體" panose="020B0604030504040204" pitchFamily="34" charset="-120"/>
                <a:ea typeface="微軟正黑體" panose="020B0604030504040204" pitchFamily="34" charset="-120"/>
              </a:rPr>
              <a:t>公分，深度不得小於</a:t>
            </a:r>
            <a:r>
              <a:rPr lang="en-US" altLang="zh-TW" sz="2400" dirty="0">
                <a:solidFill>
                  <a:srgbClr val="FFC000"/>
                </a:solidFill>
                <a:latin typeface="微軟正黑體" panose="020B0604030504040204" pitchFamily="34" charset="-120"/>
                <a:ea typeface="微軟正黑體" panose="020B0604030504040204" pitchFamily="34" charset="-120"/>
              </a:rPr>
              <a:t>110</a:t>
            </a:r>
            <a:r>
              <a:rPr lang="zh-TW" altLang="en-US" sz="2400" dirty="0">
                <a:solidFill>
                  <a:schemeClr val="bg1"/>
                </a:solidFill>
                <a:latin typeface="微軟正黑體" panose="020B0604030504040204" pitchFamily="34" charset="-120"/>
                <a:ea typeface="微軟正黑體" panose="020B0604030504040204" pitchFamily="34" charset="-120"/>
              </a:rPr>
              <a:t>公分。</a:t>
            </a:r>
          </a:p>
          <a:p>
            <a:pPr algn="ctr" eaLnBrk="1" hangingPunct="1"/>
            <a:r>
              <a:rPr lang="en-US" altLang="zh-TW" sz="2400" dirty="0">
                <a:solidFill>
                  <a:schemeClr val="bg1"/>
                </a:solidFill>
                <a:latin typeface="微軟正黑體" panose="020B0604030504040204" pitchFamily="34" charset="-120"/>
                <a:ea typeface="微軟正黑體" panose="020B0604030504040204" pitchFamily="34" charset="-120"/>
              </a:rPr>
              <a:t>	﹙</a:t>
            </a:r>
            <a:r>
              <a:rPr lang="zh-TW" altLang="en-US" sz="2400" dirty="0">
                <a:solidFill>
                  <a:schemeClr val="bg1"/>
                </a:solidFill>
                <a:latin typeface="微軟正黑體" panose="020B0604030504040204" pitchFamily="34" charset="-120"/>
                <a:ea typeface="微軟正黑體" panose="020B0604030504040204" pitchFamily="34" charset="-120"/>
              </a:rPr>
              <a:t>不需扣除扶手佔用之空間</a:t>
            </a:r>
            <a:r>
              <a:rPr lang="en-US" altLang="zh-TW" sz="2400" dirty="0">
                <a:solidFill>
                  <a:schemeClr val="bg1"/>
                </a:solidFill>
                <a:latin typeface="微軟正黑體" panose="020B0604030504040204" pitchFamily="34" charset="-120"/>
                <a:ea typeface="微軟正黑體" panose="020B0604030504040204" pitchFamily="34" charset="-120"/>
              </a:rPr>
              <a:t>﹚</a:t>
            </a:r>
            <a:r>
              <a:rPr lang="zh-TW" altLang="en-US" sz="2400" dirty="0">
                <a:solidFill>
                  <a:schemeClr val="bg1"/>
                </a:solidFill>
                <a:latin typeface="微軟正黑體" panose="020B0604030504040204" pitchFamily="34" charset="-120"/>
                <a:ea typeface="微軟正黑體" panose="020B0604030504040204" pitchFamily="34" charset="-120"/>
              </a:rPr>
              <a:t>。</a:t>
            </a:r>
            <a:endParaRPr lang="en-US" altLang="zh-TW" sz="2400" dirty="0">
              <a:solidFill>
                <a:schemeClr val="bg1"/>
              </a:solidFill>
              <a:latin typeface="微軟正黑體" panose="020B0604030504040204" pitchFamily="34" charset="-120"/>
              <a:ea typeface="微軟正黑體" panose="020B0604030504040204" pitchFamily="34" charset="-12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Google Shape;1020;p63"/>
          <p:cNvSpPr/>
          <p:nvPr/>
        </p:nvSpPr>
        <p:spPr>
          <a:xfrm>
            <a:off x="175171" y="150133"/>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021" name="Google Shape;1021;p63"/>
          <p:cNvSpPr/>
          <p:nvPr/>
        </p:nvSpPr>
        <p:spPr>
          <a:xfrm>
            <a:off x="164162" y="1020779"/>
            <a:ext cx="11871808" cy="4042643"/>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022" name="Google Shape;1022;p63"/>
          <p:cNvSpPr/>
          <p:nvPr/>
        </p:nvSpPr>
        <p:spPr>
          <a:xfrm>
            <a:off x="-422240" y="-981186"/>
            <a:ext cx="1432076" cy="1432076"/>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023" name="Google Shape;1023;p63"/>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65</a:t>
            </a:fld>
            <a:endParaRPr dirty="0"/>
          </a:p>
        </p:txBody>
      </p:sp>
      <p:sp>
        <p:nvSpPr>
          <p:cNvPr id="1024" name="Google Shape;1024;p63"/>
          <p:cNvSpPr/>
          <p:nvPr/>
        </p:nvSpPr>
        <p:spPr>
          <a:xfrm>
            <a:off x="10289521" y="4708423"/>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025" name="Google Shape;1025;p63"/>
          <p:cNvSpPr txBox="1"/>
          <p:nvPr/>
        </p:nvSpPr>
        <p:spPr>
          <a:xfrm>
            <a:off x="1009836" y="620713"/>
            <a:ext cx="10135567" cy="829421"/>
          </a:xfrm>
          <a:prstGeom prst="rect">
            <a:avLst/>
          </a:prstGeom>
          <a:solidFill>
            <a:srgbClr val="343434"/>
          </a:solidFill>
          <a:ln>
            <a:noFill/>
          </a:ln>
        </p:spPr>
        <p:txBody>
          <a:bodyPr spcFirstLastPara="1" wrap="square" lIns="91425" tIns="108000" rIns="91425" bIns="180000" anchor="t" anchorCtr="0">
            <a:spAutoFit/>
          </a:bodyPr>
          <a:lstStyle/>
          <a:p>
            <a:pPr marL="0" marR="0" lvl="0" indent="0" algn="ctr" rtl="0">
              <a:lnSpc>
                <a:spcPct val="175000"/>
              </a:lnSpc>
              <a:spcBef>
                <a:spcPts val="0"/>
              </a:spcBef>
              <a:spcAft>
                <a:spcPts val="0"/>
              </a:spcAft>
              <a:buNone/>
            </a:pPr>
            <a:r>
              <a:rPr lang="en-US" altLang="zh-TW" sz="2000" b="1" dirty="0">
                <a:solidFill>
                  <a:schemeClr val="accent2"/>
                </a:solidFill>
                <a:latin typeface="Adobe 繁黑體 Std B" panose="020B0700000000000000" pitchFamily="34" charset="-120"/>
                <a:ea typeface="Adobe 繁黑體 Std B" panose="020B0700000000000000" pitchFamily="34" charset="-120"/>
                <a:sym typeface="Arial"/>
              </a:rPr>
              <a:t>(</a:t>
            </a:r>
            <a:r>
              <a:rPr lang="zh-TW" altLang="en-US" sz="2000" b="1" dirty="0">
                <a:solidFill>
                  <a:schemeClr val="accent2"/>
                </a:solidFill>
                <a:latin typeface="Adobe 繁黑體 Std B" panose="020B0700000000000000" pitchFamily="34" charset="-120"/>
                <a:ea typeface="Adobe 繁黑體 Std B" panose="020B0700000000000000" pitchFamily="34" charset="-120"/>
                <a:sym typeface="Arial"/>
              </a:rPr>
              <a:t>既有建築</a:t>
            </a:r>
            <a:r>
              <a:rPr lang="en-US" altLang="zh-TW" sz="2000" b="1" dirty="0">
                <a:solidFill>
                  <a:schemeClr val="accent2"/>
                </a:solidFill>
                <a:latin typeface="Adobe 繁黑體 Std B" panose="020B0700000000000000" pitchFamily="34" charset="-120"/>
                <a:ea typeface="Adobe 繁黑體 Std B" panose="020B0700000000000000" pitchFamily="34" charset="-120"/>
                <a:sym typeface="Arial"/>
              </a:rPr>
              <a:t>)</a:t>
            </a:r>
            <a:r>
              <a:rPr lang="zh-TW" sz="2000" b="1" dirty="0">
                <a:solidFill>
                  <a:schemeClr val="accent2"/>
                </a:solidFill>
                <a:latin typeface="Adobe 繁黑體 Std B" panose="020B0700000000000000" pitchFamily="34" charset="-120"/>
                <a:ea typeface="Adobe 繁黑體 Std B" panose="020B0700000000000000" pitchFamily="34" charset="-120"/>
                <a:sym typeface="Arial"/>
              </a:rPr>
              <a:t> </a:t>
            </a:r>
            <a:r>
              <a:rPr lang="zh-TW" sz="2000" b="1" dirty="0">
                <a:solidFill>
                  <a:schemeClr val="lt1"/>
                </a:solidFill>
                <a:latin typeface="Adobe 繁黑體 Std B" panose="020B0700000000000000" pitchFamily="34" charset="-120"/>
                <a:ea typeface="Adobe 繁黑體 Std B" panose="020B0700000000000000" pitchFamily="34" charset="-120"/>
                <a:sym typeface="Arial"/>
              </a:rPr>
              <a:t>機廂尺寸：入口不得小於八十公分，機廂深度不得小於一百十公分。</a:t>
            </a:r>
            <a:endParaRPr dirty="0">
              <a:latin typeface="Adobe 繁黑體 Std B" panose="020B0700000000000000" pitchFamily="34" charset="-120"/>
              <a:ea typeface="Adobe 繁黑體 Std B" panose="020B0700000000000000" pitchFamily="34" charset="-120"/>
            </a:endParaRPr>
          </a:p>
        </p:txBody>
      </p:sp>
      <p:pic>
        <p:nvPicPr>
          <p:cNvPr id="1027" name="Google Shape;1027;p63" descr="鳳鳴國中電梯_s"/>
          <p:cNvPicPr preferRelativeResize="0"/>
          <p:nvPr/>
        </p:nvPicPr>
        <p:blipFill rotWithShape="1">
          <a:blip r:embed="rId3">
            <a:alphaModFix/>
          </a:blip>
          <a:srcRect/>
          <a:stretch/>
        </p:blipFill>
        <p:spPr>
          <a:xfrm>
            <a:off x="4440877" y="1509543"/>
            <a:ext cx="3047189" cy="4242816"/>
          </a:xfrm>
          <a:prstGeom prst="rect">
            <a:avLst/>
          </a:prstGeom>
          <a:noFill/>
          <a:ln w="9525" cap="flat" cmpd="sng">
            <a:solidFill>
              <a:srgbClr val="000000"/>
            </a:solidFill>
            <a:prstDash val="solid"/>
            <a:miter lim="800000"/>
            <a:headEnd type="none" w="sm" len="sm"/>
            <a:tailEnd type="none" w="sm" len="sm"/>
          </a:ln>
        </p:spPr>
      </p:pic>
      <p:pic>
        <p:nvPicPr>
          <p:cNvPr id="31" name="圖片 30" descr="一張含有 牆, 建築, 下沉、洗碗槽, 鋁 的圖片&#10;&#10;自動產生的描述">
            <a:extLst>
              <a:ext uri="{FF2B5EF4-FFF2-40B4-BE49-F238E27FC236}">
                <a16:creationId xmlns:a16="http://schemas.microsoft.com/office/drawing/2014/main" id="{25983ECB-D949-A3BE-D291-145897A0DFA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5400000">
            <a:off x="602251" y="2057422"/>
            <a:ext cx="4270248" cy="3174491"/>
          </a:xfrm>
          <a:prstGeom prst="rect">
            <a:avLst/>
          </a:prstGeom>
        </p:spPr>
      </p:pic>
      <p:grpSp>
        <p:nvGrpSpPr>
          <p:cNvPr id="2" name="群組 1">
            <a:extLst>
              <a:ext uri="{FF2B5EF4-FFF2-40B4-BE49-F238E27FC236}">
                <a16:creationId xmlns:a16="http://schemas.microsoft.com/office/drawing/2014/main" id="{5902238C-19FF-41E8-9D61-D29BD9D21BED}"/>
              </a:ext>
            </a:extLst>
          </p:cNvPr>
          <p:cNvGrpSpPr/>
          <p:nvPr/>
        </p:nvGrpSpPr>
        <p:grpSpPr>
          <a:xfrm>
            <a:off x="1851896" y="4790518"/>
            <a:ext cx="1954128" cy="1034126"/>
            <a:chOff x="1851896" y="4790518"/>
            <a:chExt cx="1954128" cy="1034126"/>
          </a:xfrm>
        </p:grpSpPr>
        <p:cxnSp>
          <p:nvCxnSpPr>
            <p:cNvPr id="3" name="直線接點 2">
              <a:extLst>
                <a:ext uri="{FF2B5EF4-FFF2-40B4-BE49-F238E27FC236}">
                  <a16:creationId xmlns:a16="http://schemas.microsoft.com/office/drawing/2014/main" id="{D8A1C114-8994-0177-02B8-4CB881D93AE2}"/>
                </a:ext>
              </a:extLst>
            </p:cNvPr>
            <p:cNvCxnSpPr>
              <a:cxnSpLocks/>
            </p:cNvCxnSpPr>
            <p:nvPr/>
          </p:nvCxnSpPr>
          <p:spPr>
            <a:xfrm>
              <a:off x="2409198" y="4790518"/>
              <a:ext cx="51949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直線接點 3">
              <a:extLst>
                <a:ext uri="{FF2B5EF4-FFF2-40B4-BE49-F238E27FC236}">
                  <a16:creationId xmlns:a16="http://schemas.microsoft.com/office/drawing/2014/main" id="{B02D7D75-E450-154C-884A-952B4F43CF0F}"/>
                </a:ext>
              </a:extLst>
            </p:cNvPr>
            <p:cNvCxnSpPr>
              <a:cxnSpLocks/>
            </p:cNvCxnSpPr>
            <p:nvPr/>
          </p:nvCxnSpPr>
          <p:spPr>
            <a:xfrm>
              <a:off x="2162383" y="5292010"/>
              <a:ext cx="746345" cy="1500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直線單箭頭接點 4">
              <a:extLst>
                <a:ext uri="{FF2B5EF4-FFF2-40B4-BE49-F238E27FC236}">
                  <a16:creationId xmlns:a16="http://schemas.microsoft.com/office/drawing/2014/main" id="{7C3FF4D5-C10A-FC09-7757-9FD708BFA06F}"/>
                </a:ext>
              </a:extLst>
            </p:cNvPr>
            <p:cNvCxnSpPr>
              <a:cxnSpLocks/>
            </p:cNvCxnSpPr>
            <p:nvPr/>
          </p:nvCxnSpPr>
          <p:spPr>
            <a:xfrm flipH="1">
              <a:off x="2502500" y="4795620"/>
              <a:ext cx="179920" cy="485957"/>
            </a:xfrm>
            <a:prstGeom prst="straightConnector1">
              <a:avLst/>
            </a:prstGeom>
            <a:ln w="28575">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005F68EA-1349-3954-F1B0-A4060BE1AB72}"/>
                </a:ext>
              </a:extLst>
            </p:cNvPr>
            <p:cNvSpPr txBox="1"/>
            <p:nvPr/>
          </p:nvSpPr>
          <p:spPr>
            <a:xfrm>
              <a:off x="2582591" y="4842767"/>
              <a:ext cx="441146" cy="400110"/>
            </a:xfrm>
            <a:prstGeom prst="rect">
              <a:avLst/>
            </a:prstGeom>
            <a:noFill/>
          </p:spPr>
          <p:txBody>
            <a:bodyPr wrap="none" rtlCol="0">
              <a:spAutoFit/>
            </a:bodyPr>
            <a:lstStyle/>
            <a:p>
              <a:r>
                <a:rPr lang="zh-TW" altLang="zh-TW" sz="2000" b="1" dirty="0">
                  <a:solidFill>
                    <a:schemeClr val="bg1"/>
                  </a:solidFill>
                  <a:effectLst/>
                  <a:highlight>
                    <a:srgbClr val="FF0000"/>
                  </a:highlight>
                  <a:latin typeface="Adobe 繁黑體 Std B" panose="020B0700000000000000" pitchFamily="34" charset="-120"/>
                  <a:ea typeface="標楷體" panose="03000509000000000000" pitchFamily="65" charset="-120"/>
                  <a:cs typeface="Times New Roman" panose="02020603050405020304" pitchFamily="18" charset="0"/>
                </a:rPr>
                <a:t>≧</a:t>
              </a:r>
              <a:endParaRPr lang="zh-TW" altLang="en-US" sz="2000" b="1" dirty="0">
                <a:solidFill>
                  <a:schemeClr val="bg1"/>
                </a:solidFill>
                <a:highlight>
                  <a:srgbClr val="FF0000"/>
                </a:highlight>
                <a:latin typeface="Adobe 繁黑體 Std B" panose="020B0700000000000000" pitchFamily="34" charset="-120"/>
                <a:ea typeface="Adobe 繁黑體 Std B" panose="020B0700000000000000" pitchFamily="34" charset="-120"/>
              </a:endParaRPr>
            </a:p>
          </p:txBody>
        </p:sp>
        <p:sp>
          <p:nvSpPr>
            <p:cNvPr id="7" name="文字方塊 6">
              <a:extLst>
                <a:ext uri="{FF2B5EF4-FFF2-40B4-BE49-F238E27FC236}">
                  <a16:creationId xmlns:a16="http://schemas.microsoft.com/office/drawing/2014/main" id="{4FD7C73D-8D5E-9021-286D-9A893FC5DD10}"/>
                </a:ext>
              </a:extLst>
            </p:cNvPr>
            <p:cNvSpPr txBox="1"/>
            <p:nvPr/>
          </p:nvSpPr>
          <p:spPr>
            <a:xfrm>
              <a:off x="2835086" y="4860397"/>
              <a:ext cx="970938" cy="369332"/>
            </a:xfrm>
            <a:prstGeom prst="rect">
              <a:avLst/>
            </a:prstGeom>
            <a:noFill/>
          </p:spPr>
          <p:txBody>
            <a:bodyPr wrap="square" rtlCol="0">
              <a:spAutoFit/>
            </a:bodyPr>
            <a:lstStyle/>
            <a:p>
              <a:r>
                <a:rPr lang="en-US" altLang="zh-TW" sz="1800" b="1" dirty="0">
                  <a:solidFill>
                    <a:schemeClr val="bg1"/>
                  </a:solidFill>
                  <a:highlight>
                    <a:srgbClr val="FF0000"/>
                  </a:highlight>
                  <a:latin typeface="Adobe 繁黑體 Std B" panose="020B0700000000000000" pitchFamily="34" charset="-120"/>
                  <a:ea typeface="Adobe 繁黑體 Std B" panose="020B0700000000000000" pitchFamily="34" charset="-120"/>
                </a:rPr>
                <a:t>110cm</a:t>
              </a:r>
              <a:endParaRPr lang="zh-TW" altLang="en-US" sz="1800" b="1" dirty="0">
                <a:solidFill>
                  <a:schemeClr val="bg1"/>
                </a:solidFill>
                <a:highlight>
                  <a:srgbClr val="FF0000"/>
                </a:highlight>
                <a:latin typeface="Adobe 繁黑體 Std B" panose="020B0700000000000000" pitchFamily="34" charset="-120"/>
                <a:ea typeface="Adobe 繁黑體 Std B" panose="020B0700000000000000" pitchFamily="34" charset="-120"/>
              </a:endParaRPr>
            </a:p>
          </p:txBody>
        </p:sp>
        <p:cxnSp>
          <p:nvCxnSpPr>
            <p:cNvPr id="15" name="直線接點 14">
              <a:extLst>
                <a:ext uri="{FF2B5EF4-FFF2-40B4-BE49-F238E27FC236}">
                  <a16:creationId xmlns:a16="http://schemas.microsoft.com/office/drawing/2014/main" id="{0921D8FF-4293-036A-D8D7-631D7E00876C}"/>
                </a:ext>
              </a:extLst>
            </p:cNvPr>
            <p:cNvCxnSpPr>
              <a:cxnSpLocks/>
            </p:cNvCxnSpPr>
            <p:nvPr/>
          </p:nvCxnSpPr>
          <p:spPr>
            <a:xfrm flipV="1">
              <a:off x="1851896" y="5292856"/>
              <a:ext cx="304240" cy="28811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線單箭頭接點 16">
              <a:extLst>
                <a:ext uri="{FF2B5EF4-FFF2-40B4-BE49-F238E27FC236}">
                  <a16:creationId xmlns:a16="http://schemas.microsoft.com/office/drawing/2014/main" id="{BB84C8AF-2332-128E-D5A9-F483E6458912}"/>
                </a:ext>
              </a:extLst>
            </p:cNvPr>
            <p:cNvCxnSpPr>
              <a:cxnSpLocks/>
            </p:cNvCxnSpPr>
            <p:nvPr/>
          </p:nvCxnSpPr>
          <p:spPr>
            <a:xfrm>
              <a:off x="2000049" y="5436911"/>
              <a:ext cx="1552633" cy="45217"/>
            </a:xfrm>
            <a:prstGeom prst="straightConnector1">
              <a:avLst/>
            </a:prstGeom>
            <a:ln w="28575">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文字方塊 17">
              <a:extLst>
                <a:ext uri="{FF2B5EF4-FFF2-40B4-BE49-F238E27FC236}">
                  <a16:creationId xmlns:a16="http://schemas.microsoft.com/office/drawing/2014/main" id="{827282CC-4B6E-57E8-4E6F-524B0CB56EFD}"/>
                </a:ext>
              </a:extLst>
            </p:cNvPr>
            <p:cNvSpPr txBox="1"/>
            <p:nvPr/>
          </p:nvSpPr>
          <p:spPr>
            <a:xfrm>
              <a:off x="2374443" y="5424534"/>
              <a:ext cx="441146" cy="400110"/>
            </a:xfrm>
            <a:prstGeom prst="rect">
              <a:avLst/>
            </a:prstGeom>
            <a:noFill/>
          </p:spPr>
          <p:txBody>
            <a:bodyPr wrap="none" rtlCol="0">
              <a:spAutoFit/>
            </a:bodyPr>
            <a:lstStyle/>
            <a:p>
              <a:r>
                <a:rPr lang="zh-TW" altLang="zh-TW" sz="2000" b="1" dirty="0">
                  <a:solidFill>
                    <a:schemeClr val="bg1"/>
                  </a:solidFill>
                  <a:effectLst/>
                  <a:highlight>
                    <a:srgbClr val="FF0000"/>
                  </a:highlight>
                  <a:latin typeface="Adobe 繁黑體 Std B" panose="020B0700000000000000" pitchFamily="34" charset="-120"/>
                  <a:ea typeface="標楷體" panose="03000509000000000000" pitchFamily="65" charset="-120"/>
                  <a:cs typeface="Times New Roman" panose="02020603050405020304" pitchFamily="18" charset="0"/>
                </a:rPr>
                <a:t>≧</a:t>
              </a:r>
              <a:endParaRPr lang="zh-TW" altLang="en-US" sz="2000" b="1" dirty="0">
                <a:solidFill>
                  <a:schemeClr val="bg1"/>
                </a:solidFill>
                <a:highlight>
                  <a:srgbClr val="FF0000"/>
                </a:highlight>
                <a:latin typeface="Adobe 繁黑體 Std B" panose="020B0700000000000000" pitchFamily="34" charset="-120"/>
                <a:ea typeface="Adobe 繁黑體 Std B" panose="020B0700000000000000" pitchFamily="34" charset="-120"/>
              </a:endParaRPr>
            </a:p>
          </p:txBody>
        </p:sp>
        <p:sp>
          <p:nvSpPr>
            <p:cNvPr id="19" name="文字方塊 18">
              <a:extLst>
                <a:ext uri="{FF2B5EF4-FFF2-40B4-BE49-F238E27FC236}">
                  <a16:creationId xmlns:a16="http://schemas.microsoft.com/office/drawing/2014/main" id="{BE759B32-9A00-E2C2-FDF5-0926FF2BE1D9}"/>
                </a:ext>
              </a:extLst>
            </p:cNvPr>
            <p:cNvSpPr txBox="1"/>
            <p:nvPr/>
          </p:nvSpPr>
          <p:spPr>
            <a:xfrm>
              <a:off x="2624310" y="5441718"/>
              <a:ext cx="970938" cy="369332"/>
            </a:xfrm>
            <a:prstGeom prst="rect">
              <a:avLst/>
            </a:prstGeom>
            <a:noFill/>
          </p:spPr>
          <p:txBody>
            <a:bodyPr wrap="square" rtlCol="0">
              <a:spAutoFit/>
            </a:bodyPr>
            <a:lstStyle/>
            <a:p>
              <a:r>
                <a:rPr lang="en-US" altLang="zh-TW" sz="1800" b="1" dirty="0">
                  <a:solidFill>
                    <a:schemeClr val="bg1"/>
                  </a:solidFill>
                  <a:highlight>
                    <a:srgbClr val="FF0000"/>
                  </a:highlight>
                  <a:latin typeface="Adobe 繁黑體 Std B" panose="020B0700000000000000" pitchFamily="34" charset="-120"/>
                  <a:ea typeface="Adobe 繁黑體 Std B" panose="020B0700000000000000" pitchFamily="34" charset="-120"/>
                </a:rPr>
                <a:t>80cm</a:t>
              </a:r>
              <a:endParaRPr lang="zh-TW" altLang="en-US" sz="1800" b="1" dirty="0">
                <a:solidFill>
                  <a:schemeClr val="bg1"/>
                </a:solidFill>
                <a:highlight>
                  <a:srgbClr val="FF0000"/>
                </a:highlight>
                <a:latin typeface="Adobe 繁黑體 Std B" panose="020B0700000000000000" pitchFamily="34" charset="-120"/>
                <a:ea typeface="Adobe 繁黑體 Std B" panose="020B0700000000000000" pitchFamily="34" charset="-120"/>
              </a:endParaRPr>
            </a:p>
          </p:txBody>
        </p:sp>
        <p:cxnSp>
          <p:nvCxnSpPr>
            <p:cNvPr id="24" name="直線接點 23">
              <a:extLst>
                <a:ext uri="{FF2B5EF4-FFF2-40B4-BE49-F238E27FC236}">
                  <a16:creationId xmlns:a16="http://schemas.microsoft.com/office/drawing/2014/main" id="{A0017050-8A7F-212B-4060-A5A7CA661EF3}"/>
                </a:ext>
              </a:extLst>
            </p:cNvPr>
            <p:cNvCxnSpPr>
              <a:cxnSpLocks/>
            </p:cNvCxnSpPr>
            <p:nvPr/>
          </p:nvCxnSpPr>
          <p:spPr>
            <a:xfrm flipH="1" flipV="1">
              <a:off x="3455180" y="5338644"/>
              <a:ext cx="195004" cy="29466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5" name="圖片 44" descr="一張含有 服裝, 人員, 建築, 人的臉孔 的圖片&#10;&#10;自動產生的描述">
            <a:extLst>
              <a:ext uri="{FF2B5EF4-FFF2-40B4-BE49-F238E27FC236}">
                <a16:creationId xmlns:a16="http://schemas.microsoft.com/office/drawing/2014/main" id="{2A8B6CDA-EACE-184C-32DD-7C009A7515E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612283" y="1548785"/>
            <a:ext cx="3390998" cy="4203575"/>
          </a:xfrm>
          <a:prstGeom prst="rect">
            <a:avLst/>
          </a:prstGeom>
        </p:spPr>
      </p:pic>
      <p:grpSp>
        <p:nvGrpSpPr>
          <p:cNvPr id="8" name="群組 7">
            <a:extLst>
              <a:ext uri="{FF2B5EF4-FFF2-40B4-BE49-F238E27FC236}">
                <a16:creationId xmlns:a16="http://schemas.microsoft.com/office/drawing/2014/main" id="{6B75FD2E-D72C-428F-A994-13ADE80C2069}"/>
              </a:ext>
            </a:extLst>
          </p:cNvPr>
          <p:cNvGrpSpPr/>
          <p:nvPr/>
        </p:nvGrpSpPr>
        <p:grpSpPr>
          <a:xfrm>
            <a:off x="7920785" y="3630951"/>
            <a:ext cx="3126609" cy="1661059"/>
            <a:chOff x="7920785" y="3630951"/>
            <a:chExt cx="3126609" cy="1661059"/>
          </a:xfrm>
        </p:grpSpPr>
        <p:cxnSp>
          <p:nvCxnSpPr>
            <p:cNvPr id="46" name="直線接點 45">
              <a:extLst>
                <a:ext uri="{FF2B5EF4-FFF2-40B4-BE49-F238E27FC236}">
                  <a16:creationId xmlns:a16="http://schemas.microsoft.com/office/drawing/2014/main" id="{D92F680A-5A43-248D-DC38-E459C3E1837C}"/>
                </a:ext>
              </a:extLst>
            </p:cNvPr>
            <p:cNvCxnSpPr>
              <a:cxnSpLocks/>
            </p:cNvCxnSpPr>
            <p:nvPr/>
          </p:nvCxnSpPr>
          <p:spPr>
            <a:xfrm>
              <a:off x="9159930" y="4632201"/>
              <a:ext cx="51949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915AAD91-83BD-D04A-E2A3-7DD3AC5D796C}"/>
                </a:ext>
              </a:extLst>
            </p:cNvPr>
            <p:cNvCxnSpPr>
              <a:cxnSpLocks/>
            </p:cNvCxnSpPr>
            <p:nvPr/>
          </p:nvCxnSpPr>
          <p:spPr>
            <a:xfrm>
              <a:off x="8899643" y="5204813"/>
              <a:ext cx="81234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直線單箭頭接點 47">
              <a:extLst>
                <a:ext uri="{FF2B5EF4-FFF2-40B4-BE49-F238E27FC236}">
                  <a16:creationId xmlns:a16="http://schemas.microsoft.com/office/drawing/2014/main" id="{2C39D580-CD04-1782-C148-44D386CA62BB}"/>
                </a:ext>
              </a:extLst>
            </p:cNvPr>
            <p:cNvCxnSpPr>
              <a:cxnSpLocks/>
            </p:cNvCxnSpPr>
            <p:nvPr/>
          </p:nvCxnSpPr>
          <p:spPr>
            <a:xfrm flipH="1">
              <a:off x="9239760" y="4657267"/>
              <a:ext cx="214864" cy="537113"/>
            </a:xfrm>
            <a:prstGeom prst="straightConnector1">
              <a:avLst/>
            </a:prstGeom>
            <a:ln w="28575">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文字方塊 49">
              <a:extLst>
                <a:ext uri="{FF2B5EF4-FFF2-40B4-BE49-F238E27FC236}">
                  <a16:creationId xmlns:a16="http://schemas.microsoft.com/office/drawing/2014/main" id="{216FD2E6-BFB8-B29F-0A72-222BF37B3A84}"/>
                </a:ext>
              </a:extLst>
            </p:cNvPr>
            <p:cNvSpPr txBox="1"/>
            <p:nvPr/>
          </p:nvSpPr>
          <p:spPr>
            <a:xfrm>
              <a:off x="9908501" y="4891175"/>
              <a:ext cx="1138893" cy="369332"/>
            </a:xfrm>
            <a:prstGeom prst="rect">
              <a:avLst/>
            </a:prstGeom>
            <a:noFill/>
          </p:spPr>
          <p:txBody>
            <a:bodyPr wrap="square" rtlCol="0">
              <a:spAutoFit/>
            </a:bodyPr>
            <a:lstStyle/>
            <a:p>
              <a:r>
                <a:rPr lang="en-US" altLang="zh-TW" sz="1800" b="1" dirty="0">
                  <a:solidFill>
                    <a:schemeClr val="bg1"/>
                  </a:solidFill>
                  <a:highlight>
                    <a:srgbClr val="FF0000"/>
                  </a:highlight>
                  <a:latin typeface="Adobe 繁黑體 Std B" panose="020B0700000000000000" pitchFamily="34" charset="-120"/>
                  <a:ea typeface="Adobe 繁黑體 Std B" panose="020B0700000000000000" pitchFamily="34" charset="-120"/>
                </a:rPr>
                <a:t>1110cm</a:t>
              </a:r>
              <a:endParaRPr lang="zh-TW" altLang="en-US" sz="1800" b="1" dirty="0">
                <a:solidFill>
                  <a:schemeClr val="bg1"/>
                </a:solidFill>
                <a:highlight>
                  <a:srgbClr val="FF0000"/>
                </a:highlight>
                <a:latin typeface="Adobe 繁黑體 Std B" panose="020B0700000000000000" pitchFamily="34" charset="-120"/>
                <a:ea typeface="Adobe 繁黑體 Std B" panose="020B0700000000000000" pitchFamily="34" charset="-120"/>
              </a:endParaRPr>
            </a:p>
          </p:txBody>
        </p:sp>
        <p:sp>
          <p:nvSpPr>
            <p:cNvPr id="963" name="文字方塊 962">
              <a:extLst>
                <a:ext uri="{FF2B5EF4-FFF2-40B4-BE49-F238E27FC236}">
                  <a16:creationId xmlns:a16="http://schemas.microsoft.com/office/drawing/2014/main" id="{2AE444FC-BA3E-C6E9-3DB9-2830FC7234AE}"/>
                </a:ext>
              </a:extLst>
            </p:cNvPr>
            <p:cNvSpPr txBox="1"/>
            <p:nvPr/>
          </p:nvSpPr>
          <p:spPr>
            <a:xfrm>
              <a:off x="9722275" y="4830345"/>
              <a:ext cx="352982" cy="461665"/>
            </a:xfrm>
            <a:prstGeom prst="rect">
              <a:avLst/>
            </a:prstGeom>
            <a:noFill/>
          </p:spPr>
          <p:txBody>
            <a:bodyPr wrap="square" rtlCol="0">
              <a:spAutoFit/>
            </a:bodyPr>
            <a:lstStyle/>
            <a:p>
              <a:r>
                <a:rPr lang="zh-TW" altLang="zh-TW" sz="2400" b="1" dirty="0">
                  <a:solidFill>
                    <a:schemeClr val="bg1"/>
                  </a:solidFill>
                  <a:effectLst/>
                  <a:highlight>
                    <a:srgbClr val="FF0000"/>
                  </a:highlight>
                  <a:latin typeface="Adobe 繁黑體 Std B" panose="020B0700000000000000" pitchFamily="34" charset="-120"/>
                  <a:ea typeface="標楷體" panose="03000509000000000000" pitchFamily="65" charset="-120"/>
                  <a:cs typeface="Times New Roman" panose="02020603050405020304" pitchFamily="18" charset="0"/>
                </a:rPr>
                <a:t>≦</a:t>
              </a:r>
              <a:endParaRPr lang="zh-TW" altLang="en-US" sz="2400" b="1" dirty="0">
                <a:solidFill>
                  <a:schemeClr val="bg1"/>
                </a:solidFill>
                <a:highlight>
                  <a:srgbClr val="FF0000"/>
                </a:highlight>
                <a:latin typeface="Adobe 繁黑體 Std B" panose="020B0700000000000000" pitchFamily="34" charset="-120"/>
                <a:ea typeface="Adobe 繁黑體 Std B" panose="020B0700000000000000" pitchFamily="34" charset="-120"/>
              </a:endParaRPr>
            </a:p>
          </p:txBody>
        </p:sp>
        <p:pic>
          <p:nvPicPr>
            <p:cNvPr id="965" name="圖片 964" descr="一張含有 傢俱, 椅子 的圖片&#10;&#10;自動產生的描述">
              <a:extLst>
                <a:ext uri="{FF2B5EF4-FFF2-40B4-BE49-F238E27FC236}">
                  <a16:creationId xmlns:a16="http://schemas.microsoft.com/office/drawing/2014/main" id="{659BE025-2847-94DB-8A24-7880F25E9F1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20785" y="3630951"/>
              <a:ext cx="1398997" cy="1398997"/>
            </a:xfrm>
            <a:prstGeom prst="rect">
              <a:avLst/>
            </a:prstGeom>
          </p:spPr>
        </p:pic>
      </p:grpSp>
      <p:sp>
        <p:nvSpPr>
          <p:cNvPr id="10" name="文字方塊 9">
            <a:extLst>
              <a:ext uri="{FF2B5EF4-FFF2-40B4-BE49-F238E27FC236}">
                <a16:creationId xmlns:a16="http://schemas.microsoft.com/office/drawing/2014/main" id="{B8C7810B-0ED9-E0E6-7653-2A47F8807C65}"/>
              </a:ext>
            </a:extLst>
          </p:cNvPr>
          <p:cNvSpPr txBox="1"/>
          <p:nvPr/>
        </p:nvSpPr>
        <p:spPr>
          <a:xfrm>
            <a:off x="4887362" y="4891175"/>
            <a:ext cx="1978427" cy="369332"/>
          </a:xfrm>
          <a:prstGeom prst="rect">
            <a:avLst/>
          </a:prstGeom>
          <a:noFill/>
        </p:spPr>
        <p:txBody>
          <a:bodyPr wrap="none" rtlCol="0">
            <a:spAutoFit/>
          </a:bodyPr>
          <a:lstStyle/>
          <a:p>
            <a:r>
              <a:rPr lang="zh-TW" altLang="en-US" sz="1800" b="1" dirty="0">
                <a:solidFill>
                  <a:schemeClr val="bg1"/>
                </a:solidFill>
                <a:highlight>
                  <a:srgbClr val="FF0000"/>
                </a:highlight>
                <a:latin typeface="Adobe 繁黑體 Std B" panose="020B0700000000000000" pitchFamily="34" charset="-120"/>
                <a:ea typeface="Adobe 繁黑體 Std B" panose="020B0700000000000000" pitchFamily="34" charset="-120"/>
              </a:rPr>
              <a:t>深度不足</a:t>
            </a:r>
            <a:r>
              <a:rPr lang="en-US" altLang="zh-TW" sz="1800" b="1" dirty="0">
                <a:solidFill>
                  <a:schemeClr val="bg1"/>
                </a:solidFill>
                <a:highlight>
                  <a:srgbClr val="FF0000"/>
                </a:highlight>
                <a:latin typeface="Adobe 繁黑體 Std B" panose="020B0700000000000000" pitchFamily="34" charset="-120"/>
                <a:ea typeface="Adobe 繁黑體 Std B" panose="020B0700000000000000" pitchFamily="34" charset="-120"/>
              </a:rPr>
              <a:t>110</a:t>
            </a:r>
            <a:r>
              <a:rPr lang="zh-TW" altLang="en-US" sz="1800" b="1" dirty="0">
                <a:solidFill>
                  <a:schemeClr val="bg1"/>
                </a:solidFill>
                <a:highlight>
                  <a:srgbClr val="FF0000"/>
                </a:highlight>
                <a:latin typeface="Adobe 繁黑體 Std B" panose="020B0700000000000000" pitchFamily="34" charset="-120"/>
                <a:ea typeface="Adobe 繁黑體 Std B" panose="020B0700000000000000" pitchFamily="34" charset="-120"/>
              </a:rPr>
              <a:t>公分</a:t>
            </a:r>
          </a:p>
        </p:txBody>
      </p:sp>
      <p:pic>
        <p:nvPicPr>
          <p:cNvPr id="30" name="Google Shape;1039;p64">
            <a:extLst>
              <a:ext uri="{FF2B5EF4-FFF2-40B4-BE49-F238E27FC236}">
                <a16:creationId xmlns:a16="http://schemas.microsoft.com/office/drawing/2014/main" id="{02AF518B-C9B9-4D3A-99B3-C8C1C7F69F93}"/>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flipH="1" flipV="1">
            <a:off x="-1937471" y="6107257"/>
            <a:ext cx="582610" cy="776226"/>
          </a:xfrm>
          <a:prstGeom prst="rect">
            <a:avLst/>
          </a:prstGeom>
          <a:noFill/>
          <a:ln w="9525" cap="flat" cmpd="sng">
            <a:solidFill>
              <a:schemeClr val="lt1"/>
            </a:solidFill>
            <a:prstDash val="solid"/>
            <a:round/>
            <a:headEnd type="none" w="sm" len="sm"/>
            <a:tailEnd type="none" w="sm" len="sm"/>
          </a:ln>
        </p:spPr>
      </p:pic>
      <p:pic>
        <p:nvPicPr>
          <p:cNvPr id="32" name="Google Shape;1040;p64">
            <a:extLst>
              <a:ext uri="{FF2B5EF4-FFF2-40B4-BE49-F238E27FC236}">
                <a16:creationId xmlns:a16="http://schemas.microsoft.com/office/drawing/2014/main" id="{F12F1018-20E5-4788-889F-C9A5C9786FE3}"/>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flipH="1" flipV="1">
            <a:off x="12634695" y="6495370"/>
            <a:ext cx="892616" cy="1281015"/>
          </a:xfrm>
          <a:prstGeom prst="rect">
            <a:avLst/>
          </a:prstGeom>
          <a:noFill/>
          <a:ln w="9525" cap="flat" cmpd="sng">
            <a:solidFill>
              <a:schemeClr val="lt1"/>
            </a:solidFill>
            <a:prstDash val="solid"/>
            <a:round/>
            <a:headEnd type="none" w="sm" len="sm"/>
            <a:tailEnd type="none" w="sm" len="sm"/>
          </a:ln>
        </p:spPr>
      </p:pic>
      <p:grpSp>
        <p:nvGrpSpPr>
          <p:cNvPr id="33" name="Google Shape;1041;p64">
            <a:extLst>
              <a:ext uri="{FF2B5EF4-FFF2-40B4-BE49-F238E27FC236}">
                <a16:creationId xmlns:a16="http://schemas.microsoft.com/office/drawing/2014/main" id="{2B5EF10D-DA39-45D1-8E86-10E5AC890182}"/>
              </a:ext>
            </a:extLst>
          </p:cNvPr>
          <p:cNvGrpSpPr/>
          <p:nvPr/>
        </p:nvGrpSpPr>
        <p:grpSpPr>
          <a:xfrm>
            <a:off x="6111074" y="-4930009"/>
            <a:ext cx="76200" cy="4664861"/>
            <a:chOff x="6096000" y="1285089"/>
            <a:chExt cx="76200" cy="4664861"/>
          </a:xfrm>
        </p:grpSpPr>
        <p:cxnSp>
          <p:nvCxnSpPr>
            <p:cNvPr id="34" name="Google Shape;1042;p64">
              <a:extLst>
                <a:ext uri="{FF2B5EF4-FFF2-40B4-BE49-F238E27FC236}">
                  <a16:creationId xmlns:a16="http://schemas.microsoft.com/office/drawing/2014/main" id="{C1DFC530-B778-4C16-A63D-2E967E59CB11}"/>
                </a:ext>
              </a:extLst>
            </p:cNvPr>
            <p:cNvCxnSpPr/>
            <p:nvPr/>
          </p:nvCxnSpPr>
          <p:spPr>
            <a:xfrm>
              <a:off x="6172200" y="1285089"/>
              <a:ext cx="0" cy="4664861"/>
            </a:xfrm>
            <a:prstGeom prst="straightConnector1">
              <a:avLst/>
            </a:prstGeom>
            <a:noFill/>
            <a:ln w="19050" cap="flat" cmpd="sng">
              <a:solidFill>
                <a:srgbClr val="343434"/>
              </a:solidFill>
              <a:prstDash val="solid"/>
              <a:miter lim="800000"/>
              <a:headEnd type="none" w="sm" len="sm"/>
              <a:tailEnd type="none" w="sm" len="sm"/>
            </a:ln>
          </p:spPr>
        </p:cxnSp>
        <p:cxnSp>
          <p:nvCxnSpPr>
            <p:cNvPr id="35" name="Google Shape;1043;p64">
              <a:extLst>
                <a:ext uri="{FF2B5EF4-FFF2-40B4-BE49-F238E27FC236}">
                  <a16:creationId xmlns:a16="http://schemas.microsoft.com/office/drawing/2014/main" id="{195171F4-6486-449D-893A-F6D0C905F64D}"/>
                </a:ext>
              </a:extLst>
            </p:cNvPr>
            <p:cNvCxnSpPr/>
            <p:nvPr/>
          </p:nvCxnSpPr>
          <p:spPr>
            <a:xfrm>
              <a:off x="6096000" y="1285089"/>
              <a:ext cx="0" cy="4664861"/>
            </a:xfrm>
            <a:prstGeom prst="straightConnector1">
              <a:avLst/>
            </a:prstGeom>
            <a:noFill/>
            <a:ln w="19050" cap="flat" cmpd="sng">
              <a:solidFill>
                <a:srgbClr val="343434"/>
              </a:solidFill>
              <a:prstDash val="solid"/>
              <a:miter lim="800000"/>
              <a:headEnd type="none" w="sm" len="sm"/>
              <a:tailEnd type="none" w="sm" len="sm"/>
            </a:ln>
          </p:spPr>
        </p:cxnSp>
      </p:grpSp>
    </p:spTree>
    <p:extLst>
      <p:ext uri="{BB962C8B-B14F-4D97-AF65-F5344CB8AC3E}">
        <p14:creationId xmlns:p14="http://schemas.microsoft.com/office/powerpoint/2010/main" val="1967117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250"/>
                            </p:stCondLst>
                            <p:childTnLst>
                              <p:par>
                                <p:cTn id="13" presetID="10" presetClass="entr" presetSubtype="0" fill="hold" nodeType="afterEffect">
                                  <p:stCondLst>
                                    <p:cond delay="25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1033" name="Google Shape;1033;p64"/>
          <p:cNvSpPr/>
          <p:nvPr/>
        </p:nvSpPr>
        <p:spPr>
          <a:xfrm>
            <a:off x="164163" y="1397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034" name="Google Shape;1034;p64"/>
          <p:cNvSpPr/>
          <p:nvPr/>
        </p:nvSpPr>
        <p:spPr>
          <a:xfrm>
            <a:off x="164162" y="1020779"/>
            <a:ext cx="11871808" cy="4042643"/>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035" name="Google Shape;1035;p64"/>
          <p:cNvSpPr/>
          <p:nvPr/>
        </p:nvSpPr>
        <p:spPr>
          <a:xfrm>
            <a:off x="-422240" y="-981186"/>
            <a:ext cx="1432076" cy="1432076"/>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036" name="Google Shape;1036;p64"/>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66</a:t>
            </a:fld>
            <a:endParaRPr dirty="0"/>
          </a:p>
        </p:txBody>
      </p:sp>
      <p:sp>
        <p:nvSpPr>
          <p:cNvPr id="1037" name="Google Shape;1037;p64"/>
          <p:cNvSpPr/>
          <p:nvPr/>
        </p:nvSpPr>
        <p:spPr>
          <a:xfrm>
            <a:off x="10289521" y="4708423"/>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pic>
        <p:nvPicPr>
          <p:cNvPr id="1039" name="Google Shape;1039;p64"/>
          <p:cNvPicPr preferRelativeResize="0"/>
          <p:nvPr/>
        </p:nvPicPr>
        <p:blipFill rotWithShape="1">
          <a:blip r:embed="rId3">
            <a:alphaModFix/>
          </a:blip>
          <a:srcRect/>
          <a:stretch/>
        </p:blipFill>
        <p:spPr>
          <a:xfrm>
            <a:off x="2360795" y="1471333"/>
            <a:ext cx="3276891" cy="4365888"/>
          </a:xfrm>
          <a:prstGeom prst="rect">
            <a:avLst/>
          </a:prstGeom>
          <a:noFill/>
          <a:ln w="9525" cap="flat" cmpd="sng">
            <a:solidFill>
              <a:schemeClr val="lt1"/>
            </a:solidFill>
            <a:prstDash val="solid"/>
            <a:round/>
            <a:headEnd type="none" w="sm" len="sm"/>
            <a:tailEnd type="none" w="sm" len="sm"/>
          </a:ln>
        </p:spPr>
      </p:pic>
      <p:pic>
        <p:nvPicPr>
          <p:cNvPr id="1040" name="Google Shape;1040;p64"/>
          <p:cNvPicPr preferRelativeResize="0"/>
          <p:nvPr/>
        </p:nvPicPr>
        <p:blipFill rotWithShape="1">
          <a:blip r:embed="rId4">
            <a:alphaModFix/>
          </a:blip>
          <a:srcRect/>
          <a:stretch/>
        </p:blipFill>
        <p:spPr>
          <a:xfrm>
            <a:off x="6631616" y="1471333"/>
            <a:ext cx="3042168" cy="4365888"/>
          </a:xfrm>
          <a:prstGeom prst="rect">
            <a:avLst/>
          </a:prstGeom>
          <a:noFill/>
          <a:ln w="9525" cap="flat" cmpd="sng">
            <a:solidFill>
              <a:schemeClr val="lt1"/>
            </a:solidFill>
            <a:prstDash val="solid"/>
            <a:round/>
            <a:headEnd type="none" w="sm" len="sm"/>
            <a:tailEnd type="none" w="sm" len="sm"/>
          </a:ln>
        </p:spPr>
      </p:pic>
      <p:grpSp>
        <p:nvGrpSpPr>
          <p:cNvPr id="1041" name="Google Shape;1041;p64"/>
          <p:cNvGrpSpPr/>
          <p:nvPr/>
        </p:nvGrpSpPr>
        <p:grpSpPr>
          <a:xfrm>
            <a:off x="6096000" y="1285089"/>
            <a:ext cx="76200" cy="4664861"/>
            <a:chOff x="6096000" y="1285089"/>
            <a:chExt cx="76200" cy="4664861"/>
          </a:xfrm>
        </p:grpSpPr>
        <p:cxnSp>
          <p:nvCxnSpPr>
            <p:cNvPr id="1042" name="Google Shape;1042;p64"/>
            <p:cNvCxnSpPr/>
            <p:nvPr/>
          </p:nvCxnSpPr>
          <p:spPr>
            <a:xfrm>
              <a:off x="6172200" y="1285089"/>
              <a:ext cx="0" cy="4664861"/>
            </a:xfrm>
            <a:prstGeom prst="straightConnector1">
              <a:avLst/>
            </a:prstGeom>
            <a:noFill/>
            <a:ln w="19050" cap="flat" cmpd="sng">
              <a:solidFill>
                <a:srgbClr val="343434"/>
              </a:solidFill>
              <a:prstDash val="solid"/>
              <a:miter lim="800000"/>
              <a:headEnd type="none" w="sm" len="sm"/>
              <a:tailEnd type="none" w="sm" len="sm"/>
            </a:ln>
          </p:spPr>
        </p:cxnSp>
        <p:cxnSp>
          <p:nvCxnSpPr>
            <p:cNvPr id="1043" name="Google Shape;1043;p64"/>
            <p:cNvCxnSpPr/>
            <p:nvPr/>
          </p:nvCxnSpPr>
          <p:spPr>
            <a:xfrm>
              <a:off x="6096000" y="1285089"/>
              <a:ext cx="0" cy="4664861"/>
            </a:xfrm>
            <a:prstGeom prst="straightConnector1">
              <a:avLst/>
            </a:prstGeom>
            <a:noFill/>
            <a:ln w="19050" cap="flat" cmpd="sng">
              <a:solidFill>
                <a:srgbClr val="343434"/>
              </a:solidFill>
              <a:prstDash val="solid"/>
              <a:miter lim="800000"/>
              <a:headEnd type="none" w="sm" len="sm"/>
              <a:tailEnd type="none" w="sm" len="sm"/>
            </a:ln>
          </p:spPr>
        </p:cxnSp>
      </p:grpSp>
      <p:sp>
        <p:nvSpPr>
          <p:cNvPr id="2" name="文字方塊 1">
            <a:extLst>
              <a:ext uri="{FF2B5EF4-FFF2-40B4-BE49-F238E27FC236}">
                <a16:creationId xmlns:a16="http://schemas.microsoft.com/office/drawing/2014/main" id="{CCF97DB1-3A08-B122-B13B-1A06C6875A03}"/>
              </a:ext>
            </a:extLst>
          </p:cNvPr>
          <p:cNvSpPr txBox="1"/>
          <p:nvPr/>
        </p:nvSpPr>
        <p:spPr>
          <a:xfrm>
            <a:off x="1009836" y="620713"/>
            <a:ext cx="10135567" cy="697142"/>
          </a:xfrm>
          <a:prstGeom prst="rect">
            <a:avLst/>
          </a:prstGeom>
          <a:solidFill>
            <a:srgbClr val="343434"/>
          </a:solidFill>
        </p:spPr>
        <p:txBody>
          <a:bodyPr wrap="square" tIns="108000" bIns="180000">
            <a:spAutoFit/>
          </a:bodyPr>
          <a:lstStyle/>
          <a:p>
            <a:pPr algn="ctr" eaLnBrk="1" hangingPunct="1">
              <a:lnSpc>
                <a:spcPts val="3500"/>
              </a:lnSpc>
              <a:spcBef>
                <a:spcPts val="1000"/>
              </a:spcBef>
              <a:defRPr/>
            </a:pPr>
            <a:r>
              <a:rPr lang="zh-TW" altLang="en-US" sz="2000" b="1" dirty="0">
                <a:solidFill>
                  <a:schemeClr val="bg1"/>
                </a:solidFill>
                <a:latin typeface="Adobe 繁黑體 Std B" panose="020B0700000000000000" pitchFamily="34" charset="-120"/>
                <a:ea typeface="Adobe 繁黑體 Std B" panose="020B0700000000000000" pitchFamily="34" charset="-120"/>
              </a:rPr>
              <a:t>無側牆邊扶手需做防勾撞</a:t>
            </a:r>
          </a:p>
        </p:txBody>
      </p:sp>
      <p:pic>
        <p:nvPicPr>
          <p:cNvPr id="13" name="Google Shape;1054;p65" descr="一張含有 牆, 室內, 地板, 建築物 的圖片&#10;&#10;自動產生的描述">
            <a:extLst>
              <a:ext uri="{FF2B5EF4-FFF2-40B4-BE49-F238E27FC236}">
                <a16:creationId xmlns:a16="http://schemas.microsoft.com/office/drawing/2014/main" id="{2260CAEE-45D7-4BFC-9D26-FC4A6ED3C12C}"/>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19184159">
            <a:off x="-869155" y="5750705"/>
            <a:ext cx="347374" cy="466274"/>
          </a:xfrm>
          <a:prstGeom prst="rect">
            <a:avLst/>
          </a:prstGeom>
          <a:noFill/>
          <a:ln>
            <a:noFill/>
          </a:ln>
        </p:spPr>
      </p:pic>
      <p:pic>
        <p:nvPicPr>
          <p:cNvPr id="14" name="Google Shape;1055;p65" descr="一張含有 建築物, 浴室, 地面, 人行道 的圖片&#10;&#10;自動產生的描述">
            <a:extLst>
              <a:ext uri="{FF2B5EF4-FFF2-40B4-BE49-F238E27FC236}">
                <a16:creationId xmlns:a16="http://schemas.microsoft.com/office/drawing/2014/main" id="{0D41296E-7D3C-4843-90D8-C98404673B8B}"/>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19184159">
            <a:off x="-1230481" y="5144006"/>
            <a:ext cx="311301" cy="465608"/>
          </a:xfrm>
          <a:prstGeom prst="rect">
            <a:avLst/>
          </a:prstGeom>
          <a:noFill/>
          <a:ln>
            <a:noFill/>
          </a:ln>
        </p:spPr>
      </p:pic>
      <p:pic>
        <p:nvPicPr>
          <p:cNvPr id="15" name="Google Shape;1056;p65" descr="一張含有 文字 的圖片&#10;&#10;自動產生的描述">
            <a:extLst>
              <a:ext uri="{FF2B5EF4-FFF2-40B4-BE49-F238E27FC236}">
                <a16:creationId xmlns:a16="http://schemas.microsoft.com/office/drawing/2014/main" id="{F238E471-AD73-4661-B1EF-2B4599D6ED6B}"/>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rot="20384530">
            <a:off x="-1867445" y="5359975"/>
            <a:ext cx="436183" cy="581577"/>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sp>
        <p:nvSpPr>
          <p:cNvPr id="1048" name="Google Shape;1048;p65"/>
          <p:cNvSpPr/>
          <p:nvPr/>
        </p:nvSpPr>
        <p:spPr>
          <a:xfrm>
            <a:off x="164163" y="1397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049" name="Google Shape;1049;p65"/>
          <p:cNvSpPr/>
          <p:nvPr/>
        </p:nvSpPr>
        <p:spPr>
          <a:xfrm>
            <a:off x="164162" y="1020779"/>
            <a:ext cx="11871808" cy="4042643"/>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050" name="Google Shape;1050;p65"/>
          <p:cNvSpPr/>
          <p:nvPr/>
        </p:nvSpPr>
        <p:spPr>
          <a:xfrm>
            <a:off x="-422240" y="-981186"/>
            <a:ext cx="1432076" cy="1432076"/>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051" name="Google Shape;1051;p65"/>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67</a:t>
            </a:fld>
            <a:endParaRPr dirty="0"/>
          </a:p>
        </p:txBody>
      </p:sp>
      <p:sp>
        <p:nvSpPr>
          <p:cNvPr id="1052" name="Google Shape;1052;p65"/>
          <p:cNvSpPr/>
          <p:nvPr/>
        </p:nvSpPr>
        <p:spPr>
          <a:xfrm>
            <a:off x="10289521" y="4708423"/>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pic>
        <p:nvPicPr>
          <p:cNvPr id="1054" name="Google Shape;1054;p65" descr="一張含有 牆, 室內, 地板, 建築物 的圖片&#10;&#10;自動產生的描述"/>
          <p:cNvPicPr preferRelativeResize="0"/>
          <p:nvPr/>
        </p:nvPicPr>
        <p:blipFill rotWithShape="1">
          <a:blip r:embed="rId3">
            <a:alphaModFix/>
          </a:blip>
          <a:srcRect/>
          <a:stretch/>
        </p:blipFill>
        <p:spPr>
          <a:xfrm>
            <a:off x="8396216" y="1475516"/>
            <a:ext cx="3184477" cy="4274465"/>
          </a:xfrm>
          <a:prstGeom prst="rect">
            <a:avLst/>
          </a:prstGeom>
          <a:noFill/>
          <a:ln>
            <a:noFill/>
          </a:ln>
        </p:spPr>
      </p:pic>
      <p:pic>
        <p:nvPicPr>
          <p:cNvPr id="1055" name="Google Shape;1055;p65" descr="一張含有 建築物, 浴室, 地面, 人行道 的圖片&#10;&#10;自動產生的描述"/>
          <p:cNvPicPr preferRelativeResize="0"/>
          <p:nvPr/>
        </p:nvPicPr>
        <p:blipFill rotWithShape="1">
          <a:blip r:embed="rId4">
            <a:alphaModFix/>
          </a:blip>
          <a:srcRect/>
          <a:stretch/>
        </p:blipFill>
        <p:spPr>
          <a:xfrm>
            <a:off x="4913842" y="1467791"/>
            <a:ext cx="2853784" cy="4268364"/>
          </a:xfrm>
          <a:prstGeom prst="rect">
            <a:avLst/>
          </a:prstGeom>
          <a:noFill/>
          <a:ln>
            <a:noFill/>
          </a:ln>
        </p:spPr>
      </p:pic>
      <p:pic>
        <p:nvPicPr>
          <p:cNvPr id="1056" name="Google Shape;1056;p65" descr="一張含有 文字 的圖片&#10;&#10;自動產生的描述"/>
          <p:cNvPicPr preferRelativeResize="0"/>
          <p:nvPr/>
        </p:nvPicPr>
        <p:blipFill rotWithShape="1">
          <a:blip r:embed="rId5">
            <a:alphaModFix/>
          </a:blip>
          <a:srcRect/>
          <a:stretch/>
        </p:blipFill>
        <p:spPr>
          <a:xfrm>
            <a:off x="1058788" y="1474768"/>
            <a:ext cx="3184478" cy="4245970"/>
          </a:xfrm>
          <a:prstGeom prst="rect">
            <a:avLst/>
          </a:prstGeom>
          <a:noFill/>
          <a:ln>
            <a:noFill/>
          </a:ln>
        </p:spPr>
      </p:pic>
      <p:grpSp>
        <p:nvGrpSpPr>
          <p:cNvPr id="1057" name="Google Shape;1057;p65"/>
          <p:cNvGrpSpPr/>
          <p:nvPr/>
        </p:nvGrpSpPr>
        <p:grpSpPr>
          <a:xfrm>
            <a:off x="4396767" y="1285089"/>
            <a:ext cx="76200" cy="4664861"/>
            <a:chOff x="6096000" y="1285089"/>
            <a:chExt cx="76200" cy="4664861"/>
          </a:xfrm>
        </p:grpSpPr>
        <p:cxnSp>
          <p:nvCxnSpPr>
            <p:cNvPr id="1058" name="Google Shape;1058;p65"/>
            <p:cNvCxnSpPr/>
            <p:nvPr/>
          </p:nvCxnSpPr>
          <p:spPr>
            <a:xfrm>
              <a:off x="6172200" y="1285089"/>
              <a:ext cx="0" cy="4664861"/>
            </a:xfrm>
            <a:prstGeom prst="straightConnector1">
              <a:avLst/>
            </a:prstGeom>
            <a:noFill/>
            <a:ln w="19050" cap="flat" cmpd="sng">
              <a:solidFill>
                <a:srgbClr val="343434"/>
              </a:solidFill>
              <a:prstDash val="solid"/>
              <a:miter lim="800000"/>
              <a:headEnd type="none" w="sm" len="sm"/>
              <a:tailEnd type="none" w="sm" len="sm"/>
            </a:ln>
          </p:spPr>
        </p:cxnSp>
        <p:cxnSp>
          <p:nvCxnSpPr>
            <p:cNvPr id="1059" name="Google Shape;1059;p65"/>
            <p:cNvCxnSpPr/>
            <p:nvPr/>
          </p:nvCxnSpPr>
          <p:spPr>
            <a:xfrm>
              <a:off x="6096000" y="1285089"/>
              <a:ext cx="0" cy="4664861"/>
            </a:xfrm>
            <a:prstGeom prst="straightConnector1">
              <a:avLst/>
            </a:prstGeom>
            <a:noFill/>
            <a:ln w="19050" cap="flat" cmpd="sng">
              <a:solidFill>
                <a:srgbClr val="343434"/>
              </a:solidFill>
              <a:prstDash val="solid"/>
              <a:miter lim="800000"/>
              <a:headEnd type="none" w="sm" len="sm"/>
              <a:tailEnd type="none" w="sm" len="sm"/>
            </a:ln>
          </p:spPr>
        </p:cxnSp>
      </p:grpSp>
      <p:grpSp>
        <p:nvGrpSpPr>
          <p:cNvPr id="1060" name="Google Shape;1060;p65"/>
          <p:cNvGrpSpPr/>
          <p:nvPr/>
        </p:nvGrpSpPr>
        <p:grpSpPr>
          <a:xfrm>
            <a:off x="7953422" y="1285089"/>
            <a:ext cx="76200" cy="4664861"/>
            <a:chOff x="6096000" y="1285089"/>
            <a:chExt cx="76200" cy="4664861"/>
          </a:xfrm>
        </p:grpSpPr>
        <p:cxnSp>
          <p:nvCxnSpPr>
            <p:cNvPr id="1061" name="Google Shape;1061;p65"/>
            <p:cNvCxnSpPr/>
            <p:nvPr/>
          </p:nvCxnSpPr>
          <p:spPr>
            <a:xfrm>
              <a:off x="6172200" y="1285089"/>
              <a:ext cx="0" cy="4664861"/>
            </a:xfrm>
            <a:prstGeom prst="straightConnector1">
              <a:avLst/>
            </a:prstGeom>
            <a:noFill/>
            <a:ln w="19050" cap="flat" cmpd="sng">
              <a:solidFill>
                <a:srgbClr val="343434"/>
              </a:solidFill>
              <a:prstDash val="solid"/>
              <a:miter lim="800000"/>
              <a:headEnd type="none" w="sm" len="sm"/>
              <a:tailEnd type="none" w="sm" len="sm"/>
            </a:ln>
          </p:spPr>
        </p:cxnSp>
        <p:cxnSp>
          <p:nvCxnSpPr>
            <p:cNvPr id="1062" name="Google Shape;1062;p65"/>
            <p:cNvCxnSpPr/>
            <p:nvPr/>
          </p:nvCxnSpPr>
          <p:spPr>
            <a:xfrm>
              <a:off x="6096000" y="1285089"/>
              <a:ext cx="0" cy="4664861"/>
            </a:xfrm>
            <a:prstGeom prst="straightConnector1">
              <a:avLst/>
            </a:prstGeom>
            <a:noFill/>
            <a:ln w="19050" cap="flat" cmpd="sng">
              <a:solidFill>
                <a:srgbClr val="343434"/>
              </a:solidFill>
              <a:prstDash val="solid"/>
              <a:miter lim="800000"/>
              <a:headEnd type="none" w="sm" len="sm"/>
              <a:tailEnd type="none" w="sm" len="sm"/>
            </a:ln>
          </p:spPr>
        </p:cxnSp>
      </p:grpSp>
      <p:sp>
        <p:nvSpPr>
          <p:cNvPr id="2" name="文字方塊 1">
            <a:extLst>
              <a:ext uri="{FF2B5EF4-FFF2-40B4-BE49-F238E27FC236}">
                <a16:creationId xmlns:a16="http://schemas.microsoft.com/office/drawing/2014/main" id="{3E4906EF-E8A0-1914-5214-F13921B11616}"/>
              </a:ext>
            </a:extLst>
          </p:cNvPr>
          <p:cNvSpPr txBox="1"/>
          <p:nvPr/>
        </p:nvSpPr>
        <p:spPr>
          <a:xfrm>
            <a:off x="1009836" y="620713"/>
            <a:ext cx="10135567" cy="690409"/>
          </a:xfrm>
          <a:prstGeom prst="rect">
            <a:avLst/>
          </a:prstGeom>
          <a:solidFill>
            <a:srgbClr val="343434"/>
          </a:solidFill>
        </p:spPr>
        <p:txBody>
          <a:bodyPr wrap="square" tIns="108000" bIns="180000">
            <a:spAutoFit/>
          </a:bodyPr>
          <a:lstStyle/>
          <a:p>
            <a:pPr algn="ctr" eaLnBrk="1" hangingPunct="1">
              <a:lnSpc>
                <a:spcPts val="3500"/>
              </a:lnSpc>
              <a:spcBef>
                <a:spcPts val="1000"/>
              </a:spcBef>
              <a:defRPr/>
            </a:pPr>
            <a:r>
              <a:rPr lang="en-US" altLang="zh-TW" sz="2000" b="1" dirty="0">
                <a:solidFill>
                  <a:schemeClr val="bg1"/>
                </a:solidFill>
                <a:latin typeface="Adobe 繁黑體 Std B" panose="020B0700000000000000" pitchFamily="34" charset="-120"/>
                <a:ea typeface="Adobe 繁黑體 Std B" panose="020B0700000000000000" pitchFamily="34" charset="-120"/>
              </a:rPr>
              <a:t>404.3</a:t>
            </a:r>
            <a:r>
              <a:rPr lang="zh-TW" altLang="en-US" sz="2000" b="1" dirty="0">
                <a:solidFill>
                  <a:schemeClr val="bg1"/>
                </a:solidFill>
                <a:latin typeface="Adobe 繁黑體 Std B" panose="020B0700000000000000" pitchFamily="34" charset="-120"/>
                <a:ea typeface="Adobe 繁黑體 Std B" panose="020B0700000000000000" pitchFamily="34" charset="-120"/>
              </a:rPr>
              <a:t>昇降機入口觸覺裝置：在昇降機各樓乘場入口兩側之門框或牆、柱上應設。</a:t>
            </a:r>
            <a:r>
              <a:rPr lang="zh-TW" altLang="en-US" sz="2000" b="1" dirty="0">
                <a:solidFill>
                  <a:srgbClr val="FFC000"/>
                </a:solidFill>
                <a:latin typeface="Adobe 繁黑體 Std B" panose="020B0700000000000000" pitchFamily="34" charset="-120"/>
                <a:ea typeface="Adobe 繁黑體 Std B" panose="020B0700000000000000" pitchFamily="34" charset="-120"/>
              </a:rPr>
              <a:t>	</a:t>
            </a:r>
          </a:p>
        </p:txBody>
      </p:sp>
      <p:pic>
        <p:nvPicPr>
          <p:cNvPr id="17" name="Google Shape;1039;p64">
            <a:extLst>
              <a:ext uri="{FF2B5EF4-FFF2-40B4-BE49-F238E27FC236}">
                <a16:creationId xmlns:a16="http://schemas.microsoft.com/office/drawing/2014/main" id="{CB016EFC-CEA2-4195-B9C7-07571697A648}"/>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1540012">
            <a:off x="13118254" y="4737450"/>
            <a:ext cx="931849" cy="1241527"/>
          </a:xfrm>
          <a:prstGeom prst="rect">
            <a:avLst/>
          </a:prstGeom>
          <a:noFill/>
          <a:ln w="9525" cap="flat" cmpd="sng">
            <a:solidFill>
              <a:schemeClr val="lt1"/>
            </a:solidFill>
            <a:prstDash val="solid"/>
            <a:round/>
            <a:headEnd type="none" w="sm" len="sm"/>
            <a:tailEnd type="none" w="sm" len="sm"/>
          </a:ln>
        </p:spPr>
      </p:pic>
      <p:pic>
        <p:nvPicPr>
          <p:cNvPr id="18" name="Google Shape;1040;p64">
            <a:extLst>
              <a:ext uri="{FF2B5EF4-FFF2-40B4-BE49-F238E27FC236}">
                <a16:creationId xmlns:a16="http://schemas.microsoft.com/office/drawing/2014/main" id="{4F5FFF7D-44A2-4779-99C8-376CFA35F30A}"/>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rot="1540012">
            <a:off x="14318406" y="4737451"/>
            <a:ext cx="865101" cy="1241527"/>
          </a:xfrm>
          <a:prstGeom prst="rect">
            <a:avLst/>
          </a:prstGeom>
          <a:noFill/>
          <a:ln w="9525" cap="flat" cmpd="sng">
            <a:solidFill>
              <a:schemeClr val="lt1"/>
            </a:solidFill>
            <a:prstDash val="solid"/>
            <a:round/>
            <a:headEnd type="none" w="sm" len="sm"/>
            <a:tailEnd type="none" w="sm" len="sm"/>
          </a:ln>
        </p:spPr>
      </p:pic>
      <p:grpSp>
        <p:nvGrpSpPr>
          <p:cNvPr id="19" name="Google Shape;1072;p66">
            <a:extLst>
              <a:ext uri="{FF2B5EF4-FFF2-40B4-BE49-F238E27FC236}">
                <a16:creationId xmlns:a16="http://schemas.microsoft.com/office/drawing/2014/main" id="{136866CB-7964-4D43-819C-9FC3EE8E079C}"/>
              </a:ext>
            </a:extLst>
          </p:cNvPr>
          <p:cNvGrpSpPr/>
          <p:nvPr/>
        </p:nvGrpSpPr>
        <p:grpSpPr>
          <a:xfrm>
            <a:off x="4132719" y="-2669649"/>
            <a:ext cx="4710331" cy="848630"/>
            <a:chOff x="-1337874" y="5029714"/>
            <a:chExt cx="8764251" cy="3864149"/>
          </a:xfrm>
        </p:grpSpPr>
        <p:sp>
          <p:nvSpPr>
            <p:cNvPr id="20" name="Google Shape;1073;p66">
              <a:extLst>
                <a:ext uri="{FF2B5EF4-FFF2-40B4-BE49-F238E27FC236}">
                  <a16:creationId xmlns:a16="http://schemas.microsoft.com/office/drawing/2014/main" id="{047F26F8-76FF-4B26-ACD9-05EB1572C103}"/>
                </a:ext>
              </a:extLst>
            </p:cNvPr>
            <p:cNvSpPr/>
            <p:nvPr/>
          </p:nvSpPr>
          <p:spPr>
            <a:xfrm>
              <a:off x="1364159" y="5029714"/>
              <a:ext cx="3416383" cy="3520518"/>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21" name="Google Shape;1074;p66">
              <a:extLst>
                <a:ext uri="{FF2B5EF4-FFF2-40B4-BE49-F238E27FC236}">
                  <a16:creationId xmlns:a16="http://schemas.microsoft.com/office/drawing/2014/main" id="{5E07A110-2E20-4EBD-BA06-1D1B4B004434}"/>
                </a:ext>
              </a:extLst>
            </p:cNvPr>
            <p:cNvSpPr txBox="1"/>
            <p:nvPr/>
          </p:nvSpPr>
          <p:spPr>
            <a:xfrm>
              <a:off x="-1337874" y="5373350"/>
              <a:ext cx="8764251" cy="3520513"/>
            </a:xfrm>
            <a:prstGeom prst="rect">
              <a:avLst/>
            </a:prstGeom>
            <a:noFill/>
            <a:ln>
              <a:noFill/>
            </a:ln>
          </p:spPr>
          <p:txBody>
            <a:bodyPr spcFirstLastPara="1" wrap="square" lIns="91425" tIns="45700" rIns="91425" bIns="45700" anchor="t" anchorCtr="0">
              <a:normAutofit/>
            </a:bodyPr>
            <a:lstStyle/>
            <a:p>
              <a:pPr marL="0" marR="0" lvl="0" indent="0" algn="ctr" rtl="0">
                <a:lnSpc>
                  <a:spcPct val="109375"/>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定位點</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grpSp>
      <p:pic>
        <p:nvPicPr>
          <p:cNvPr id="22" name="Google Shape;1078;p66">
            <a:extLst>
              <a:ext uri="{FF2B5EF4-FFF2-40B4-BE49-F238E27FC236}">
                <a16:creationId xmlns:a16="http://schemas.microsoft.com/office/drawing/2014/main" id="{2F43ECAE-BDD0-4974-AF9B-A99F07D618FD}"/>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259391" y="-2402133"/>
            <a:ext cx="1782368" cy="1988303"/>
          </a:xfrm>
          <a:prstGeom prst="rect">
            <a:avLst/>
          </a:prstGeom>
          <a:noFill/>
          <a:ln w="38100" cap="flat" cmpd="sng">
            <a:solidFill>
              <a:srgbClr val="2C2C2C"/>
            </a:solidFill>
            <a:prstDash val="solid"/>
            <a:round/>
            <a:headEnd type="none" w="sm" len="sm"/>
            <a:tailEnd type="none" w="sm" len="sm"/>
          </a:ln>
        </p:spPr>
      </p:pic>
      <p:sp>
        <p:nvSpPr>
          <p:cNvPr id="23" name="Google Shape;1080;p66">
            <a:extLst>
              <a:ext uri="{FF2B5EF4-FFF2-40B4-BE49-F238E27FC236}">
                <a16:creationId xmlns:a16="http://schemas.microsoft.com/office/drawing/2014/main" id="{42639D40-413F-4C7A-8D1C-10EEFC80E1CC}"/>
              </a:ext>
            </a:extLst>
          </p:cNvPr>
          <p:cNvSpPr/>
          <p:nvPr/>
        </p:nvSpPr>
        <p:spPr>
          <a:xfrm>
            <a:off x="3572574" y="-1942110"/>
            <a:ext cx="5932028" cy="1528280"/>
          </a:xfrm>
          <a:prstGeom prst="rect">
            <a:avLst/>
          </a:prstGeom>
          <a:solidFill>
            <a:srgbClr val="343434"/>
          </a:solidFill>
          <a:ln>
            <a:noFill/>
          </a:ln>
        </p:spPr>
        <p:txBody>
          <a:bodyPr spcFirstLastPara="1" wrap="square" lIns="91425" tIns="36000" rIns="108000" bIns="144000" anchor="t" anchorCtr="0">
            <a:spAutoFit/>
          </a:bodyPr>
          <a:lstStyle/>
          <a:p>
            <a:pPr marL="0" marR="0" lvl="0" indent="0" algn="l" rtl="0">
              <a:lnSpc>
                <a:spcPts val="3500"/>
              </a:lnSpc>
              <a:spcBef>
                <a:spcPts val="0"/>
              </a:spcBef>
              <a:spcAft>
                <a:spcPts val="0"/>
              </a:spcAft>
              <a:buNone/>
            </a:pPr>
            <a:r>
              <a:rPr lang="zh-TW" sz="2000" b="0" dirty="0">
                <a:solidFill>
                  <a:schemeClr val="lt1"/>
                </a:solidFill>
                <a:latin typeface="Adobe 繁黑體 Std B" panose="020B0700000000000000" pitchFamily="34" charset="-120"/>
                <a:ea typeface="Adobe 繁黑體 Std B" panose="020B0700000000000000" pitchFamily="34" charset="-120"/>
                <a:sym typeface="Arial"/>
              </a:rPr>
              <a:t>403.2昇降機引導：昇降機設有點字之呼叫鈕前方</a:t>
            </a:r>
            <a:br>
              <a:rPr lang="zh-TW" sz="2000" b="0" dirty="0">
                <a:solidFill>
                  <a:schemeClr val="lt1"/>
                </a:solidFill>
                <a:latin typeface="Adobe 繁黑體 Std B" panose="020B0700000000000000" pitchFamily="34" charset="-120"/>
                <a:ea typeface="Adobe 繁黑體 Std B" panose="020B0700000000000000" pitchFamily="34" charset="-120"/>
                <a:sym typeface="Arial"/>
              </a:rPr>
            </a:br>
            <a:r>
              <a:rPr lang="zh-TW" sz="2000" b="0" dirty="0">
                <a:solidFill>
                  <a:schemeClr val="lt1"/>
                </a:solidFill>
                <a:latin typeface="Adobe 繁黑體 Std B" panose="020B0700000000000000" pitchFamily="34" charset="-120"/>
                <a:ea typeface="Adobe 繁黑體 Std B" panose="020B0700000000000000" pitchFamily="34" charset="-120"/>
                <a:sym typeface="Arial"/>
              </a:rPr>
              <a:t>30公分處之地板，應作長度60公分、寬度30公分之不同材質處理，</a:t>
            </a:r>
            <a:r>
              <a:rPr lang="zh-TW" sz="2400" b="0" u="sng" dirty="0">
                <a:solidFill>
                  <a:srgbClr val="C00000"/>
                </a:solidFill>
                <a:highlight>
                  <a:srgbClr val="FFFF00"/>
                </a:highlight>
                <a:latin typeface="Adobe 繁黑體 Std B" panose="020B0700000000000000" pitchFamily="34" charset="-120"/>
                <a:ea typeface="Adobe 繁黑體 Std B" panose="020B0700000000000000" pitchFamily="34" charset="-120"/>
                <a:sym typeface="Arial"/>
              </a:rPr>
              <a:t>並不得妨礙輪椅使用者行進。</a:t>
            </a:r>
            <a:endParaRPr sz="2000" u="sng" dirty="0">
              <a:solidFill>
                <a:srgbClr val="C00000"/>
              </a:solidFill>
              <a:latin typeface="Adobe 繁黑體 Std B" panose="020B0700000000000000" pitchFamily="34" charset="-120"/>
              <a:ea typeface="Adobe 繁黑體 Std B" panose="020B0700000000000000" pitchFamily="34" charset="-120"/>
              <a:sym typeface="Aria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725">
                                          <p:stCondLst>
                                            <p:cond delay="0"/>
                                          </p:stCondLst>
                                        </p:cTn>
                                        <p:tgtEl>
                                          <p:spTgt spid="2"/>
                                        </p:tgtEl>
                                      </p:cBhvr>
                                    </p:animEffect>
                                    <p:anim calcmode="lin" valueType="num">
                                      <p:cBhvr>
                                        <p:cTn id="8" dur="2278"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830"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830" tmFilter="0, 0; 0.125,0.2665; 0.25,0.4; 0.375,0.465; 0.5,0.5;  0.625,0.535; 0.75,0.6; 0.875,0.7335; 1,1">
                                          <p:stCondLst>
                                            <p:cond delay="830"/>
                                          </p:stCondLst>
                                        </p:cTn>
                                        <p:tgtEl>
                                          <p:spTgt spid="2"/>
                                        </p:tgtEl>
                                        <p:attrNameLst>
                                          <p:attrName>ppt_y</p:attrName>
                                        </p:attrNameLst>
                                      </p:cBhvr>
                                      <p:tavLst>
                                        <p:tav tm="0" fmla="#ppt_y-sin(pi*$)/9">
                                          <p:val>
                                            <p:fltVal val="0"/>
                                          </p:val>
                                        </p:tav>
                                        <p:tav tm="100000">
                                          <p:val>
                                            <p:fltVal val="1"/>
                                          </p:val>
                                        </p:tav>
                                      </p:tavLst>
                                    </p:anim>
                                    <p:anim calcmode="lin" valueType="num">
                                      <p:cBhvr>
                                        <p:cTn id="11" dur="415" tmFilter="0, 0; 0.125,0.2665; 0.25,0.4; 0.375,0.465; 0.5,0.5;  0.625,0.535; 0.75,0.6; 0.875,0.7335; 1,1">
                                          <p:stCondLst>
                                            <p:cond delay="1655"/>
                                          </p:stCondLst>
                                        </p:cTn>
                                        <p:tgtEl>
                                          <p:spTgt spid="2"/>
                                        </p:tgtEl>
                                        <p:attrNameLst>
                                          <p:attrName>ppt_y</p:attrName>
                                        </p:attrNameLst>
                                      </p:cBhvr>
                                      <p:tavLst>
                                        <p:tav tm="0" fmla="#ppt_y-sin(pi*$)/27">
                                          <p:val>
                                            <p:fltVal val="0"/>
                                          </p:val>
                                        </p:tav>
                                        <p:tav tm="100000">
                                          <p:val>
                                            <p:fltVal val="1"/>
                                          </p:val>
                                        </p:tav>
                                      </p:tavLst>
                                    </p:anim>
                                    <p:anim calcmode="lin" valueType="num">
                                      <p:cBhvr>
                                        <p:cTn id="12" dur="205" tmFilter="0, 0; 0.125,0.2665; 0.25,0.4; 0.375,0.465; 0.5,0.5;  0.625,0.535; 0.75,0.6; 0.875,0.7335; 1,1">
                                          <p:stCondLst>
                                            <p:cond delay="2070"/>
                                          </p:stCondLst>
                                        </p:cTn>
                                        <p:tgtEl>
                                          <p:spTgt spid="2"/>
                                        </p:tgtEl>
                                        <p:attrNameLst>
                                          <p:attrName>ppt_y</p:attrName>
                                        </p:attrNameLst>
                                      </p:cBhvr>
                                      <p:tavLst>
                                        <p:tav tm="0" fmla="#ppt_y-sin(pi*$)/81">
                                          <p:val>
                                            <p:fltVal val="0"/>
                                          </p:val>
                                        </p:tav>
                                        <p:tav tm="100000">
                                          <p:val>
                                            <p:fltVal val="1"/>
                                          </p:val>
                                        </p:tav>
                                      </p:tavLst>
                                    </p:anim>
                                    <p:animScale>
                                      <p:cBhvr>
                                        <p:cTn id="13" dur="33">
                                          <p:stCondLst>
                                            <p:cond delay="812"/>
                                          </p:stCondLst>
                                        </p:cTn>
                                        <p:tgtEl>
                                          <p:spTgt spid="2"/>
                                        </p:tgtEl>
                                      </p:cBhvr>
                                      <p:to x="100000" y="60000"/>
                                    </p:animScale>
                                    <p:animScale>
                                      <p:cBhvr>
                                        <p:cTn id="14" dur="207" decel="50000">
                                          <p:stCondLst>
                                            <p:cond delay="845"/>
                                          </p:stCondLst>
                                        </p:cTn>
                                        <p:tgtEl>
                                          <p:spTgt spid="2"/>
                                        </p:tgtEl>
                                      </p:cBhvr>
                                      <p:to x="100000" y="100000"/>
                                    </p:animScale>
                                    <p:animScale>
                                      <p:cBhvr>
                                        <p:cTn id="15" dur="33">
                                          <p:stCondLst>
                                            <p:cond delay="1640"/>
                                          </p:stCondLst>
                                        </p:cTn>
                                        <p:tgtEl>
                                          <p:spTgt spid="2"/>
                                        </p:tgtEl>
                                      </p:cBhvr>
                                      <p:to x="100000" y="80000"/>
                                    </p:animScale>
                                    <p:animScale>
                                      <p:cBhvr>
                                        <p:cTn id="16" dur="207" decel="50000">
                                          <p:stCondLst>
                                            <p:cond delay="1673"/>
                                          </p:stCondLst>
                                        </p:cTn>
                                        <p:tgtEl>
                                          <p:spTgt spid="2"/>
                                        </p:tgtEl>
                                      </p:cBhvr>
                                      <p:to x="100000" y="100000"/>
                                    </p:animScale>
                                    <p:animScale>
                                      <p:cBhvr>
                                        <p:cTn id="17" dur="33">
                                          <p:stCondLst>
                                            <p:cond delay="2052"/>
                                          </p:stCondLst>
                                        </p:cTn>
                                        <p:tgtEl>
                                          <p:spTgt spid="2"/>
                                        </p:tgtEl>
                                      </p:cBhvr>
                                      <p:to x="100000" y="90000"/>
                                    </p:animScale>
                                    <p:animScale>
                                      <p:cBhvr>
                                        <p:cTn id="18" dur="207" decel="50000">
                                          <p:stCondLst>
                                            <p:cond delay="2085"/>
                                          </p:stCondLst>
                                        </p:cTn>
                                        <p:tgtEl>
                                          <p:spTgt spid="2"/>
                                        </p:tgtEl>
                                      </p:cBhvr>
                                      <p:to x="100000" y="100000"/>
                                    </p:animScale>
                                    <p:animScale>
                                      <p:cBhvr>
                                        <p:cTn id="19" dur="33">
                                          <p:stCondLst>
                                            <p:cond delay="2260"/>
                                          </p:stCondLst>
                                        </p:cTn>
                                        <p:tgtEl>
                                          <p:spTgt spid="2"/>
                                        </p:tgtEl>
                                      </p:cBhvr>
                                      <p:to x="100000" y="95000"/>
                                    </p:animScale>
                                    <p:animScale>
                                      <p:cBhvr>
                                        <p:cTn id="20" dur="207" decel="50000">
                                          <p:stCondLst>
                                            <p:cond delay="2293"/>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sp>
        <p:nvSpPr>
          <p:cNvPr id="1067" name="Google Shape;1067;p66"/>
          <p:cNvSpPr/>
          <p:nvPr/>
        </p:nvSpPr>
        <p:spPr>
          <a:xfrm>
            <a:off x="164163" y="1397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068" name="Google Shape;1068;p66"/>
          <p:cNvSpPr/>
          <p:nvPr/>
        </p:nvSpPr>
        <p:spPr>
          <a:xfrm>
            <a:off x="164162" y="1020779"/>
            <a:ext cx="11871808" cy="4042643"/>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069" name="Google Shape;1069;p66"/>
          <p:cNvSpPr/>
          <p:nvPr/>
        </p:nvSpPr>
        <p:spPr>
          <a:xfrm>
            <a:off x="-422240" y="-981186"/>
            <a:ext cx="1432076" cy="1432076"/>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070" name="Google Shape;1070;p66"/>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68</a:t>
            </a:fld>
            <a:endParaRPr dirty="0"/>
          </a:p>
        </p:txBody>
      </p:sp>
      <p:sp>
        <p:nvSpPr>
          <p:cNvPr id="1071" name="Google Shape;1071;p66"/>
          <p:cNvSpPr/>
          <p:nvPr/>
        </p:nvSpPr>
        <p:spPr>
          <a:xfrm>
            <a:off x="10289521" y="4708423"/>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grpSp>
        <p:nvGrpSpPr>
          <p:cNvPr id="1072" name="Google Shape;1072;p66"/>
          <p:cNvGrpSpPr/>
          <p:nvPr/>
        </p:nvGrpSpPr>
        <p:grpSpPr>
          <a:xfrm>
            <a:off x="3740834" y="289611"/>
            <a:ext cx="4710331" cy="848630"/>
            <a:chOff x="-1337874" y="5029714"/>
            <a:chExt cx="8764251" cy="3864149"/>
          </a:xfrm>
        </p:grpSpPr>
        <p:sp>
          <p:nvSpPr>
            <p:cNvPr id="1073" name="Google Shape;1073;p66"/>
            <p:cNvSpPr/>
            <p:nvPr/>
          </p:nvSpPr>
          <p:spPr>
            <a:xfrm>
              <a:off x="1364159" y="5029714"/>
              <a:ext cx="3416383" cy="3520518"/>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074" name="Google Shape;1074;p66"/>
            <p:cNvSpPr txBox="1"/>
            <p:nvPr/>
          </p:nvSpPr>
          <p:spPr>
            <a:xfrm>
              <a:off x="-1337874" y="5373350"/>
              <a:ext cx="8764251" cy="3520513"/>
            </a:xfrm>
            <a:prstGeom prst="rect">
              <a:avLst/>
            </a:prstGeom>
            <a:noFill/>
            <a:ln>
              <a:noFill/>
            </a:ln>
          </p:spPr>
          <p:txBody>
            <a:bodyPr spcFirstLastPara="1" wrap="square" lIns="91425" tIns="45700" rIns="91425" bIns="45700" anchor="t" anchorCtr="0">
              <a:normAutofit/>
            </a:bodyPr>
            <a:lstStyle/>
            <a:p>
              <a:pPr marL="0" marR="0" lvl="0" indent="0" algn="ctr" rtl="0">
                <a:lnSpc>
                  <a:spcPct val="109375"/>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定位點</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grpSp>
      <p:pic>
        <p:nvPicPr>
          <p:cNvPr id="1075" name="Google Shape;1075;p66" descr="一張含有 室內, 建築物, 櫃子, 窗戶 的圖片&#10;&#10;自動產生的描述"/>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71999" y="2867415"/>
            <a:ext cx="2573565" cy="3305601"/>
          </a:xfrm>
          <a:prstGeom prst="rect">
            <a:avLst/>
          </a:prstGeom>
          <a:noFill/>
          <a:ln w="38100" cap="flat" cmpd="sng">
            <a:solidFill>
              <a:srgbClr val="EF7E60"/>
            </a:solidFill>
            <a:prstDash val="lgDash"/>
            <a:round/>
            <a:headEnd type="none" w="sm" len="sm"/>
            <a:tailEnd type="none" w="sm" len="sm"/>
          </a:ln>
        </p:spPr>
      </p:pic>
      <p:pic>
        <p:nvPicPr>
          <p:cNvPr id="1076" name="Google Shape;1076;p66" descr="一張含有 室內, 櫃子, 建築物, 窗戶 的圖片&#10;&#10;自動產生的描述"/>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643476" y="2885729"/>
            <a:ext cx="2723957" cy="3305601"/>
          </a:xfrm>
          <a:prstGeom prst="rect">
            <a:avLst/>
          </a:prstGeom>
          <a:ln>
            <a:noFill/>
          </a:ln>
          <a:effectLst>
            <a:outerShdw blurRad="292100" dist="139700" dir="2700000" algn="tl" rotWithShape="0">
              <a:srgbClr val="333333">
                <a:alpha val="65000"/>
              </a:srgbClr>
            </a:outerShdw>
          </a:effectLst>
        </p:spPr>
      </p:pic>
      <p:pic>
        <p:nvPicPr>
          <p:cNvPr id="1077" name="Google Shape;1077;p66" descr="一張含有 室內, 櫃子, 建築物, 窗戶 的圖片&#10;&#10;自動產生的描述"/>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512257" y="2885729"/>
            <a:ext cx="2447946" cy="3305601"/>
          </a:xfrm>
          <a:prstGeom prst="rect">
            <a:avLst/>
          </a:prstGeom>
          <a:ln>
            <a:noFill/>
          </a:ln>
          <a:effectLst>
            <a:outerShdw blurRad="292100" dist="139700" dir="2700000" algn="tl" rotWithShape="0">
              <a:srgbClr val="333333">
                <a:alpha val="65000"/>
              </a:srgbClr>
            </a:outerShdw>
          </a:effectLst>
        </p:spPr>
      </p:pic>
      <p:pic>
        <p:nvPicPr>
          <p:cNvPr id="1078" name="Google Shape;1078;p6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67506" y="557127"/>
            <a:ext cx="1782368" cy="1988303"/>
          </a:xfrm>
          <a:prstGeom prst="rect">
            <a:avLst/>
          </a:prstGeom>
          <a:noFill/>
          <a:ln w="38100" cap="flat" cmpd="sng">
            <a:solidFill>
              <a:srgbClr val="2C2C2C"/>
            </a:solidFill>
            <a:prstDash val="solid"/>
            <a:round/>
            <a:headEnd type="none" w="sm" len="sm"/>
            <a:tailEnd type="none" w="sm" len="sm"/>
          </a:ln>
        </p:spPr>
      </p:pic>
      <p:pic>
        <p:nvPicPr>
          <p:cNvPr id="1079" name="Google Shape;1079;p66" descr="一張含有 室內, 櫃子, 窗戶, 建築物 的圖片&#10;&#10;自動產生的描述"/>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9089329" y="2867415"/>
            <a:ext cx="2664212" cy="3282577"/>
          </a:xfrm>
          <a:prstGeom prst="rect">
            <a:avLst/>
          </a:prstGeom>
          <a:ln>
            <a:noFill/>
          </a:ln>
          <a:effectLst>
            <a:outerShdw blurRad="292100" dist="139700" dir="2700000" algn="tl" rotWithShape="0">
              <a:srgbClr val="333333">
                <a:alpha val="65000"/>
              </a:srgbClr>
            </a:outerShdw>
          </a:effectLst>
        </p:spPr>
      </p:pic>
      <p:sp>
        <p:nvSpPr>
          <p:cNvPr id="1080" name="Google Shape;1080;p66"/>
          <p:cNvSpPr/>
          <p:nvPr/>
        </p:nvSpPr>
        <p:spPr>
          <a:xfrm>
            <a:off x="3180689" y="1017150"/>
            <a:ext cx="5932028" cy="1528280"/>
          </a:xfrm>
          <a:prstGeom prst="rect">
            <a:avLst/>
          </a:prstGeom>
          <a:solidFill>
            <a:srgbClr val="343434"/>
          </a:solidFill>
          <a:ln>
            <a:noFill/>
          </a:ln>
        </p:spPr>
        <p:txBody>
          <a:bodyPr spcFirstLastPara="1" wrap="square" lIns="91425" tIns="36000" rIns="108000" bIns="144000" anchor="t" anchorCtr="0">
            <a:spAutoFit/>
          </a:bodyPr>
          <a:lstStyle/>
          <a:p>
            <a:pPr marL="0" marR="0" lvl="0" indent="0" algn="l" rtl="0">
              <a:lnSpc>
                <a:spcPts val="3500"/>
              </a:lnSpc>
              <a:spcBef>
                <a:spcPts val="0"/>
              </a:spcBef>
              <a:spcAft>
                <a:spcPts val="0"/>
              </a:spcAft>
              <a:buNone/>
            </a:pPr>
            <a:r>
              <a:rPr lang="zh-TW" sz="2000" b="0" dirty="0">
                <a:solidFill>
                  <a:schemeClr val="lt1"/>
                </a:solidFill>
                <a:latin typeface="Adobe 繁黑體 Std B" panose="020B0700000000000000" pitchFamily="34" charset="-120"/>
                <a:ea typeface="Adobe 繁黑體 Std B" panose="020B0700000000000000" pitchFamily="34" charset="-120"/>
                <a:sym typeface="Arial"/>
              </a:rPr>
              <a:t>403.2昇降機引導：昇降機設有點字之呼叫鈕前方</a:t>
            </a:r>
            <a:br>
              <a:rPr lang="zh-TW" sz="2000" b="0" dirty="0">
                <a:solidFill>
                  <a:schemeClr val="lt1"/>
                </a:solidFill>
                <a:latin typeface="Adobe 繁黑體 Std B" panose="020B0700000000000000" pitchFamily="34" charset="-120"/>
                <a:ea typeface="Adobe 繁黑體 Std B" panose="020B0700000000000000" pitchFamily="34" charset="-120"/>
                <a:sym typeface="Arial"/>
              </a:rPr>
            </a:br>
            <a:r>
              <a:rPr lang="zh-TW" sz="2000" b="0" dirty="0">
                <a:solidFill>
                  <a:schemeClr val="lt1"/>
                </a:solidFill>
                <a:latin typeface="Adobe 繁黑體 Std B" panose="020B0700000000000000" pitchFamily="34" charset="-120"/>
                <a:ea typeface="Adobe 繁黑體 Std B" panose="020B0700000000000000" pitchFamily="34" charset="-120"/>
                <a:sym typeface="Arial"/>
              </a:rPr>
              <a:t>30公分處之地板，應作長度60公分、寬度30公分之不同材質處理，</a:t>
            </a:r>
            <a:r>
              <a:rPr lang="zh-TW" sz="2400" b="0" u="sng" dirty="0">
                <a:solidFill>
                  <a:srgbClr val="C00000"/>
                </a:solidFill>
                <a:highlight>
                  <a:srgbClr val="FFFF00"/>
                </a:highlight>
                <a:latin typeface="Adobe 繁黑體 Std B" panose="020B0700000000000000" pitchFamily="34" charset="-120"/>
                <a:ea typeface="Adobe 繁黑體 Std B" panose="020B0700000000000000" pitchFamily="34" charset="-120"/>
                <a:sym typeface="Arial"/>
              </a:rPr>
              <a:t>並不得妨礙輪椅使用者行進。</a:t>
            </a:r>
            <a:endParaRPr sz="2000" u="sng" dirty="0">
              <a:solidFill>
                <a:srgbClr val="C00000"/>
              </a:solidFill>
              <a:latin typeface="Adobe 繁黑體 Std B" panose="020B0700000000000000" pitchFamily="34" charset="-120"/>
              <a:ea typeface="Adobe 繁黑體 Std B" panose="020B0700000000000000" pitchFamily="34" charset="-120"/>
              <a:sym typeface="Arial"/>
            </a:endParaRPr>
          </a:p>
        </p:txBody>
      </p:sp>
      <p:pic>
        <p:nvPicPr>
          <p:cNvPr id="16" name="Google Shape;1054;p65" descr="一張含有 牆, 室內, 地板, 建築物 的圖片&#10;&#10;自動產生的描述">
            <a:extLst>
              <a:ext uri="{FF2B5EF4-FFF2-40B4-BE49-F238E27FC236}">
                <a16:creationId xmlns:a16="http://schemas.microsoft.com/office/drawing/2014/main" id="{C4BC096B-7222-4BE5-BA32-D80914047653}"/>
              </a:ext>
            </a:extLst>
          </p:cNvPr>
          <p:cNvPicPr preferRelativeResize="0"/>
          <p:nvPr/>
        </p:nvPicPr>
        <p:blipFill rotWithShape="1">
          <a:blip r:embed="rId8">
            <a:alphaModFix/>
          </a:blip>
          <a:srcRect/>
          <a:stretch/>
        </p:blipFill>
        <p:spPr>
          <a:xfrm>
            <a:off x="7996241" y="7483397"/>
            <a:ext cx="3184477" cy="45719"/>
          </a:xfrm>
          <a:prstGeom prst="rect">
            <a:avLst/>
          </a:prstGeom>
          <a:noFill/>
          <a:ln>
            <a:noFill/>
          </a:ln>
        </p:spPr>
      </p:pic>
      <p:pic>
        <p:nvPicPr>
          <p:cNvPr id="17" name="Google Shape;1055;p65" descr="一張含有 建築物, 浴室, 地面, 人行道 的圖片&#10;&#10;自動產生的描述">
            <a:extLst>
              <a:ext uri="{FF2B5EF4-FFF2-40B4-BE49-F238E27FC236}">
                <a16:creationId xmlns:a16="http://schemas.microsoft.com/office/drawing/2014/main" id="{AFCBA9DB-AEE4-478A-8A17-9D37810AF922}"/>
              </a:ext>
            </a:extLst>
          </p:cNvPr>
          <p:cNvPicPr preferRelativeResize="0"/>
          <p:nvPr/>
        </p:nvPicPr>
        <p:blipFill rotWithShape="1">
          <a:blip r:embed="rId9">
            <a:alphaModFix/>
          </a:blip>
          <a:srcRect/>
          <a:stretch/>
        </p:blipFill>
        <p:spPr>
          <a:xfrm>
            <a:off x="4513867" y="7469570"/>
            <a:ext cx="2853784" cy="45719"/>
          </a:xfrm>
          <a:prstGeom prst="rect">
            <a:avLst/>
          </a:prstGeom>
          <a:noFill/>
          <a:ln>
            <a:noFill/>
          </a:ln>
        </p:spPr>
      </p:pic>
      <p:pic>
        <p:nvPicPr>
          <p:cNvPr id="18" name="Google Shape;1056;p65" descr="一張含有 文字 的圖片&#10;&#10;自動產生的描述">
            <a:extLst>
              <a:ext uri="{FF2B5EF4-FFF2-40B4-BE49-F238E27FC236}">
                <a16:creationId xmlns:a16="http://schemas.microsoft.com/office/drawing/2014/main" id="{24DA6DB8-54C2-4F50-A807-2796CEE3CA10}"/>
              </a:ext>
            </a:extLst>
          </p:cNvPr>
          <p:cNvPicPr preferRelativeResize="0"/>
          <p:nvPr/>
        </p:nvPicPr>
        <p:blipFill rotWithShape="1">
          <a:blip r:embed="rId10">
            <a:alphaModFix/>
          </a:blip>
          <a:srcRect/>
          <a:stretch/>
        </p:blipFill>
        <p:spPr>
          <a:xfrm>
            <a:off x="658813" y="7454153"/>
            <a:ext cx="3184478" cy="45719"/>
          </a:xfrm>
          <a:prstGeom prst="rect">
            <a:avLst/>
          </a:prstGeom>
          <a:noFill/>
          <a:ln>
            <a:noFill/>
          </a:ln>
        </p:spPr>
      </p:pic>
      <p:grpSp>
        <p:nvGrpSpPr>
          <p:cNvPr id="19" name="Google Shape;1057;p65">
            <a:extLst>
              <a:ext uri="{FF2B5EF4-FFF2-40B4-BE49-F238E27FC236}">
                <a16:creationId xmlns:a16="http://schemas.microsoft.com/office/drawing/2014/main" id="{88E46064-B050-47C8-8856-3A8AC785B6AF}"/>
              </a:ext>
            </a:extLst>
          </p:cNvPr>
          <p:cNvGrpSpPr/>
          <p:nvPr/>
        </p:nvGrpSpPr>
        <p:grpSpPr>
          <a:xfrm>
            <a:off x="3996792" y="7681065"/>
            <a:ext cx="76200" cy="48020"/>
            <a:chOff x="6096000" y="1285089"/>
            <a:chExt cx="76200" cy="4664861"/>
          </a:xfrm>
        </p:grpSpPr>
        <p:cxnSp>
          <p:nvCxnSpPr>
            <p:cNvPr id="20" name="Google Shape;1058;p65">
              <a:extLst>
                <a:ext uri="{FF2B5EF4-FFF2-40B4-BE49-F238E27FC236}">
                  <a16:creationId xmlns:a16="http://schemas.microsoft.com/office/drawing/2014/main" id="{58833218-3C42-4B54-876D-B66911AE0C60}"/>
                </a:ext>
              </a:extLst>
            </p:cNvPr>
            <p:cNvCxnSpPr/>
            <p:nvPr/>
          </p:nvCxnSpPr>
          <p:spPr>
            <a:xfrm>
              <a:off x="6172200" y="1285089"/>
              <a:ext cx="0" cy="4664861"/>
            </a:xfrm>
            <a:prstGeom prst="straightConnector1">
              <a:avLst/>
            </a:prstGeom>
            <a:noFill/>
            <a:ln w="19050" cap="flat" cmpd="sng">
              <a:solidFill>
                <a:srgbClr val="343434"/>
              </a:solidFill>
              <a:prstDash val="solid"/>
              <a:miter lim="800000"/>
              <a:headEnd type="none" w="sm" len="sm"/>
              <a:tailEnd type="none" w="sm" len="sm"/>
            </a:ln>
          </p:spPr>
        </p:cxnSp>
        <p:cxnSp>
          <p:nvCxnSpPr>
            <p:cNvPr id="21" name="Google Shape;1059;p65">
              <a:extLst>
                <a:ext uri="{FF2B5EF4-FFF2-40B4-BE49-F238E27FC236}">
                  <a16:creationId xmlns:a16="http://schemas.microsoft.com/office/drawing/2014/main" id="{6811A973-36D5-4839-8F08-9FEFD755C503}"/>
                </a:ext>
              </a:extLst>
            </p:cNvPr>
            <p:cNvCxnSpPr/>
            <p:nvPr/>
          </p:nvCxnSpPr>
          <p:spPr>
            <a:xfrm>
              <a:off x="6096000" y="1285089"/>
              <a:ext cx="0" cy="4664861"/>
            </a:xfrm>
            <a:prstGeom prst="straightConnector1">
              <a:avLst/>
            </a:prstGeom>
            <a:noFill/>
            <a:ln w="19050" cap="flat" cmpd="sng">
              <a:solidFill>
                <a:srgbClr val="343434"/>
              </a:solidFill>
              <a:prstDash val="solid"/>
              <a:miter lim="800000"/>
              <a:headEnd type="none" w="sm" len="sm"/>
              <a:tailEnd type="none" w="sm" len="sm"/>
            </a:ln>
          </p:spPr>
        </p:cxnSp>
      </p:grpSp>
      <p:grpSp>
        <p:nvGrpSpPr>
          <p:cNvPr id="22" name="Google Shape;1060;p65">
            <a:extLst>
              <a:ext uri="{FF2B5EF4-FFF2-40B4-BE49-F238E27FC236}">
                <a16:creationId xmlns:a16="http://schemas.microsoft.com/office/drawing/2014/main" id="{A91EB75E-A241-4958-A8F1-D76D35221A7D}"/>
              </a:ext>
            </a:extLst>
          </p:cNvPr>
          <p:cNvGrpSpPr/>
          <p:nvPr/>
        </p:nvGrpSpPr>
        <p:grpSpPr>
          <a:xfrm>
            <a:off x="7553447" y="7681065"/>
            <a:ext cx="76200" cy="48020"/>
            <a:chOff x="6096000" y="1285089"/>
            <a:chExt cx="76200" cy="4664861"/>
          </a:xfrm>
        </p:grpSpPr>
        <p:cxnSp>
          <p:nvCxnSpPr>
            <p:cNvPr id="23" name="Google Shape;1061;p65">
              <a:extLst>
                <a:ext uri="{FF2B5EF4-FFF2-40B4-BE49-F238E27FC236}">
                  <a16:creationId xmlns:a16="http://schemas.microsoft.com/office/drawing/2014/main" id="{C511026B-7D7C-40C8-AF8A-EABBC47E0D13}"/>
                </a:ext>
              </a:extLst>
            </p:cNvPr>
            <p:cNvCxnSpPr/>
            <p:nvPr/>
          </p:nvCxnSpPr>
          <p:spPr>
            <a:xfrm>
              <a:off x="6172200" y="1285089"/>
              <a:ext cx="0" cy="4664861"/>
            </a:xfrm>
            <a:prstGeom prst="straightConnector1">
              <a:avLst/>
            </a:prstGeom>
            <a:noFill/>
            <a:ln w="19050" cap="flat" cmpd="sng">
              <a:solidFill>
                <a:srgbClr val="343434"/>
              </a:solidFill>
              <a:prstDash val="solid"/>
              <a:miter lim="800000"/>
              <a:headEnd type="none" w="sm" len="sm"/>
              <a:tailEnd type="none" w="sm" len="sm"/>
            </a:ln>
          </p:spPr>
        </p:cxnSp>
        <p:cxnSp>
          <p:nvCxnSpPr>
            <p:cNvPr id="24" name="Google Shape;1062;p65">
              <a:extLst>
                <a:ext uri="{FF2B5EF4-FFF2-40B4-BE49-F238E27FC236}">
                  <a16:creationId xmlns:a16="http://schemas.microsoft.com/office/drawing/2014/main" id="{CC960C27-6913-4161-99DE-F917373695CF}"/>
                </a:ext>
              </a:extLst>
            </p:cNvPr>
            <p:cNvCxnSpPr/>
            <p:nvPr/>
          </p:nvCxnSpPr>
          <p:spPr>
            <a:xfrm>
              <a:off x="6096000" y="1285089"/>
              <a:ext cx="0" cy="4664861"/>
            </a:xfrm>
            <a:prstGeom prst="straightConnector1">
              <a:avLst/>
            </a:prstGeom>
            <a:noFill/>
            <a:ln w="19050" cap="flat" cmpd="sng">
              <a:solidFill>
                <a:srgbClr val="343434"/>
              </a:solidFill>
              <a:prstDash val="solid"/>
              <a:miter lim="800000"/>
              <a:headEnd type="none" w="sm" len="sm"/>
              <a:tailEnd type="none" w="sm" len="sm"/>
            </a:ln>
          </p:spPr>
        </p:cxnSp>
      </p:grpSp>
      <p:sp>
        <p:nvSpPr>
          <p:cNvPr id="25" name="文字方塊 24">
            <a:extLst>
              <a:ext uri="{FF2B5EF4-FFF2-40B4-BE49-F238E27FC236}">
                <a16:creationId xmlns:a16="http://schemas.microsoft.com/office/drawing/2014/main" id="{7B4C2134-A8BF-4431-BF20-D2EC0C594064}"/>
              </a:ext>
            </a:extLst>
          </p:cNvPr>
          <p:cNvSpPr txBox="1"/>
          <p:nvPr/>
        </p:nvSpPr>
        <p:spPr>
          <a:xfrm>
            <a:off x="1078919" y="-1033430"/>
            <a:ext cx="10135567" cy="690409"/>
          </a:xfrm>
          <a:prstGeom prst="rect">
            <a:avLst/>
          </a:prstGeom>
          <a:solidFill>
            <a:srgbClr val="343434"/>
          </a:solidFill>
        </p:spPr>
        <p:txBody>
          <a:bodyPr wrap="square" tIns="108000" bIns="180000">
            <a:spAutoFit/>
          </a:bodyPr>
          <a:lstStyle/>
          <a:p>
            <a:pPr algn="ctr" eaLnBrk="1" hangingPunct="1">
              <a:lnSpc>
                <a:spcPts val="3500"/>
              </a:lnSpc>
              <a:spcBef>
                <a:spcPts val="1000"/>
              </a:spcBef>
              <a:defRPr/>
            </a:pPr>
            <a:r>
              <a:rPr lang="en-US" altLang="zh-TW" sz="2000" b="1" dirty="0">
                <a:solidFill>
                  <a:schemeClr val="bg1"/>
                </a:solidFill>
                <a:latin typeface="Adobe 繁黑體 Std B" panose="020B0700000000000000" pitchFamily="34" charset="-120"/>
                <a:ea typeface="Adobe 繁黑體 Std B" panose="020B0700000000000000" pitchFamily="34" charset="-120"/>
              </a:rPr>
              <a:t>404.3</a:t>
            </a:r>
            <a:r>
              <a:rPr lang="zh-TW" altLang="en-US" sz="2000" b="1" dirty="0">
                <a:solidFill>
                  <a:schemeClr val="bg1"/>
                </a:solidFill>
                <a:latin typeface="Adobe 繁黑體 Std B" panose="020B0700000000000000" pitchFamily="34" charset="-120"/>
                <a:ea typeface="Adobe 繁黑體 Std B" panose="020B0700000000000000" pitchFamily="34" charset="-120"/>
              </a:rPr>
              <a:t>昇降機入口觸覺裝置：在昇降機各樓乘場入口兩側之門框或牆、柱上應設。</a:t>
            </a:r>
            <a:r>
              <a:rPr lang="zh-TW" altLang="en-US" sz="2000" b="1" dirty="0">
                <a:solidFill>
                  <a:srgbClr val="FFC000"/>
                </a:solidFill>
                <a:latin typeface="Adobe 繁黑體 Std B" panose="020B0700000000000000" pitchFamily="34" charset="-120"/>
                <a:ea typeface="Adobe 繁黑體 Std B" panose="020B0700000000000000" pitchFamily="34" charset="-120"/>
              </a:rPr>
              <a:t>	</a:t>
            </a:r>
          </a:p>
        </p:txBody>
      </p:sp>
      <p:sp>
        <p:nvSpPr>
          <p:cNvPr id="26" name="Google Shape;1086;p67">
            <a:extLst>
              <a:ext uri="{FF2B5EF4-FFF2-40B4-BE49-F238E27FC236}">
                <a16:creationId xmlns:a16="http://schemas.microsoft.com/office/drawing/2014/main" id="{2D6869B2-9E8A-4B7A-B1D1-E1CBDDC6A8D0}"/>
              </a:ext>
            </a:extLst>
          </p:cNvPr>
          <p:cNvSpPr/>
          <p:nvPr/>
        </p:nvSpPr>
        <p:spPr>
          <a:xfrm rot="5400000" flipV="1">
            <a:off x="11528311" y="4699321"/>
            <a:ext cx="3561445" cy="374913"/>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27" name="Google Shape;1087;p67">
            <a:extLst>
              <a:ext uri="{FF2B5EF4-FFF2-40B4-BE49-F238E27FC236}">
                <a16:creationId xmlns:a16="http://schemas.microsoft.com/office/drawing/2014/main" id="{E0FD2A48-309E-4669-96A2-6F156089872B}"/>
              </a:ext>
            </a:extLst>
          </p:cNvPr>
          <p:cNvSpPr/>
          <p:nvPr/>
        </p:nvSpPr>
        <p:spPr>
          <a:xfrm rot="5400000" flipV="1">
            <a:off x="-2240082" y="4849664"/>
            <a:ext cx="3238505" cy="397178"/>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grpSp>
        <p:nvGrpSpPr>
          <p:cNvPr id="28" name="Google Shape;1090;p67">
            <a:extLst>
              <a:ext uri="{FF2B5EF4-FFF2-40B4-BE49-F238E27FC236}">
                <a16:creationId xmlns:a16="http://schemas.microsoft.com/office/drawing/2014/main" id="{043EB15D-3BFC-4BC6-8B15-A50664B2D1F4}"/>
              </a:ext>
            </a:extLst>
          </p:cNvPr>
          <p:cNvGrpSpPr/>
          <p:nvPr/>
        </p:nvGrpSpPr>
        <p:grpSpPr>
          <a:xfrm>
            <a:off x="3684101" y="-2166595"/>
            <a:ext cx="4710331" cy="890965"/>
            <a:chOff x="-1337874" y="5029714"/>
            <a:chExt cx="8764251" cy="4056917"/>
          </a:xfrm>
        </p:grpSpPr>
        <p:sp>
          <p:nvSpPr>
            <p:cNvPr id="29" name="Google Shape;1091;p67">
              <a:extLst>
                <a:ext uri="{FF2B5EF4-FFF2-40B4-BE49-F238E27FC236}">
                  <a16:creationId xmlns:a16="http://schemas.microsoft.com/office/drawing/2014/main" id="{4385E479-6CDB-47DC-938A-3480444A3ADE}"/>
                </a:ext>
              </a:extLst>
            </p:cNvPr>
            <p:cNvSpPr/>
            <p:nvPr/>
          </p:nvSpPr>
          <p:spPr>
            <a:xfrm>
              <a:off x="1364159" y="5029714"/>
              <a:ext cx="3416383" cy="3520518"/>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30" name="Google Shape;1092;p67">
              <a:extLst>
                <a:ext uri="{FF2B5EF4-FFF2-40B4-BE49-F238E27FC236}">
                  <a16:creationId xmlns:a16="http://schemas.microsoft.com/office/drawing/2014/main" id="{D484DF07-9286-4955-927C-D2021041CB01}"/>
                </a:ext>
              </a:extLst>
            </p:cNvPr>
            <p:cNvSpPr txBox="1"/>
            <p:nvPr/>
          </p:nvSpPr>
          <p:spPr>
            <a:xfrm>
              <a:off x="-1337874" y="5566118"/>
              <a:ext cx="8764251" cy="3520513"/>
            </a:xfrm>
            <a:prstGeom prst="rect">
              <a:avLst/>
            </a:prstGeom>
            <a:noFill/>
            <a:ln>
              <a:noFill/>
            </a:ln>
          </p:spPr>
          <p:txBody>
            <a:bodyPr spcFirstLastPara="1" wrap="square" lIns="91425" tIns="45700" rIns="91425" bIns="45700" anchor="t" anchorCtr="0">
              <a:normAutofit/>
            </a:bodyPr>
            <a:lstStyle/>
            <a:p>
              <a:pPr marL="0" marR="0" lvl="0" indent="0" algn="ctr" rtl="0">
                <a:lnSpc>
                  <a:spcPct val="109375"/>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導盲磚</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grpSp>
      <p:grpSp>
        <p:nvGrpSpPr>
          <p:cNvPr id="31" name="Google Shape;1096;p67">
            <a:extLst>
              <a:ext uri="{FF2B5EF4-FFF2-40B4-BE49-F238E27FC236}">
                <a16:creationId xmlns:a16="http://schemas.microsoft.com/office/drawing/2014/main" id="{9822A7EB-747D-46CC-A182-67DE70FB4B48}"/>
              </a:ext>
            </a:extLst>
          </p:cNvPr>
          <p:cNvGrpSpPr/>
          <p:nvPr/>
        </p:nvGrpSpPr>
        <p:grpSpPr>
          <a:xfrm>
            <a:off x="-4743151" y="225213"/>
            <a:ext cx="3960812" cy="1770535"/>
            <a:chOff x="1929568" y="539829"/>
            <a:chExt cx="3960812" cy="1770535"/>
          </a:xfrm>
        </p:grpSpPr>
        <p:pic>
          <p:nvPicPr>
            <p:cNvPr id="32" name="Google Shape;1097;p67">
              <a:extLst>
                <a:ext uri="{FF2B5EF4-FFF2-40B4-BE49-F238E27FC236}">
                  <a16:creationId xmlns:a16="http://schemas.microsoft.com/office/drawing/2014/main" id="{6D788D0C-A104-434E-94A8-B4285504DFA0}"/>
                </a:ext>
              </a:extLst>
            </p:cNvPr>
            <p:cNvPicPr preferRelativeResize="0"/>
            <p:nvPr/>
          </p:nvPicPr>
          <p:blipFill rotWithShape="1">
            <a:blip r:embed="rId11">
              <a:alphaModFix/>
            </a:blip>
            <a:srcRect/>
            <a:stretch/>
          </p:blipFill>
          <p:spPr>
            <a:xfrm>
              <a:off x="1929568" y="1786489"/>
              <a:ext cx="3960812" cy="523875"/>
            </a:xfrm>
            <a:prstGeom prst="rect">
              <a:avLst/>
            </a:prstGeom>
            <a:noFill/>
            <a:ln>
              <a:noFill/>
            </a:ln>
          </p:spPr>
        </p:pic>
        <p:pic>
          <p:nvPicPr>
            <p:cNvPr id="33" name="Google Shape;1098;p67" descr="一張含有 鞋, 服飾 的圖片&#10;&#10;自動產生的描述">
              <a:extLst>
                <a:ext uri="{FF2B5EF4-FFF2-40B4-BE49-F238E27FC236}">
                  <a16:creationId xmlns:a16="http://schemas.microsoft.com/office/drawing/2014/main" id="{E80A951C-CFCB-40CD-A0B9-B45EEC88015F}"/>
                </a:ext>
              </a:extLst>
            </p:cNvPr>
            <p:cNvPicPr preferRelativeResize="0"/>
            <p:nvPr/>
          </p:nvPicPr>
          <p:blipFill rotWithShape="1">
            <a:blip r:embed="rId12">
              <a:alphaModFix/>
            </a:blip>
            <a:srcRect/>
            <a:stretch/>
          </p:blipFill>
          <p:spPr>
            <a:xfrm>
              <a:off x="2118480" y="539829"/>
              <a:ext cx="3152579" cy="1447506"/>
            </a:xfrm>
            <a:prstGeom prst="rect">
              <a:avLst/>
            </a:prstGeom>
            <a:noFill/>
            <a:ln>
              <a:noFill/>
            </a:ln>
          </p:spPr>
        </p:pic>
      </p:grpSp>
      <p:grpSp>
        <p:nvGrpSpPr>
          <p:cNvPr id="34" name="Google Shape;1099;p67">
            <a:extLst>
              <a:ext uri="{FF2B5EF4-FFF2-40B4-BE49-F238E27FC236}">
                <a16:creationId xmlns:a16="http://schemas.microsoft.com/office/drawing/2014/main" id="{DC0580D4-CD0E-4CE9-922C-AA995D898804}"/>
              </a:ext>
            </a:extLst>
          </p:cNvPr>
          <p:cNvGrpSpPr/>
          <p:nvPr/>
        </p:nvGrpSpPr>
        <p:grpSpPr>
          <a:xfrm>
            <a:off x="12589982" y="101163"/>
            <a:ext cx="4519331" cy="1831974"/>
            <a:chOff x="6195462" y="460927"/>
            <a:chExt cx="4519331" cy="1831974"/>
          </a:xfrm>
        </p:grpSpPr>
        <p:pic>
          <p:nvPicPr>
            <p:cNvPr id="35" name="Google Shape;1100;p67">
              <a:extLst>
                <a:ext uri="{FF2B5EF4-FFF2-40B4-BE49-F238E27FC236}">
                  <a16:creationId xmlns:a16="http://schemas.microsoft.com/office/drawing/2014/main" id="{772B019B-C2FB-49AD-B55B-B238EE763C65}"/>
                </a:ext>
              </a:extLst>
            </p:cNvPr>
            <p:cNvPicPr preferRelativeResize="0"/>
            <p:nvPr/>
          </p:nvPicPr>
          <p:blipFill rotWithShape="1">
            <a:blip r:embed="rId13">
              <a:alphaModFix/>
            </a:blip>
            <a:srcRect/>
            <a:stretch/>
          </p:blipFill>
          <p:spPr>
            <a:xfrm>
              <a:off x="6195462" y="1692948"/>
              <a:ext cx="4519331" cy="599953"/>
            </a:xfrm>
            <a:prstGeom prst="rect">
              <a:avLst/>
            </a:prstGeom>
            <a:noFill/>
            <a:ln>
              <a:noFill/>
            </a:ln>
          </p:spPr>
        </p:pic>
        <p:pic>
          <p:nvPicPr>
            <p:cNvPr id="36" name="Google Shape;1101;p67" descr="一張含有 鞋, 服飾 的圖片&#10;&#10;自動產生的描述">
              <a:extLst>
                <a:ext uri="{FF2B5EF4-FFF2-40B4-BE49-F238E27FC236}">
                  <a16:creationId xmlns:a16="http://schemas.microsoft.com/office/drawing/2014/main" id="{6526FC36-2540-4FB1-A9FA-08B05E927ABE}"/>
                </a:ext>
              </a:extLst>
            </p:cNvPr>
            <p:cNvPicPr preferRelativeResize="0"/>
            <p:nvPr/>
          </p:nvPicPr>
          <p:blipFill rotWithShape="1">
            <a:blip r:embed="rId12">
              <a:alphaModFix/>
            </a:blip>
            <a:srcRect/>
            <a:stretch/>
          </p:blipFill>
          <p:spPr>
            <a:xfrm>
              <a:off x="6682596" y="460927"/>
              <a:ext cx="3152579" cy="1447506"/>
            </a:xfrm>
            <a:prstGeom prst="rect">
              <a:avLst/>
            </a:prstGeom>
            <a:noFill/>
            <a:ln>
              <a:noFill/>
            </a:ln>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75"/>
                                        </p:tgtEl>
                                        <p:attrNameLst>
                                          <p:attrName>style.visibility</p:attrName>
                                        </p:attrNameLst>
                                      </p:cBhvr>
                                      <p:to>
                                        <p:strVal val="visible"/>
                                      </p:to>
                                    </p:set>
                                    <p:anim calcmode="lin" valueType="num">
                                      <p:cBhvr additive="base">
                                        <p:cTn id="7" dur="500"/>
                                        <p:tgtEl>
                                          <p:spTgt spid="107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7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077"/>
                                        </p:tgtEl>
                                        <p:attrNameLst>
                                          <p:attrName>style.visibility</p:attrName>
                                        </p:attrNameLst>
                                      </p:cBhvr>
                                      <p:to>
                                        <p:strVal val="visible"/>
                                      </p:to>
                                    </p:set>
                                    <p:anim calcmode="lin" valueType="num">
                                      <p:cBhvr additive="base">
                                        <p:cTn id="16" dur="500" fill="hold"/>
                                        <p:tgtEl>
                                          <p:spTgt spid="1077"/>
                                        </p:tgtEl>
                                        <p:attrNameLst>
                                          <p:attrName>ppt_x</p:attrName>
                                        </p:attrNameLst>
                                      </p:cBhvr>
                                      <p:tavLst>
                                        <p:tav tm="0">
                                          <p:val>
                                            <p:strVal val="#ppt_x"/>
                                          </p:val>
                                        </p:tav>
                                        <p:tav tm="100000">
                                          <p:val>
                                            <p:strVal val="#ppt_x"/>
                                          </p:val>
                                        </p:tav>
                                      </p:tavLst>
                                    </p:anim>
                                    <p:anim calcmode="lin" valueType="num">
                                      <p:cBhvr additive="base">
                                        <p:cTn id="17" dur="500" fill="hold"/>
                                        <p:tgtEl>
                                          <p:spTgt spid="107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79"/>
                                        </p:tgtEl>
                                        <p:attrNameLst>
                                          <p:attrName>style.visibility</p:attrName>
                                        </p:attrNameLst>
                                      </p:cBhvr>
                                      <p:to>
                                        <p:strVal val="visible"/>
                                      </p:to>
                                    </p:set>
                                    <p:anim calcmode="lin" valueType="num">
                                      <p:cBhvr additive="base">
                                        <p:cTn id="22" dur="500" fill="hold"/>
                                        <p:tgtEl>
                                          <p:spTgt spid="1079"/>
                                        </p:tgtEl>
                                        <p:attrNameLst>
                                          <p:attrName>ppt_x</p:attrName>
                                        </p:attrNameLst>
                                      </p:cBhvr>
                                      <p:tavLst>
                                        <p:tav tm="0">
                                          <p:val>
                                            <p:strVal val="#ppt_x"/>
                                          </p:val>
                                        </p:tav>
                                        <p:tav tm="100000">
                                          <p:val>
                                            <p:strVal val="#ppt_x"/>
                                          </p:val>
                                        </p:tav>
                                      </p:tavLst>
                                    </p:anim>
                                    <p:anim calcmode="lin" valueType="num">
                                      <p:cBhvr additive="base">
                                        <p:cTn id="23" dur="500" fill="hold"/>
                                        <p:tgtEl>
                                          <p:spTgt spid="10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sp>
        <p:nvSpPr>
          <p:cNvPr id="1085" name="Google Shape;1085;p67"/>
          <p:cNvSpPr/>
          <p:nvPr/>
        </p:nvSpPr>
        <p:spPr>
          <a:xfrm>
            <a:off x="164163" y="1397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086" name="Google Shape;1086;p67"/>
          <p:cNvSpPr/>
          <p:nvPr/>
        </p:nvSpPr>
        <p:spPr>
          <a:xfrm rot="5400000">
            <a:off x="5512255" y="1697984"/>
            <a:ext cx="6527801" cy="3411234"/>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087" name="Google Shape;1087;p67"/>
          <p:cNvSpPr/>
          <p:nvPr/>
        </p:nvSpPr>
        <p:spPr>
          <a:xfrm rot="5400000">
            <a:off x="-181653" y="1697985"/>
            <a:ext cx="6527801" cy="3411234"/>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088" name="Google Shape;1088;p67"/>
          <p:cNvSpPr/>
          <p:nvPr/>
        </p:nvSpPr>
        <p:spPr>
          <a:xfrm>
            <a:off x="-422240" y="-981186"/>
            <a:ext cx="1432076" cy="1432076"/>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089" name="Google Shape;1089;p67"/>
          <p:cNvSpPr/>
          <p:nvPr/>
        </p:nvSpPr>
        <p:spPr>
          <a:xfrm>
            <a:off x="10289521" y="4708423"/>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grpSp>
        <p:nvGrpSpPr>
          <p:cNvPr id="1090" name="Google Shape;1090;p67"/>
          <p:cNvGrpSpPr/>
          <p:nvPr/>
        </p:nvGrpSpPr>
        <p:grpSpPr>
          <a:xfrm>
            <a:off x="3596375" y="289611"/>
            <a:ext cx="4710331" cy="890965"/>
            <a:chOff x="-1337874" y="5029714"/>
            <a:chExt cx="8764251" cy="4056917"/>
          </a:xfrm>
        </p:grpSpPr>
        <p:sp>
          <p:nvSpPr>
            <p:cNvPr id="1091" name="Google Shape;1091;p67"/>
            <p:cNvSpPr/>
            <p:nvPr/>
          </p:nvSpPr>
          <p:spPr>
            <a:xfrm>
              <a:off x="1364159" y="5029714"/>
              <a:ext cx="3416383" cy="3520518"/>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092" name="Google Shape;1092;p67"/>
            <p:cNvSpPr txBox="1"/>
            <p:nvPr/>
          </p:nvSpPr>
          <p:spPr>
            <a:xfrm>
              <a:off x="-1337874" y="5566118"/>
              <a:ext cx="8764251" cy="3520513"/>
            </a:xfrm>
            <a:prstGeom prst="rect">
              <a:avLst/>
            </a:prstGeom>
            <a:noFill/>
            <a:ln>
              <a:noFill/>
            </a:ln>
          </p:spPr>
          <p:txBody>
            <a:bodyPr spcFirstLastPara="1" wrap="square" lIns="91425" tIns="45700" rIns="91425" bIns="45700" anchor="t" anchorCtr="0">
              <a:normAutofit/>
            </a:bodyPr>
            <a:lstStyle/>
            <a:p>
              <a:pPr marL="0" marR="0" lvl="0" indent="0" algn="ctr" rtl="0">
                <a:lnSpc>
                  <a:spcPct val="109375"/>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導盲磚</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grpSp>
      <p:grpSp>
        <p:nvGrpSpPr>
          <p:cNvPr id="1096" name="Google Shape;1096;p67"/>
          <p:cNvGrpSpPr/>
          <p:nvPr/>
        </p:nvGrpSpPr>
        <p:grpSpPr>
          <a:xfrm>
            <a:off x="1139067" y="216363"/>
            <a:ext cx="3960812" cy="1770535"/>
            <a:chOff x="1929568" y="539829"/>
            <a:chExt cx="3960812" cy="1770535"/>
          </a:xfrm>
        </p:grpSpPr>
        <p:pic>
          <p:nvPicPr>
            <p:cNvPr id="1097" name="Google Shape;1097;p67"/>
            <p:cNvPicPr preferRelativeResize="0"/>
            <p:nvPr/>
          </p:nvPicPr>
          <p:blipFill rotWithShape="1">
            <a:blip r:embed="rId3">
              <a:alphaModFix/>
            </a:blip>
            <a:srcRect/>
            <a:stretch/>
          </p:blipFill>
          <p:spPr>
            <a:xfrm>
              <a:off x="1929568" y="1786489"/>
              <a:ext cx="3960812" cy="523875"/>
            </a:xfrm>
            <a:prstGeom prst="rect">
              <a:avLst/>
            </a:prstGeom>
            <a:noFill/>
            <a:ln>
              <a:noFill/>
            </a:ln>
          </p:spPr>
        </p:pic>
        <p:pic>
          <p:nvPicPr>
            <p:cNvPr id="1098" name="Google Shape;1098;p67" descr="一張含有 鞋, 服飾 的圖片&#10;&#10;自動產生的描述"/>
            <p:cNvPicPr preferRelativeResize="0"/>
            <p:nvPr/>
          </p:nvPicPr>
          <p:blipFill rotWithShape="1">
            <a:blip r:embed="rId4">
              <a:alphaModFix/>
            </a:blip>
            <a:srcRect/>
            <a:stretch/>
          </p:blipFill>
          <p:spPr>
            <a:xfrm>
              <a:off x="2118480" y="539829"/>
              <a:ext cx="3152579" cy="1447506"/>
            </a:xfrm>
            <a:prstGeom prst="rect">
              <a:avLst/>
            </a:prstGeom>
            <a:noFill/>
            <a:ln>
              <a:noFill/>
            </a:ln>
          </p:spPr>
        </p:pic>
      </p:grpSp>
      <p:grpSp>
        <p:nvGrpSpPr>
          <p:cNvPr id="1099" name="Google Shape;1099;p67"/>
          <p:cNvGrpSpPr/>
          <p:nvPr/>
        </p:nvGrpSpPr>
        <p:grpSpPr>
          <a:xfrm>
            <a:off x="6750277" y="146029"/>
            <a:ext cx="4519331" cy="1831974"/>
            <a:chOff x="6195462" y="460927"/>
            <a:chExt cx="4519331" cy="1831974"/>
          </a:xfrm>
        </p:grpSpPr>
        <p:pic>
          <p:nvPicPr>
            <p:cNvPr id="1100" name="Google Shape;1100;p67"/>
            <p:cNvPicPr preferRelativeResize="0"/>
            <p:nvPr/>
          </p:nvPicPr>
          <p:blipFill rotWithShape="1">
            <a:blip r:embed="rId5">
              <a:alphaModFix/>
            </a:blip>
            <a:srcRect/>
            <a:stretch/>
          </p:blipFill>
          <p:spPr>
            <a:xfrm>
              <a:off x="6195462" y="1692948"/>
              <a:ext cx="4519331" cy="599953"/>
            </a:xfrm>
            <a:prstGeom prst="rect">
              <a:avLst/>
            </a:prstGeom>
            <a:noFill/>
            <a:ln>
              <a:noFill/>
            </a:ln>
          </p:spPr>
        </p:pic>
        <p:pic>
          <p:nvPicPr>
            <p:cNvPr id="1101" name="Google Shape;1101;p67" descr="一張含有 鞋, 服飾 的圖片&#10;&#10;自動產生的描述"/>
            <p:cNvPicPr preferRelativeResize="0"/>
            <p:nvPr/>
          </p:nvPicPr>
          <p:blipFill rotWithShape="1">
            <a:blip r:embed="rId4">
              <a:alphaModFix/>
            </a:blip>
            <a:srcRect/>
            <a:stretch/>
          </p:blipFill>
          <p:spPr>
            <a:xfrm>
              <a:off x="6682596" y="460927"/>
              <a:ext cx="3152579" cy="1447506"/>
            </a:xfrm>
            <a:prstGeom prst="rect">
              <a:avLst/>
            </a:prstGeom>
            <a:noFill/>
            <a:ln>
              <a:noFill/>
            </a:ln>
          </p:spPr>
        </p:pic>
      </p:grpSp>
      <p:sp>
        <p:nvSpPr>
          <p:cNvPr id="1103" name="Google Shape;1103;p67"/>
          <p:cNvSpPr txBox="1"/>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altLang="zh-TW" sz="1200">
                <a:solidFill>
                  <a:srgbClr val="757575"/>
                </a:solidFill>
                <a:latin typeface="Adobe 繁黑體 Std B" panose="020B0700000000000000" pitchFamily="34" charset="-120"/>
                <a:ea typeface="Adobe 繁黑體 Std B" panose="020B0700000000000000" pitchFamily="34" charset="-120"/>
                <a:sym typeface="Arial"/>
              </a:rPr>
              <a:t>69</a:t>
            </a:fld>
            <a:endParaRPr sz="1200" dirty="0">
              <a:solidFill>
                <a:srgbClr val="757575"/>
              </a:solidFill>
              <a:latin typeface="Adobe 繁黑體 Std B" panose="020B0700000000000000" pitchFamily="34" charset="-120"/>
              <a:ea typeface="Adobe 繁黑體 Std B" panose="020B0700000000000000" pitchFamily="34" charset="-120"/>
              <a:sym typeface="Arial"/>
            </a:endParaRPr>
          </a:p>
        </p:txBody>
      </p:sp>
      <p:grpSp>
        <p:nvGrpSpPr>
          <p:cNvPr id="2" name="群組 1">
            <a:extLst>
              <a:ext uri="{FF2B5EF4-FFF2-40B4-BE49-F238E27FC236}">
                <a16:creationId xmlns:a16="http://schemas.microsoft.com/office/drawing/2014/main" id="{4068CBE4-05AE-E2C9-8FCC-4FA9F82CA39A}"/>
              </a:ext>
            </a:extLst>
          </p:cNvPr>
          <p:cNvGrpSpPr/>
          <p:nvPr/>
        </p:nvGrpSpPr>
        <p:grpSpPr>
          <a:xfrm>
            <a:off x="2326196" y="2063900"/>
            <a:ext cx="7676747" cy="4619765"/>
            <a:chOff x="695634" y="2245124"/>
            <a:chExt cx="7676747" cy="4619765"/>
          </a:xfrm>
        </p:grpSpPr>
        <p:pic>
          <p:nvPicPr>
            <p:cNvPr id="3" name="圖片 2" descr="一張含有 潔淨, 天花板, 地鐵站, 室內 的圖片&#10;&#10;AI 產生的內容可能不正確。">
              <a:extLst>
                <a:ext uri="{FF2B5EF4-FFF2-40B4-BE49-F238E27FC236}">
                  <a16:creationId xmlns:a16="http://schemas.microsoft.com/office/drawing/2014/main" id="{728DDF31-66D3-2352-5E95-29E1BB922EE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95634" y="2245124"/>
              <a:ext cx="3390546" cy="46197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圖片 3" descr="一張含有 地面, 複合材料, 行, 混凝土 的圖片&#10;&#10;AI 產生的內容可能不正確。">
              <a:extLst>
                <a:ext uri="{FF2B5EF4-FFF2-40B4-BE49-F238E27FC236}">
                  <a16:creationId xmlns:a16="http://schemas.microsoft.com/office/drawing/2014/main" id="{CC8DC5E7-C28A-DF00-91ED-36622F04DAD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97279" y="2245124"/>
              <a:ext cx="3175102" cy="45891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5" name="群組 4">
            <a:extLst>
              <a:ext uri="{FF2B5EF4-FFF2-40B4-BE49-F238E27FC236}">
                <a16:creationId xmlns:a16="http://schemas.microsoft.com/office/drawing/2014/main" id="{F9E35133-637A-82E3-4440-A1F86870AD67}"/>
              </a:ext>
            </a:extLst>
          </p:cNvPr>
          <p:cNvGrpSpPr/>
          <p:nvPr/>
        </p:nvGrpSpPr>
        <p:grpSpPr>
          <a:xfrm>
            <a:off x="2326196" y="2031624"/>
            <a:ext cx="7709399" cy="4629530"/>
            <a:chOff x="802195" y="2043701"/>
            <a:chExt cx="7709399" cy="4629530"/>
          </a:xfrm>
        </p:grpSpPr>
        <p:grpSp>
          <p:nvGrpSpPr>
            <p:cNvPr id="6" name="群組 5">
              <a:extLst>
                <a:ext uri="{FF2B5EF4-FFF2-40B4-BE49-F238E27FC236}">
                  <a16:creationId xmlns:a16="http://schemas.microsoft.com/office/drawing/2014/main" id="{C780BEF7-1ACB-0D68-CB7C-B65C4911FD9F}"/>
                </a:ext>
              </a:extLst>
            </p:cNvPr>
            <p:cNvGrpSpPr/>
            <p:nvPr/>
          </p:nvGrpSpPr>
          <p:grpSpPr>
            <a:xfrm>
              <a:off x="802195" y="2043701"/>
              <a:ext cx="7709399" cy="4629530"/>
              <a:chOff x="802195" y="1999271"/>
              <a:chExt cx="7709399" cy="4629530"/>
            </a:xfrm>
          </p:grpSpPr>
          <p:sp>
            <p:nvSpPr>
              <p:cNvPr id="8" name="矩形 7">
                <a:extLst>
                  <a:ext uri="{FF2B5EF4-FFF2-40B4-BE49-F238E27FC236}">
                    <a16:creationId xmlns:a16="http://schemas.microsoft.com/office/drawing/2014/main" id="{4407696C-122C-9DC1-AE70-769375EBBA01}"/>
                  </a:ext>
                </a:extLst>
              </p:cNvPr>
              <p:cNvSpPr/>
              <p:nvPr/>
            </p:nvSpPr>
            <p:spPr bwMode="auto">
              <a:xfrm>
                <a:off x="802195" y="1999271"/>
                <a:ext cx="3390546" cy="4628190"/>
              </a:xfrm>
              <a:prstGeom prst="rect">
                <a:avLst/>
              </a:prstGeom>
              <a:solidFill>
                <a:sysClr val="window" lastClr="FFFFFF"/>
              </a:solidFill>
              <a:ln>
                <a:noFill/>
              </a:ln>
              <a:effectLst/>
            </p:spPr>
            <p:txBody>
              <a:bodyPr vert="horz" wrap="square" lIns="91440" tIns="45720" rIns="91440" bIns="45720" numCol="1" rtlCol="0" anchor="t" anchorCtr="0" compatLnSpc="1">
                <a:prstTxWarp prst="textNoShape">
                  <a:avLst/>
                </a:prstTxWarp>
              </a:bodyPr>
              <a:lstStyle/>
              <a:p>
                <a:pPr marL="342900" marR="0" lvl="0" indent="-342900" defTabSz="914400" eaLnBrk="1" fontAlgn="base" latinLnBrk="0" hangingPunct="1">
                  <a:lnSpc>
                    <a:spcPct val="100000"/>
                  </a:lnSpc>
                  <a:spcBef>
                    <a:spcPct val="20000"/>
                  </a:spcBef>
                  <a:spcAft>
                    <a:spcPct val="0"/>
                  </a:spcAft>
                  <a:buClr>
                    <a:prstClr val="black"/>
                  </a:buClr>
                  <a:buSzPct val="75000"/>
                  <a:buFontTx/>
                  <a:buNone/>
                  <a:tabLst/>
                  <a:defRPr/>
                </a:pPr>
                <a:endParaRPr kumimoji="1" lang="zh-TW" altLang="en-US" sz="2800" b="1"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endParaRPr>
              </a:p>
            </p:txBody>
          </p:sp>
          <p:pic>
            <p:nvPicPr>
              <p:cNvPr id="9" name="圖片 8" descr="一張含有 地板, 地面, 建築物, 走路中 的圖片&#10;&#10;自動產生的描述">
                <a:extLst>
                  <a:ext uri="{FF2B5EF4-FFF2-40B4-BE49-F238E27FC236}">
                    <a16:creationId xmlns:a16="http://schemas.microsoft.com/office/drawing/2014/main" id="{9CB72720-075D-9894-6D04-EB37EEEDF903}"/>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330244" y="2049786"/>
                <a:ext cx="3181350" cy="45790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7" name="圖片 6" descr="一張含有 個人, 地板, 室外, 地面 的圖片&#10;&#10;自動產生的描述">
              <a:extLst>
                <a:ext uri="{FF2B5EF4-FFF2-40B4-BE49-F238E27FC236}">
                  <a16:creationId xmlns:a16="http://schemas.microsoft.com/office/drawing/2014/main" id="{92A5AA12-C00B-8E67-B731-D43A0751832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11083" y="2585941"/>
              <a:ext cx="3390546" cy="34567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10" name="群組 9">
            <a:extLst>
              <a:ext uri="{FF2B5EF4-FFF2-40B4-BE49-F238E27FC236}">
                <a16:creationId xmlns:a16="http://schemas.microsoft.com/office/drawing/2014/main" id="{CC474CB5-77A8-3097-4507-9773600324C8}"/>
              </a:ext>
            </a:extLst>
          </p:cNvPr>
          <p:cNvGrpSpPr/>
          <p:nvPr/>
        </p:nvGrpSpPr>
        <p:grpSpPr>
          <a:xfrm>
            <a:off x="2335083" y="2041832"/>
            <a:ext cx="7729492" cy="4628190"/>
            <a:chOff x="840443" y="2041170"/>
            <a:chExt cx="7729492" cy="4628190"/>
          </a:xfrm>
        </p:grpSpPr>
        <p:sp>
          <p:nvSpPr>
            <p:cNvPr id="11" name="矩形 10">
              <a:extLst>
                <a:ext uri="{FF2B5EF4-FFF2-40B4-BE49-F238E27FC236}">
                  <a16:creationId xmlns:a16="http://schemas.microsoft.com/office/drawing/2014/main" id="{C5832811-697D-2F1E-13EC-60D992872349}"/>
                </a:ext>
              </a:extLst>
            </p:cNvPr>
            <p:cNvSpPr/>
            <p:nvPr/>
          </p:nvSpPr>
          <p:spPr bwMode="auto">
            <a:xfrm>
              <a:off x="5246287" y="2041170"/>
              <a:ext cx="3323648" cy="4628190"/>
            </a:xfrm>
            <a:prstGeom prst="rect">
              <a:avLst/>
            </a:prstGeom>
            <a:solidFill>
              <a:sysClr val="window" lastClr="FFFFFF"/>
            </a:solidFill>
            <a:ln>
              <a:noFill/>
            </a:ln>
            <a:effectLst/>
          </p:spPr>
          <p:txBody>
            <a:bodyPr vert="horz" wrap="square" lIns="91440" tIns="45720" rIns="91440" bIns="45720" numCol="1" rtlCol="0" anchor="t" anchorCtr="0" compatLnSpc="1">
              <a:prstTxWarp prst="textNoShape">
                <a:avLst/>
              </a:prstTxWarp>
            </a:bodyPr>
            <a:lstStyle/>
            <a:p>
              <a:pPr marL="342900" marR="0" lvl="0" indent="-342900" defTabSz="914400" eaLnBrk="1" fontAlgn="base" latinLnBrk="0" hangingPunct="1">
                <a:lnSpc>
                  <a:spcPct val="100000"/>
                </a:lnSpc>
                <a:spcBef>
                  <a:spcPct val="20000"/>
                </a:spcBef>
                <a:spcAft>
                  <a:spcPct val="0"/>
                </a:spcAft>
                <a:buClr>
                  <a:prstClr val="black"/>
                </a:buClr>
                <a:buSzPct val="75000"/>
                <a:buFontTx/>
                <a:buNone/>
                <a:tabLst/>
                <a:defRPr/>
              </a:pPr>
              <a:endParaRPr kumimoji="1" lang="zh-TW" altLang="en-US" sz="2800" b="1"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endParaRPr>
            </a:p>
          </p:txBody>
        </p:sp>
        <p:pic>
          <p:nvPicPr>
            <p:cNvPr id="12" name="圖片 11" descr="一張含有 個人, 行李, 路面, 地板 的圖片&#10;&#10;自動產生的描述">
              <a:extLst>
                <a:ext uri="{FF2B5EF4-FFF2-40B4-BE49-F238E27FC236}">
                  <a16:creationId xmlns:a16="http://schemas.microsoft.com/office/drawing/2014/main" id="{0328AB36-C70C-0F4C-0EBA-3546A8951AE5}"/>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840443" y="2071260"/>
              <a:ext cx="3422650" cy="45602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圖片 12" descr="一張含有 地面 的圖片&#10;&#10;自動產生的描述">
              <a:extLst>
                <a:ext uri="{FF2B5EF4-FFF2-40B4-BE49-F238E27FC236}">
                  <a16:creationId xmlns:a16="http://schemas.microsoft.com/office/drawing/2014/main" id="{8B69E1FF-F67F-A9A6-F102-2F16DF3BD7AC}"/>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288520" y="3058525"/>
              <a:ext cx="3225896" cy="24188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4" name="投影片編號版面配置區 5">
            <a:extLst>
              <a:ext uri="{FF2B5EF4-FFF2-40B4-BE49-F238E27FC236}">
                <a16:creationId xmlns:a16="http://schemas.microsoft.com/office/drawing/2014/main" id="{50BDDACE-6F98-9C09-090C-327627269579}"/>
              </a:ext>
            </a:extLst>
          </p:cNvPr>
          <p:cNvSpPr txBox="1">
            <a:spLocks/>
          </p:cNvSpPr>
          <p:nvPr/>
        </p:nvSpPr>
        <p:spPr bwMode="auto">
          <a:xfrm>
            <a:off x="3251201" y="6248401"/>
            <a:ext cx="2840567" cy="474663"/>
          </a:xfrm>
          <a:prstGeom prst="rect">
            <a:avLst/>
          </a:prstGeom>
          <a:noFill/>
          <a:ln>
            <a:noFill/>
          </a:ln>
          <a:effectLst/>
        </p:spPr>
        <p:txBody>
          <a:bodyPr vert="horz" wrap="square" lIns="91440" tIns="45720" rIns="91440" bIns="45720" numCol="1" anchor="b" anchorCtr="0" compatLnSpc="1">
            <a:prstTxWarp prst="textNoShape">
              <a:avLst/>
            </a:prstTxWarp>
          </a:bodyPr>
          <a:lstStyle>
            <a:defPPr marR="0" lvl="0" algn="l" rtl="0">
              <a:lnSpc>
                <a:spcPct val="100000"/>
              </a:lnSpc>
              <a:spcBef>
                <a:spcPts val="0"/>
              </a:spcBef>
              <a:spcAft>
                <a:spcPts val="0"/>
              </a:spcAft>
            </a:defPPr>
            <a:lvl1pPr marR="0" lvl="0" algn="r" rtl="0" eaLnBrk="1" hangingPunct="1">
              <a:lnSpc>
                <a:spcPct val="100000"/>
              </a:lnSpc>
              <a:spcBef>
                <a:spcPct val="0"/>
              </a:spcBef>
              <a:spcAft>
                <a:spcPts val="0"/>
              </a:spcAft>
              <a:buClrTx/>
              <a:buSzTx/>
              <a:buFontTx/>
              <a:buNone/>
              <a:defRPr kumimoji="0" sz="1400" b="0" i="0" u="none" strike="noStrike" cap="none">
                <a:solidFill>
                  <a:srgbClr val="000000"/>
                </a:solidFill>
                <a:latin typeface="+mn-lt"/>
                <a:ea typeface="+mn-ea"/>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fontAlgn="base">
              <a:spcAft>
                <a:spcPct val="0"/>
              </a:spcAft>
              <a:defRPr/>
            </a:pPr>
            <a:fld id="{628AC2B1-C287-4490-982D-9E0AA249BD3C}" type="slidenum">
              <a:rPr lang="en-US" altLang="zh-TW" kern="1200" smtClean="0">
                <a:solidFill>
                  <a:prstClr val="black"/>
                </a:solidFill>
                <a:latin typeface="Arial"/>
                <a:ea typeface="新細明體"/>
              </a:rPr>
              <a:pPr fontAlgn="base">
                <a:spcAft>
                  <a:spcPct val="0"/>
                </a:spcAft>
                <a:defRPr/>
              </a:pPr>
              <a:t>69</a:t>
            </a:fld>
            <a:r>
              <a:rPr lang="en-US" altLang="zh-TW" kern="1200">
                <a:solidFill>
                  <a:prstClr val="black"/>
                </a:solidFill>
                <a:latin typeface="Arial"/>
                <a:ea typeface="新細明體"/>
              </a:rPr>
              <a:t>/136</a:t>
            </a:r>
            <a:endParaRPr lang="en-US" altLang="zh-TW" kern="1200" dirty="0">
              <a:solidFill>
                <a:prstClr val="black"/>
              </a:solidFill>
              <a:latin typeface="Arial"/>
              <a:ea typeface="新細明體"/>
            </a:endParaRPr>
          </a:p>
        </p:txBody>
      </p:sp>
      <p:grpSp>
        <p:nvGrpSpPr>
          <p:cNvPr id="15" name="群組 14">
            <a:extLst>
              <a:ext uri="{FF2B5EF4-FFF2-40B4-BE49-F238E27FC236}">
                <a16:creationId xmlns:a16="http://schemas.microsoft.com/office/drawing/2014/main" id="{A5562D37-7F70-07A4-C14F-C48B2B4B312A}"/>
              </a:ext>
            </a:extLst>
          </p:cNvPr>
          <p:cNvGrpSpPr/>
          <p:nvPr/>
        </p:nvGrpSpPr>
        <p:grpSpPr>
          <a:xfrm>
            <a:off x="2335084" y="2090604"/>
            <a:ext cx="7934393" cy="4638483"/>
            <a:chOff x="789068" y="2057084"/>
            <a:chExt cx="7934393" cy="4638483"/>
          </a:xfrm>
        </p:grpSpPr>
        <p:pic>
          <p:nvPicPr>
            <p:cNvPr id="16" name="圖片 15" descr="一張含有 建築物, 地板, 男人, 黑色 的圖片&#10;&#10;自動產生的描述">
              <a:extLst>
                <a:ext uri="{FF2B5EF4-FFF2-40B4-BE49-F238E27FC236}">
                  <a16:creationId xmlns:a16="http://schemas.microsoft.com/office/drawing/2014/main" id="{73D8FD50-4D1C-B4A3-7971-D49553E3E41C}"/>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1" r="-3236"/>
            <a:stretch/>
          </p:blipFill>
          <p:spPr>
            <a:xfrm rot="16200000">
              <a:off x="247010" y="2619210"/>
              <a:ext cx="4579016" cy="34948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圖片 16" descr="一張含有 建築物, 坐, 石頭, 男人 的圖片&#10;&#10;自動產生的描述">
              <a:extLst>
                <a:ext uri="{FF2B5EF4-FFF2-40B4-BE49-F238E27FC236}">
                  <a16:creationId xmlns:a16="http://schemas.microsoft.com/office/drawing/2014/main" id="{A4D815D9-F6BB-DD17-394B-57DFF7F4BAB3}"/>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292080" y="2057084"/>
              <a:ext cx="3431381" cy="46384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6"/>
          <p:cNvSpPr/>
          <p:nvPr/>
        </p:nvSpPr>
        <p:spPr>
          <a:xfrm flipH="1">
            <a:off x="1408763" y="1036635"/>
            <a:ext cx="10049987" cy="5052973"/>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1" name="Google Shape;134;p6">
            <a:extLst>
              <a:ext uri="{FF2B5EF4-FFF2-40B4-BE49-F238E27FC236}">
                <a16:creationId xmlns:a16="http://schemas.microsoft.com/office/drawing/2014/main" id="{B279FF14-D6E2-440F-84F5-1C626FB533B9}"/>
              </a:ext>
            </a:extLst>
          </p:cNvPr>
          <p:cNvSpPr txBox="1"/>
          <p:nvPr/>
        </p:nvSpPr>
        <p:spPr>
          <a:xfrm>
            <a:off x="1408763" y="1385247"/>
            <a:ext cx="5839074" cy="486509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45833"/>
              </a:lnSpc>
              <a:spcBef>
                <a:spcPts val="0"/>
              </a:spcBef>
              <a:spcAft>
                <a:spcPts val="0"/>
              </a:spcAft>
              <a:buClrTx/>
              <a:buSzPts val="2400"/>
              <a:buFont typeface="Arial"/>
              <a:buChar char="•"/>
            </a:pPr>
            <a:r>
              <a:rPr lang="zh-TW" sz="1800" dirty="0">
                <a:solidFill>
                  <a:schemeClr val="bg1">
                    <a:lumMod val="75000"/>
                  </a:schemeClr>
                </a:solidFill>
                <a:latin typeface="Adobe 繁黑體 Std B" panose="020B0700000000000000" pitchFamily="34" charset="-120"/>
                <a:ea typeface="Adobe 繁黑體 Std B" panose="020B0700000000000000" pitchFamily="34" charset="-120"/>
                <a:sym typeface="Arial"/>
              </a:rPr>
              <a:t>第 57 條</a:t>
            </a:r>
            <a:endParaRPr sz="1800" dirty="0">
              <a:solidFill>
                <a:schemeClr val="bg1">
                  <a:lumMod val="75000"/>
                </a:schemeClr>
              </a:solidFill>
              <a:latin typeface="Adobe 繁黑體 Std B" panose="020B0700000000000000" pitchFamily="34" charset="-120"/>
              <a:ea typeface="Adobe 繁黑體 Std B" panose="020B0700000000000000" pitchFamily="34" charset="-120"/>
            </a:endParaRPr>
          </a:p>
          <a:p>
            <a:pPr marL="0" marR="0" lvl="0" indent="0" algn="l" rtl="0">
              <a:lnSpc>
                <a:spcPct val="145833"/>
              </a:lnSpc>
              <a:spcBef>
                <a:spcPts val="1000"/>
              </a:spcBef>
              <a:spcAft>
                <a:spcPts val="0"/>
              </a:spcAft>
              <a:buClr>
                <a:schemeClr val="dk1"/>
              </a:buClr>
              <a:buSzPts val="2400"/>
              <a:buFont typeface="Arial"/>
              <a:buNone/>
            </a:pPr>
            <a:r>
              <a:rPr lang="zh-TW" sz="1800" b="1" dirty="0">
                <a:solidFill>
                  <a:schemeClr val="bg1">
                    <a:lumMod val="75000"/>
                  </a:schemeClr>
                </a:solidFill>
                <a:latin typeface="Adobe 繁黑體 Std B" panose="020B0700000000000000" pitchFamily="34" charset="-120"/>
                <a:ea typeface="Adobe 繁黑體 Std B" panose="020B0700000000000000" pitchFamily="34" charset="-120"/>
                <a:sym typeface="Arial"/>
              </a:rPr>
              <a:t>  </a:t>
            </a:r>
            <a:r>
              <a:rPr lang="zh-TW" altLang="en-US" sz="1800" b="1" dirty="0">
                <a:solidFill>
                  <a:schemeClr val="bg1">
                    <a:lumMod val="75000"/>
                  </a:schemeClr>
                </a:solidFill>
                <a:latin typeface="Adobe 繁黑體 Std B" panose="020B0700000000000000" pitchFamily="34" charset="-120"/>
                <a:ea typeface="Adobe 繁黑體 Std B" panose="020B0700000000000000" pitchFamily="34" charset="-120"/>
                <a:sym typeface="Arial"/>
              </a:rPr>
              <a:t>   </a:t>
            </a:r>
            <a:r>
              <a:rPr lang="zh-TW" sz="1800" b="1" dirty="0">
                <a:solidFill>
                  <a:schemeClr val="bg1">
                    <a:lumMod val="75000"/>
                  </a:schemeClr>
                </a:solidFill>
                <a:latin typeface="Adobe 繁黑體 Std B" panose="020B0700000000000000" pitchFamily="34" charset="-120"/>
                <a:ea typeface="Adobe 繁黑體 Std B" panose="020B0700000000000000" pitchFamily="34" charset="-120"/>
                <a:sym typeface="Arial"/>
              </a:rPr>
              <a:t>新建公共建築物</a:t>
            </a:r>
            <a:r>
              <a:rPr lang="zh-TW" sz="1800" dirty="0">
                <a:solidFill>
                  <a:schemeClr val="bg1">
                    <a:lumMod val="75000"/>
                  </a:schemeClr>
                </a:solidFill>
                <a:latin typeface="Adobe 繁黑體 Std B" panose="020B0700000000000000" pitchFamily="34" charset="-120"/>
                <a:ea typeface="Adobe 繁黑體 Std B" panose="020B0700000000000000" pitchFamily="34" charset="-120"/>
                <a:sym typeface="Arial"/>
              </a:rPr>
              <a:t>及</a:t>
            </a:r>
            <a:r>
              <a:rPr lang="zh-TW" sz="2400" b="1" dirty="0">
                <a:solidFill>
                  <a:schemeClr val="bg1">
                    <a:lumMod val="75000"/>
                  </a:schemeClr>
                </a:solidFill>
                <a:latin typeface="Adobe 繁黑體 Std B" panose="020B0700000000000000" pitchFamily="34" charset="-120"/>
                <a:ea typeface="Adobe 繁黑體 Std B" panose="020B0700000000000000" pitchFamily="34" charset="-120"/>
                <a:sym typeface="Arial"/>
              </a:rPr>
              <a:t>活動場所</a:t>
            </a:r>
            <a:r>
              <a:rPr lang="zh-TW" sz="1800" dirty="0">
                <a:solidFill>
                  <a:schemeClr val="bg1">
                    <a:lumMod val="75000"/>
                  </a:schemeClr>
                </a:solidFill>
                <a:latin typeface="Adobe 繁黑體 Std B" panose="020B0700000000000000" pitchFamily="34" charset="-120"/>
                <a:ea typeface="Adobe 繁黑體 Std B" panose="020B0700000000000000" pitchFamily="34" charset="-120"/>
                <a:sym typeface="Arial"/>
              </a:rPr>
              <a:t>，應規劃設置便於各類</a:t>
            </a:r>
            <a:br>
              <a:rPr lang="en-US" altLang="zh-TW" sz="1800" dirty="0">
                <a:solidFill>
                  <a:schemeClr val="bg1">
                    <a:lumMod val="75000"/>
                  </a:schemeClr>
                </a:solidFill>
                <a:latin typeface="Adobe 繁黑體 Std B" panose="020B0700000000000000" pitchFamily="34" charset="-120"/>
                <a:ea typeface="Adobe 繁黑體 Std B" panose="020B0700000000000000" pitchFamily="34" charset="-120"/>
                <a:sym typeface="Arial"/>
              </a:rPr>
            </a:br>
            <a:r>
              <a:rPr lang="zh-TW" altLang="en-US" sz="1800" dirty="0">
                <a:solidFill>
                  <a:schemeClr val="bg1">
                    <a:lumMod val="75000"/>
                  </a:schemeClr>
                </a:solidFill>
                <a:latin typeface="Adobe 繁黑體 Std B" panose="020B0700000000000000" pitchFamily="34" charset="-120"/>
                <a:ea typeface="Adobe 繁黑體 Std B" panose="020B0700000000000000" pitchFamily="34" charset="-120"/>
                <a:sym typeface="Arial"/>
              </a:rPr>
              <a:t>     </a:t>
            </a:r>
            <a:r>
              <a:rPr lang="zh-TW" sz="1800" dirty="0">
                <a:solidFill>
                  <a:schemeClr val="bg1">
                    <a:lumMod val="75000"/>
                  </a:schemeClr>
                </a:solidFill>
                <a:latin typeface="Adobe 繁黑體 Std B" panose="020B0700000000000000" pitchFamily="34" charset="-120"/>
                <a:ea typeface="Adobe 繁黑體 Std B" panose="020B0700000000000000" pitchFamily="34" charset="-120"/>
                <a:sym typeface="Arial"/>
              </a:rPr>
              <a:t>身心障礙者行動與使用之設施及設備。未符合規定</a:t>
            </a:r>
            <a:br>
              <a:rPr lang="en-US" altLang="zh-TW" sz="1800" dirty="0">
                <a:solidFill>
                  <a:schemeClr val="bg1">
                    <a:lumMod val="75000"/>
                  </a:schemeClr>
                </a:solidFill>
                <a:latin typeface="Adobe 繁黑體 Std B" panose="020B0700000000000000" pitchFamily="34" charset="-120"/>
                <a:ea typeface="Adobe 繁黑體 Std B" panose="020B0700000000000000" pitchFamily="34" charset="-120"/>
                <a:sym typeface="Arial"/>
              </a:rPr>
            </a:br>
            <a:r>
              <a:rPr lang="zh-TW" altLang="en-US" sz="1800" dirty="0">
                <a:solidFill>
                  <a:schemeClr val="bg1">
                    <a:lumMod val="75000"/>
                  </a:schemeClr>
                </a:solidFill>
                <a:latin typeface="Adobe 繁黑體 Std B" panose="020B0700000000000000" pitchFamily="34" charset="-120"/>
                <a:ea typeface="Adobe 繁黑體 Std B" panose="020B0700000000000000" pitchFamily="34" charset="-120"/>
                <a:sym typeface="Arial"/>
              </a:rPr>
              <a:t>     </a:t>
            </a:r>
            <a:r>
              <a:rPr lang="zh-TW" sz="1800" dirty="0">
                <a:solidFill>
                  <a:schemeClr val="bg1">
                    <a:lumMod val="75000"/>
                  </a:schemeClr>
                </a:solidFill>
                <a:latin typeface="Adobe 繁黑體 Std B" panose="020B0700000000000000" pitchFamily="34" charset="-120"/>
                <a:ea typeface="Adobe 繁黑體 Std B" panose="020B0700000000000000" pitchFamily="34" charset="-120"/>
                <a:sym typeface="Arial"/>
              </a:rPr>
              <a:t>者，不得核發建築執照或對外開放使用。</a:t>
            </a:r>
            <a:endParaRPr sz="1800" dirty="0">
              <a:solidFill>
                <a:schemeClr val="bg1">
                  <a:lumMod val="75000"/>
                </a:schemeClr>
              </a:solidFill>
              <a:latin typeface="Adobe 繁黑體 Std B" panose="020B0700000000000000" pitchFamily="34" charset="-120"/>
              <a:ea typeface="Adobe 繁黑體 Std B" panose="020B0700000000000000" pitchFamily="34" charset="-120"/>
              <a:sym typeface="Arial"/>
            </a:endParaRPr>
          </a:p>
          <a:p>
            <a:pPr marL="228600" marR="0" lvl="0" indent="-228600" algn="l" rtl="0">
              <a:lnSpc>
                <a:spcPct val="145833"/>
              </a:lnSpc>
              <a:spcBef>
                <a:spcPts val="1000"/>
              </a:spcBef>
              <a:spcAft>
                <a:spcPts val="0"/>
              </a:spcAft>
              <a:buClrTx/>
              <a:buSzPts val="2400"/>
              <a:buFont typeface="Arial"/>
              <a:buChar char="•"/>
            </a:pPr>
            <a:r>
              <a:rPr lang="zh-TW" sz="1800" dirty="0">
                <a:solidFill>
                  <a:schemeClr val="bg1">
                    <a:lumMod val="75000"/>
                  </a:schemeClr>
                </a:solidFill>
                <a:latin typeface="Adobe 繁黑體 Std B" panose="020B0700000000000000" pitchFamily="34" charset="-120"/>
                <a:ea typeface="Adobe 繁黑體 Std B" panose="020B0700000000000000" pitchFamily="34" charset="-120"/>
                <a:sym typeface="Arial"/>
              </a:rPr>
              <a:t>第 88 條</a:t>
            </a:r>
            <a:endParaRPr sz="1800" dirty="0">
              <a:solidFill>
                <a:schemeClr val="bg1">
                  <a:lumMod val="75000"/>
                </a:schemeClr>
              </a:solidFill>
              <a:latin typeface="Adobe 繁黑體 Std B" panose="020B0700000000000000" pitchFamily="34" charset="-120"/>
              <a:ea typeface="Adobe 繁黑體 Std B" panose="020B0700000000000000" pitchFamily="34" charset="-120"/>
            </a:endParaRPr>
          </a:p>
          <a:p>
            <a:pPr marL="0" marR="0" lvl="0" indent="0" algn="l" rtl="0">
              <a:lnSpc>
                <a:spcPct val="145833"/>
              </a:lnSpc>
              <a:spcBef>
                <a:spcPts val="1000"/>
              </a:spcBef>
              <a:spcAft>
                <a:spcPts val="0"/>
              </a:spcAft>
              <a:buClr>
                <a:schemeClr val="dk1"/>
              </a:buClr>
              <a:buSzPts val="2400"/>
              <a:buFont typeface="Arial"/>
              <a:buNone/>
            </a:pPr>
            <a:r>
              <a:rPr lang="zh-TW" sz="1800" dirty="0">
                <a:solidFill>
                  <a:schemeClr val="bg1">
                    <a:lumMod val="75000"/>
                  </a:schemeClr>
                </a:solidFill>
                <a:latin typeface="Adobe 繁黑體 Std B" panose="020B0700000000000000" pitchFamily="34" charset="-120"/>
                <a:ea typeface="Adobe 繁黑體 Std B" panose="020B0700000000000000" pitchFamily="34" charset="-120"/>
                <a:sym typeface="Arial"/>
              </a:rPr>
              <a:t>     </a:t>
            </a:r>
            <a:r>
              <a:rPr lang="zh-TW" sz="1800" b="1" dirty="0">
                <a:solidFill>
                  <a:schemeClr val="bg1">
                    <a:lumMod val="75000"/>
                  </a:schemeClr>
                </a:solidFill>
                <a:latin typeface="Adobe 繁黑體 Std B" panose="020B0700000000000000" pitchFamily="34" charset="-120"/>
                <a:ea typeface="Adobe 繁黑體 Std B" panose="020B0700000000000000" pitchFamily="34" charset="-120"/>
                <a:sym typeface="Arial"/>
              </a:rPr>
              <a:t>違反第五十七條</a:t>
            </a:r>
            <a:r>
              <a:rPr lang="zh-TW" sz="1800" dirty="0">
                <a:solidFill>
                  <a:schemeClr val="bg1">
                    <a:lumMod val="75000"/>
                  </a:schemeClr>
                </a:solidFill>
                <a:latin typeface="Adobe 繁黑體 Std B" panose="020B0700000000000000" pitchFamily="34" charset="-120"/>
                <a:ea typeface="Adobe 繁黑體 Std B" panose="020B0700000000000000" pitchFamily="34" charset="-120"/>
                <a:sym typeface="Arial"/>
              </a:rPr>
              <a:t>第三項規定未改善或未提具替代改</a:t>
            </a:r>
            <a:br>
              <a:rPr lang="en-US" altLang="zh-TW" sz="1800" dirty="0">
                <a:solidFill>
                  <a:schemeClr val="bg1">
                    <a:lumMod val="75000"/>
                  </a:schemeClr>
                </a:solidFill>
                <a:latin typeface="Adobe 繁黑體 Std B" panose="020B0700000000000000" pitchFamily="34" charset="-120"/>
                <a:ea typeface="Adobe 繁黑體 Std B" panose="020B0700000000000000" pitchFamily="34" charset="-120"/>
                <a:sym typeface="Arial"/>
              </a:rPr>
            </a:br>
            <a:r>
              <a:rPr lang="zh-TW" altLang="en-US" sz="1800" dirty="0">
                <a:solidFill>
                  <a:schemeClr val="bg1">
                    <a:lumMod val="75000"/>
                  </a:schemeClr>
                </a:solidFill>
                <a:latin typeface="Adobe 繁黑體 Std B" panose="020B0700000000000000" pitchFamily="34" charset="-120"/>
                <a:ea typeface="Adobe 繁黑體 Std B" panose="020B0700000000000000" pitchFamily="34" charset="-120"/>
                <a:sym typeface="Arial"/>
              </a:rPr>
              <a:t>     </a:t>
            </a:r>
            <a:r>
              <a:rPr lang="zh-TW" sz="1800" dirty="0">
                <a:solidFill>
                  <a:schemeClr val="bg1">
                    <a:lumMod val="75000"/>
                  </a:schemeClr>
                </a:solidFill>
                <a:latin typeface="Adobe 繁黑體 Std B" panose="020B0700000000000000" pitchFamily="34" charset="-120"/>
                <a:ea typeface="Adobe 繁黑體 Std B" panose="020B0700000000000000" pitchFamily="34" charset="-120"/>
                <a:sym typeface="Arial"/>
              </a:rPr>
              <a:t>善計畫或未依核定改善計畫之期限改善完成者，各</a:t>
            </a:r>
            <a:br>
              <a:rPr lang="en-US" altLang="zh-TW" sz="1800" dirty="0">
                <a:solidFill>
                  <a:schemeClr val="bg1">
                    <a:lumMod val="75000"/>
                  </a:schemeClr>
                </a:solidFill>
                <a:latin typeface="Adobe 繁黑體 Std B" panose="020B0700000000000000" pitchFamily="34" charset="-120"/>
                <a:ea typeface="Adobe 繁黑體 Std B" panose="020B0700000000000000" pitchFamily="34" charset="-120"/>
                <a:sym typeface="Arial"/>
              </a:rPr>
            </a:br>
            <a:r>
              <a:rPr lang="zh-TW" altLang="en-US" sz="1800" dirty="0">
                <a:solidFill>
                  <a:schemeClr val="bg1">
                    <a:lumMod val="75000"/>
                  </a:schemeClr>
                </a:solidFill>
                <a:latin typeface="Adobe 繁黑體 Std B" panose="020B0700000000000000" pitchFamily="34" charset="-120"/>
                <a:ea typeface="Adobe 繁黑體 Std B" panose="020B0700000000000000" pitchFamily="34" charset="-120"/>
                <a:sym typeface="Arial"/>
              </a:rPr>
              <a:t>     </a:t>
            </a:r>
            <a:r>
              <a:rPr lang="zh-TW" sz="1800" dirty="0">
                <a:solidFill>
                  <a:schemeClr val="bg1">
                    <a:lumMod val="75000"/>
                  </a:schemeClr>
                </a:solidFill>
                <a:latin typeface="Adobe 繁黑體 Std B" panose="020B0700000000000000" pitchFamily="34" charset="-120"/>
                <a:ea typeface="Adobe 繁黑體 Std B" panose="020B0700000000000000" pitchFamily="34" charset="-120"/>
                <a:sym typeface="Arial"/>
              </a:rPr>
              <a:t>級目的事業主管機關</a:t>
            </a:r>
            <a:r>
              <a:rPr lang="zh-TW" sz="1800" b="1" dirty="0">
                <a:solidFill>
                  <a:schemeClr val="bg1">
                    <a:lumMod val="75000"/>
                  </a:schemeClr>
                </a:solidFill>
                <a:latin typeface="Adobe 繁黑體 Std B" panose="020B0700000000000000" pitchFamily="34" charset="-120"/>
                <a:ea typeface="Adobe 繁黑體 Std B" panose="020B0700000000000000" pitchFamily="34" charset="-120"/>
                <a:sym typeface="Arial"/>
              </a:rPr>
              <a:t>除得勒令停止其使用外</a:t>
            </a:r>
            <a:r>
              <a:rPr lang="zh-TW" sz="1800" dirty="0">
                <a:solidFill>
                  <a:schemeClr val="bg1">
                    <a:lumMod val="75000"/>
                  </a:schemeClr>
                </a:solidFill>
                <a:latin typeface="Adobe 繁黑體 Std B" panose="020B0700000000000000" pitchFamily="34" charset="-120"/>
                <a:ea typeface="Adobe 繁黑體 Std B" panose="020B0700000000000000" pitchFamily="34" charset="-120"/>
                <a:sym typeface="Arial"/>
              </a:rPr>
              <a:t>，處其</a:t>
            </a:r>
            <a:br>
              <a:rPr lang="en-US" altLang="zh-TW" sz="1800" dirty="0">
                <a:solidFill>
                  <a:schemeClr val="bg1">
                    <a:lumMod val="75000"/>
                  </a:schemeClr>
                </a:solidFill>
                <a:latin typeface="Adobe 繁黑體 Std B" panose="020B0700000000000000" pitchFamily="34" charset="-120"/>
                <a:ea typeface="Adobe 繁黑體 Std B" panose="020B0700000000000000" pitchFamily="34" charset="-120"/>
                <a:sym typeface="Arial"/>
              </a:rPr>
            </a:br>
            <a:r>
              <a:rPr lang="zh-TW" altLang="en-US" sz="1800" dirty="0">
                <a:solidFill>
                  <a:schemeClr val="bg1">
                    <a:lumMod val="75000"/>
                  </a:schemeClr>
                </a:solidFill>
                <a:latin typeface="Adobe 繁黑體 Std B" panose="020B0700000000000000" pitchFamily="34" charset="-120"/>
                <a:ea typeface="Adobe 繁黑體 Std B" panose="020B0700000000000000" pitchFamily="34" charset="-120"/>
                <a:sym typeface="Arial"/>
              </a:rPr>
              <a:t>     </a:t>
            </a:r>
            <a:r>
              <a:rPr lang="zh-TW" sz="1800" dirty="0">
                <a:solidFill>
                  <a:schemeClr val="bg1">
                    <a:lumMod val="75000"/>
                  </a:schemeClr>
                </a:solidFill>
                <a:latin typeface="Adobe 繁黑體 Std B" panose="020B0700000000000000" pitchFamily="34" charset="-120"/>
                <a:ea typeface="Adobe 繁黑體 Std B" panose="020B0700000000000000" pitchFamily="34" charset="-120"/>
                <a:sym typeface="Arial"/>
              </a:rPr>
              <a:t>所有權人或管理機關負責人新臺幣</a:t>
            </a:r>
            <a:r>
              <a:rPr lang="zh-TW" sz="1800" b="1" dirty="0">
                <a:solidFill>
                  <a:schemeClr val="bg1">
                    <a:lumMod val="75000"/>
                  </a:schemeClr>
                </a:solidFill>
                <a:latin typeface="Adobe 繁黑體 Std B" panose="020B0700000000000000" pitchFamily="34" charset="-120"/>
                <a:ea typeface="Adobe 繁黑體 Std B" panose="020B0700000000000000" pitchFamily="34" charset="-120"/>
                <a:sym typeface="Arial"/>
              </a:rPr>
              <a:t>六萬</a:t>
            </a:r>
            <a:r>
              <a:rPr lang="zh-TW" sz="1800" dirty="0">
                <a:solidFill>
                  <a:schemeClr val="bg1">
                    <a:lumMod val="75000"/>
                  </a:schemeClr>
                </a:solidFill>
                <a:latin typeface="Adobe 繁黑體 Std B" panose="020B0700000000000000" pitchFamily="34" charset="-120"/>
                <a:ea typeface="Adobe 繁黑體 Std B" panose="020B0700000000000000" pitchFamily="34" charset="-120"/>
                <a:sym typeface="Arial"/>
              </a:rPr>
              <a:t>元以上</a:t>
            </a:r>
            <a:r>
              <a:rPr lang="zh-TW" sz="1800" b="1" dirty="0">
                <a:solidFill>
                  <a:schemeClr val="bg1">
                    <a:lumMod val="75000"/>
                  </a:schemeClr>
                </a:solidFill>
                <a:latin typeface="Adobe 繁黑體 Std B" panose="020B0700000000000000" pitchFamily="34" charset="-120"/>
                <a:ea typeface="Adobe 繁黑體 Std B" panose="020B0700000000000000" pitchFamily="34" charset="-120"/>
                <a:sym typeface="Arial"/>
              </a:rPr>
              <a:t>三十</a:t>
            </a:r>
            <a:br>
              <a:rPr lang="en-US" altLang="zh-TW" sz="1800" b="1" dirty="0">
                <a:solidFill>
                  <a:schemeClr val="bg1">
                    <a:lumMod val="75000"/>
                  </a:schemeClr>
                </a:solidFill>
                <a:latin typeface="Adobe 繁黑體 Std B" panose="020B0700000000000000" pitchFamily="34" charset="-120"/>
                <a:ea typeface="Adobe 繁黑體 Std B" panose="020B0700000000000000" pitchFamily="34" charset="-120"/>
                <a:sym typeface="Arial"/>
              </a:rPr>
            </a:br>
            <a:r>
              <a:rPr lang="zh-TW" altLang="en-US" sz="1800" b="1" dirty="0">
                <a:solidFill>
                  <a:schemeClr val="bg1">
                    <a:lumMod val="75000"/>
                  </a:schemeClr>
                </a:solidFill>
                <a:latin typeface="Adobe 繁黑體 Std B" panose="020B0700000000000000" pitchFamily="34" charset="-120"/>
                <a:ea typeface="Adobe 繁黑體 Std B" panose="020B0700000000000000" pitchFamily="34" charset="-120"/>
                <a:sym typeface="Arial"/>
              </a:rPr>
              <a:t>     </a:t>
            </a:r>
            <a:r>
              <a:rPr lang="zh-TW" sz="1800" b="1" dirty="0">
                <a:solidFill>
                  <a:schemeClr val="bg1">
                    <a:lumMod val="75000"/>
                  </a:schemeClr>
                </a:solidFill>
                <a:latin typeface="Adobe 繁黑體 Std B" panose="020B0700000000000000" pitchFamily="34" charset="-120"/>
                <a:ea typeface="Adobe 繁黑體 Std B" panose="020B0700000000000000" pitchFamily="34" charset="-120"/>
                <a:sym typeface="Arial"/>
              </a:rPr>
              <a:t>萬</a:t>
            </a:r>
            <a:r>
              <a:rPr lang="zh-TW" sz="1800" dirty="0">
                <a:solidFill>
                  <a:schemeClr val="bg1">
                    <a:lumMod val="75000"/>
                  </a:schemeClr>
                </a:solidFill>
                <a:latin typeface="Adobe 繁黑體 Std B" panose="020B0700000000000000" pitchFamily="34" charset="-120"/>
                <a:ea typeface="Adobe 繁黑體 Std B" panose="020B0700000000000000" pitchFamily="34" charset="-120"/>
                <a:sym typeface="Arial"/>
              </a:rPr>
              <a:t>元以下罰鍰，並限期改善。</a:t>
            </a:r>
            <a:endParaRPr sz="1800" dirty="0">
              <a:solidFill>
                <a:schemeClr val="bg1">
                  <a:lumMod val="75000"/>
                </a:schemeClr>
              </a:solidFill>
              <a:latin typeface="Adobe 繁黑體 Std B" panose="020B0700000000000000" pitchFamily="34" charset="-120"/>
              <a:ea typeface="Adobe 繁黑體 Std B" panose="020B0700000000000000" pitchFamily="34" charset="-120"/>
            </a:endParaRPr>
          </a:p>
          <a:p>
            <a:pPr marL="0" marR="0" lvl="0" indent="0" algn="l" rtl="0">
              <a:lnSpc>
                <a:spcPct val="145833"/>
              </a:lnSpc>
              <a:spcBef>
                <a:spcPts val="1000"/>
              </a:spcBef>
              <a:spcAft>
                <a:spcPts val="0"/>
              </a:spcAft>
              <a:buClr>
                <a:schemeClr val="dk1"/>
              </a:buClr>
              <a:buSzPts val="2400"/>
              <a:buFont typeface="Arial"/>
              <a:buNone/>
            </a:pPr>
            <a:endParaRPr sz="1800" dirty="0">
              <a:solidFill>
                <a:schemeClr val="bg1">
                  <a:lumMod val="75000"/>
                </a:schemeClr>
              </a:solidFill>
              <a:latin typeface="Adobe 繁黑體 Std B" panose="020B0700000000000000" pitchFamily="34" charset="-120"/>
              <a:ea typeface="Adobe 繁黑體 Std B" panose="020B0700000000000000" pitchFamily="34" charset="-120"/>
              <a:sym typeface="Arial"/>
            </a:endParaRPr>
          </a:p>
        </p:txBody>
      </p:sp>
      <p:sp>
        <p:nvSpPr>
          <p:cNvPr id="129" name="Google Shape;129;p6"/>
          <p:cNvSpPr txBox="1"/>
          <p:nvPr/>
        </p:nvSpPr>
        <p:spPr>
          <a:xfrm>
            <a:off x="675194" y="673907"/>
            <a:ext cx="4392106" cy="523180"/>
          </a:xfrm>
          <a:prstGeom prst="rect">
            <a:avLst/>
          </a:prstGeom>
          <a:solidFill>
            <a:srgbClr val="FFC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p:txBody>
      </p:sp>
      <p:sp>
        <p:nvSpPr>
          <p:cNvPr id="130" name="Google Shape;130;p6"/>
          <p:cNvSpPr txBox="1"/>
          <p:nvPr/>
        </p:nvSpPr>
        <p:spPr>
          <a:xfrm>
            <a:off x="733250" y="745532"/>
            <a:ext cx="4334050" cy="53648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身心障礙者權益保障法</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sp>
        <p:nvSpPr>
          <p:cNvPr id="131" name="Google Shape;131;p6"/>
          <p:cNvSpPr/>
          <p:nvPr/>
        </p:nvSpPr>
        <p:spPr>
          <a:xfrm>
            <a:off x="185314" y="142130"/>
            <a:ext cx="731097" cy="731097"/>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32" name="Google Shape;132;p6"/>
          <p:cNvSpPr/>
          <p:nvPr/>
        </p:nvSpPr>
        <p:spPr>
          <a:xfrm>
            <a:off x="-3688236" y="-5015190"/>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33" name="Google Shape;133;p6"/>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7</a:t>
            </a:fld>
            <a:endParaRPr dirty="0"/>
          </a:p>
        </p:txBody>
      </p:sp>
      <p:sp>
        <p:nvSpPr>
          <p:cNvPr id="134" name="Google Shape;134;p6"/>
          <p:cNvSpPr txBox="1"/>
          <p:nvPr/>
        </p:nvSpPr>
        <p:spPr>
          <a:xfrm>
            <a:off x="1408763" y="1385246"/>
            <a:ext cx="5839074" cy="4865091"/>
          </a:xfrm>
          <a:prstGeom prst="rect">
            <a:avLst/>
          </a:prstGeom>
          <a:noFill/>
          <a:ln>
            <a:noFill/>
          </a:ln>
        </p:spPr>
        <p:txBody>
          <a:bodyPr spcFirstLastPara="1" wrap="square" lIns="91425" tIns="45700" rIns="91425" bIns="45700" anchor="t" anchorCtr="0">
            <a:noAutofit/>
          </a:bodyPr>
          <a:lstStyle/>
          <a:p>
            <a:pPr marL="228600" marR="0" lvl="0" indent="-228600" algn="l" rtl="0">
              <a:lnSpc>
                <a:spcPct val="145833"/>
              </a:lnSpc>
              <a:spcBef>
                <a:spcPts val="0"/>
              </a:spcBef>
              <a:spcAft>
                <a:spcPts val="0"/>
              </a:spcAft>
              <a:buClr>
                <a:schemeClr val="dk1"/>
              </a:buClr>
              <a:buSzPts val="2400"/>
              <a:buFont typeface="Arial"/>
              <a:buChar char="•"/>
            </a:pPr>
            <a:r>
              <a:rPr lang="zh-TW" sz="1800" dirty="0">
                <a:solidFill>
                  <a:schemeClr val="dk1"/>
                </a:solidFill>
                <a:latin typeface="Adobe 繁黑體 Std B" panose="020B0700000000000000" pitchFamily="34" charset="-120"/>
                <a:ea typeface="Adobe 繁黑體 Std B" panose="020B0700000000000000" pitchFamily="34" charset="-120"/>
                <a:sym typeface="Arial"/>
              </a:rPr>
              <a:t>第 57 條</a:t>
            </a:r>
            <a:endParaRPr sz="1800" dirty="0">
              <a:latin typeface="Adobe 繁黑體 Std B" panose="020B0700000000000000" pitchFamily="34" charset="-120"/>
              <a:ea typeface="Adobe 繁黑體 Std B" panose="020B0700000000000000" pitchFamily="34" charset="-120"/>
            </a:endParaRPr>
          </a:p>
          <a:p>
            <a:pPr marL="0" marR="0" lvl="0" indent="0" algn="l" rtl="0">
              <a:lnSpc>
                <a:spcPct val="145833"/>
              </a:lnSpc>
              <a:spcBef>
                <a:spcPts val="1000"/>
              </a:spcBef>
              <a:spcAft>
                <a:spcPts val="0"/>
              </a:spcAft>
              <a:buClr>
                <a:schemeClr val="dk1"/>
              </a:buClr>
              <a:buSzPts val="2400"/>
              <a:buFont typeface="Arial"/>
              <a:buNone/>
            </a:pPr>
            <a:r>
              <a:rPr lang="zh-TW" sz="1800" b="1" dirty="0">
                <a:solidFill>
                  <a:srgbClr val="C00000"/>
                </a:solidFill>
                <a:latin typeface="Adobe 繁黑體 Std B" panose="020B0700000000000000" pitchFamily="34" charset="-120"/>
                <a:ea typeface="Adobe 繁黑體 Std B" panose="020B0700000000000000" pitchFamily="34" charset="-120"/>
                <a:sym typeface="Arial"/>
              </a:rPr>
              <a:t>  </a:t>
            </a:r>
            <a:r>
              <a:rPr lang="zh-TW" altLang="en-US" sz="1800" b="1" dirty="0">
                <a:solidFill>
                  <a:srgbClr val="C00000"/>
                </a:solidFill>
                <a:latin typeface="Adobe 繁黑體 Std B" panose="020B0700000000000000" pitchFamily="34" charset="-120"/>
                <a:ea typeface="Adobe 繁黑體 Std B" panose="020B0700000000000000" pitchFamily="34" charset="-120"/>
                <a:sym typeface="Arial"/>
              </a:rPr>
              <a:t>   </a:t>
            </a:r>
            <a:r>
              <a:rPr lang="zh-TW" sz="1800" b="1" dirty="0">
                <a:solidFill>
                  <a:srgbClr val="C00000"/>
                </a:solidFill>
                <a:latin typeface="Adobe 繁黑體 Std B" panose="020B0700000000000000" pitchFamily="34" charset="-120"/>
                <a:ea typeface="Adobe 繁黑體 Std B" panose="020B0700000000000000" pitchFamily="34" charset="-120"/>
                <a:sym typeface="Arial"/>
              </a:rPr>
              <a:t>新建公共建築物</a:t>
            </a:r>
            <a:r>
              <a:rPr lang="zh-TW" sz="1800" dirty="0">
                <a:solidFill>
                  <a:schemeClr val="dk1"/>
                </a:solidFill>
                <a:latin typeface="Adobe 繁黑體 Std B" panose="020B0700000000000000" pitchFamily="34" charset="-120"/>
                <a:ea typeface="Adobe 繁黑體 Std B" panose="020B0700000000000000" pitchFamily="34" charset="-120"/>
                <a:sym typeface="Arial"/>
              </a:rPr>
              <a:t>及</a:t>
            </a:r>
            <a:r>
              <a:rPr lang="zh-TW" sz="2400" b="1" dirty="0">
                <a:solidFill>
                  <a:srgbClr val="C00000"/>
                </a:solidFill>
                <a:latin typeface="Adobe 繁黑體 Std B" panose="020B0700000000000000" pitchFamily="34" charset="-120"/>
                <a:ea typeface="Adobe 繁黑體 Std B" panose="020B0700000000000000" pitchFamily="34" charset="-120"/>
                <a:sym typeface="Arial"/>
              </a:rPr>
              <a:t>活動場所</a:t>
            </a:r>
            <a:r>
              <a:rPr lang="zh-TW" sz="1800" dirty="0">
                <a:solidFill>
                  <a:schemeClr val="dk1"/>
                </a:solidFill>
                <a:latin typeface="Adobe 繁黑體 Std B" panose="020B0700000000000000" pitchFamily="34" charset="-120"/>
                <a:ea typeface="Adobe 繁黑體 Std B" panose="020B0700000000000000" pitchFamily="34" charset="-120"/>
                <a:sym typeface="Arial"/>
              </a:rPr>
              <a:t>，應規劃設置便於各類</a:t>
            </a:r>
            <a:br>
              <a:rPr lang="en-US" altLang="zh-TW" sz="1800" dirty="0">
                <a:solidFill>
                  <a:schemeClr val="dk1"/>
                </a:solidFill>
                <a:latin typeface="Adobe 繁黑體 Std B" panose="020B0700000000000000" pitchFamily="34" charset="-120"/>
                <a:ea typeface="Adobe 繁黑體 Std B" panose="020B0700000000000000" pitchFamily="34" charset="-120"/>
                <a:sym typeface="Arial"/>
              </a:rPr>
            </a:br>
            <a:r>
              <a:rPr lang="zh-TW" altLang="en-US" sz="1800" dirty="0">
                <a:solidFill>
                  <a:schemeClr val="dk1"/>
                </a:solidFill>
                <a:latin typeface="Adobe 繁黑體 Std B" panose="020B0700000000000000" pitchFamily="34" charset="-120"/>
                <a:ea typeface="Adobe 繁黑體 Std B" panose="020B0700000000000000" pitchFamily="34" charset="-120"/>
                <a:sym typeface="Arial"/>
              </a:rPr>
              <a:t>     </a:t>
            </a:r>
            <a:r>
              <a:rPr lang="zh-TW" sz="1800" dirty="0">
                <a:solidFill>
                  <a:schemeClr val="dk1"/>
                </a:solidFill>
                <a:latin typeface="Adobe 繁黑體 Std B" panose="020B0700000000000000" pitchFamily="34" charset="-120"/>
                <a:ea typeface="Adobe 繁黑體 Std B" panose="020B0700000000000000" pitchFamily="34" charset="-120"/>
                <a:sym typeface="Arial"/>
              </a:rPr>
              <a:t>身心障礙者行動與使用之設施及設備。未符合規定</a:t>
            </a:r>
            <a:br>
              <a:rPr lang="en-US" altLang="zh-TW" sz="1800" dirty="0">
                <a:solidFill>
                  <a:schemeClr val="dk1"/>
                </a:solidFill>
                <a:latin typeface="Adobe 繁黑體 Std B" panose="020B0700000000000000" pitchFamily="34" charset="-120"/>
                <a:ea typeface="Adobe 繁黑體 Std B" panose="020B0700000000000000" pitchFamily="34" charset="-120"/>
                <a:sym typeface="Arial"/>
              </a:rPr>
            </a:br>
            <a:r>
              <a:rPr lang="zh-TW" altLang="en-US" sz="1800" dirty="0">
                <a:solidFill>
                  <a:schemeClr val="dk1"/>
                </a:solidFill>
                <a:latin typeface="Adobe 繁黑體 Std B" panose="020B0700000000000000" pitchFamily="34" charset="-120"/>
                <a:ea typeface="Adobe 繁黑體 Std B" panose="020B0700000000000000" pitchFamily="34" charset="-120"/>
                <a:sym typeface="Arial"/>
              </a:rPr>
              <a:t>     </a:t>
            </a:r>
            <a:r>
              <a:rPr lang="zh-TW" sz="1800" dirty="0">
                <a:solidFill>
                  <a:schemeClr val="dk1"/>
                </a:solidFill>
                <a:latin typeface="Adobe 繁黑體 Std B" panose="020B0700000000000000" pitchFamily="34" charset="-120"/>
                <a:ea typeface="Adobe 繁黑體 Std B" panose="020B0700000000000000" pitchFamily="34" charset="-120"/>
                <a:sym typeface="Arial"/>
              </a:rPr>
              <a:t>者，不得核發建築執照或對外開放使用。</a:t>
            </a:r>
            <a:endParaRPr sz="1800" dirty="0">
              <a:solidFill>
                <a:schemeClr val="dk1"/>
              </a:solidFill>
              <a:latin typeface="Adobe 繁黑體 Std B" panose="020B0700000000000000" pitchFamily="34" charset="-120"/>
              <a:ea typeface="Adobe 繁黑體 Std B" panose="020B0700000000000000" pitchFamily="34" charset="-120"/>
              <a:sym typeface="Arial"/>
            </a:endParaRPr>
          </a:p>
          <a:p>
            <a:pPr marL="228600" marR="0" lvl="0" indent="-228600" algn="l" rtl="0">
              <a:lnSpc>
                <a:spcPct val="145833"/>
              </a:lnSpc>
              <a:spcBef>
                <a:spcPts val="1000"/>
              </a:spcBef>
              <a:spcAft>
                <a:spcPts val="0"/>
              </a:spcAft>
              <a:buClr>
                <a:schemeClr val="dk1"/>
              </a:buClr>
              <a:buSzPts val="2400"/>
              <a:buFont typeface="Arial"/>
              <a:buChar char="•"/>
            </a:pPr>
            <a:r>
              <a:rPr lang="zh-TW" sz="1800" dirty="0">
                <a:solidFill>
                  <a:schemeClr val="dk1"/>
                </a:solidFill>
                <a:latin typeface="Adobe 繁黑體 Std B" panose="020B0700000000000000" pitchFamily="34" charset="-120"/>
                <a:ea typeface="Adobe 繁黑體 Std B" panose="020B0700000000000000" pitchFamily="34" charset="-120"/>
                <a:sym typeface="Arial"/>
              </a:rPr>
              <a:t>第 88 條</a:t>
            </a:r>
            <a:endParaRPr sz="1800" dirty="0">
              <a:latin typeface="Adobe 繁黑體 Std B" panose="020B0700000000000000" pitchFamily="34" charset="-120"/>
              <a:ea typeface="Adobe 繁黑體 Std B" panose="020B0700000000000000" pitchFamily="34" charset="-120"/>
            </a:endParaRPr>
          </a:p>
          <a:p>
            <a:pPr marL="0" marR="0" lvl="0" indent="0" algn="l" rtl="0">
              <a:lnSpc>
                <a:spcPct val="145833"/>
              </a:lnSpc>
              <a:spcBef>
                <a:spcPts val="1000"/>
              </a:spcBef>
              <a:spcAft>
                <a:spcPts val="0"/>
              </a:spcAft>
              <a:buClr>
                <a:schemeClr val="dk1"/>
              </a:buClr>
              <a:buSzPts val="2400"/>
              <a:buFont typeface="Arial"/>
              <a:buNone/>
            </a:pPr>
            <a:r>
              <a:rPr lang="zh-TW" sz="1800" dirty="0">
                <a:solidFill>
                  <a:schemeClr val="dk1"/>
                </a:solidFill>
                <a:latin typeface="Adobe 繁黑體 Std B" panose="020B0700000000000000" pitchFamily="34" charset="-120"/>
                <a:ea typeface="Adobe 繁黑體 Std B" panose="020B0700000000000000" pitchFamily="34" charset="-120"/>
                <a:sym typeface="Arial"/>
              </a:rPr>
              <a:t>     </a:t>
            </a:r>
            <a:r>
              <a:rPr lang="zh-TW" sz="1800" b="1" dirty="0">
                <a:solidFill>
                  <a:srgbClr val="C00000"/>
                </a:solidFill>
                <a:latin typeface="Adobe 繁黑體 Std B" panose="020B0700000000000000" pitchFamily="34" charset="-120"/>
                <a:ea typeface="Adobe 繁黑體 Std B" panose="020B0700000000000000" pitchFamily="34" charset="-120"/>
                <a:sym typeface="Arial"/>
              </a:rPr>
              <a:t>違反第五十七條</a:t>
            </a:r>
            <a:r>
              <a:rPr lang="zh-TW" sz="1800" dirty="0">
                <a:solidFill>
                  <a:schemeClr val="dk1"/>
                </a:solidFill>
                <a:latin typeface="Adobe 繁黑體 Std B" panose="020B0700000000000000" pitchFamily="34" charset="-120"/>
                <a:ea typeface="Adobe 繁黑體 Std B" panose="020B0700000000000000" pitchFamily="34" charset="-120"/>
                <a:sym typeface="Arial"/>
              </a:rPr>
              <a:t>第三項規定未改善或未提具替代改</a:t>
            </a:r>
            <a:br>
              <a:rPr lang="en-US" altLang="zh-TW" sz="1800" dirty="0">
                <a:solidFill>
                  <a:schemeClr val="dk1"/>
                </a:solidFill>
                <a:latin typeface="Adobe 繁黑體 Std B" panose="020B0700000000000000" pitchFamily="34" charset="-120"/>
                <a:ea typeface="Adobe 繁黑體 Std B" panose="020B0700000000000000" pitchFamily="34" charset="-120"/>
                <a:sym typeface="Arial"/>
              </a:rPr>
            </a:br>
            <a:r>
              <a:rPr lang="zh-TW" altLang="en-US" sz="1800" dirty="0">
                <a:solidFill>
                  <a:schemeClr val="dk1"/>
                </a:solidFill>
                <a:latin typeface="Adobe 繁黑體 Std B" panose="020B0700000000000000" pitchFamily="34" charset="-120"/>
                <a:ea typeface="Adobe 繁黑體 Std B" panose="020B0700000000000000" pitchFamily="34" charset="-120"/>
                <a:sym typeface="Arial"/>
              </a:rPr>
              <a:t>     </a:t>
            </a:r>
            <a:r>
              <a:rPr lang="zh-TW" sz="1800" dirty="0">
                <a:solidFill>
                  <a:schemeClr val="dk1"/>
                </a:solidFill>
                <a:latin typeface="Adobe 繁黑體 Std B" panose="020B0700000000000000" pitchFamily="34" charset="-120"/>
                <a:ea typeface="Adobe 繁黑體 Std B" panose="020B0700000000000000" pitchFamily="34" charset="-120"/>
                <a:sym typeface="Arial"/>
              </a:rPr>
              <a:t>善計畫或未依核定改善計畫之期限改善完成者，各</a:t>
            </a:r>
            <a:br>
              <a:rPr lang="en-US" altLang="zh-TW" sz="1800" dirty="0">
                <a:solidFill>
                  <a:schemeClr val="dk1"/>
                </a:solidFill>
                <a:latin typeface="Adobe 繁黑體 Std B" panose="020B0700000000000000" pitchFamily="34" charset="-120"/>
                <a:ea typeface="Adobe 繁黑體 Std B" panose="020B0700000000000000" pitchFamily="34" charset="-120"/>
                <a:sym typeface="Arial"/>
              </a:rPr>
            </a:br>
            <a:r>
              <a:rPr lang="zh-TW" altLang="en-US" sz="1800" dirty="0">
                <a:solidFill>
                  <a:schemeClr val="dk1"/>
                </a:solidFill>
                <a:latin typeface="Adobe 繁黑體 Std B" panose="020B0700000000000000" pitchFamily="34" charset="-120"/>
                <a:ea typeface="Adobe 繁黑體 Std B" panose="020B0700000000000000" pitchFamily="34" charset="-120"/>
                <a:sym typeface="Arial"/>
              </a:rPr>
              <a:t>     </a:t>
            </a:r>
            <a:r>
              <a:rPr lang="zh-TW" sz="1800" dirty="0">
                <a:solidFill>
                  <a:schemeClr val="dk1"/>
                </a:solidFill>
                <a:latin typeface="Adobe 繁黑體 Std B" panose="020B0700000000000000" pitchFamily="34" charset="-120"/>
                <a:ea typeface="Adobe 繁黑體 Std B" panose="020B0700000000000000" pitchFamily="34" charset="-120"/>
                <a:sym typeface="Arial"/>
              </a:rPr>
              <a:t>級目的事業主管機關</a:t>
            </a:r>
            <a:r>
              <a:rPr lang="zh-TW" sz="1800" b="1" dirty="0">
                <a:solidFill>
                  <a:srgbClr val="C00000"/>
                </a:solidFill>
                <a:latin typeface="Adobe 繁黑體 Std B" panose="020B0700000000000000" pitchFamily="34" charset="-120"/>
                <a:ea typeface="Adobe 繁黑體 Std B" panose="020B0700000000000000" pitchFamily="34" charset="-120"/>
                <a:sym typeface="Arial"/>
              </a:rPr>
              <a:t>除得勒令停止其使用外</a:t>
            </a:r>
            <a:r>
              <a:rPr lang="zh-TW" sz="1800" dirty="0">
                <a:solidFill>
                  <a:schemeClr val="dk1"/>
                </a:solidFill>
                <a:latin typeface="Adobe 繁黑體 Std B" panose="020B0700000000000000" pitchFamily="34" charset="-120"/>
                <a:ea typeface="Adobe 繁黑體 Std B" panose="020B0700000000000000" pitchFamily="34" charset="-120"/>
                <a:sym typeface="Arial"/>
              </a:rPr>
              <a:t>，處其</a:t>
            </a:r>
            <a:br>
              <a:rPr lang="en-US" altLang="zh-TW" sz="1800" dirty="0">
                <a:solidFill>
                  <a:schemeClr val="dk1"/>
                </a:solidFill>
                <a:latin typeface="Adobe 繁黑體 Std B" panose="020B0700000000000000" pitchFamily="34" charset="-120"/>
                <a:ea typeface="Adobe 繁黑體 Std B" panose="020B0700000000000000" pitchFamily="34" charset="-120"/>
                <a:sym typeface="Arial"/>
              </a:rPr>
            </a:br>
            <a:r>
              <a:rPr lang="zh-TW" altLang="en-US" sz="1800" dirty="0">
                <a:solidFill>
                  <a:schemeClr val="dk1"/>
                </a:solidFill>
                <a:latin typeface="Adobe 繁黑體 Std B" panose="020B0700000000000000" pitchFamily="34" charset="-120"/>
                <a:ea typeface="Adobe 繁黑體 Std B" panose="020B0700000000000000" pitchFamily="34" charset="-120"/>
                <a:sym typeface="Arial"/>
              </a:rPr>
              <a:t>     </a:t>
            </a:r>
            <a:r>
              <a:rPr lang="zh-TW" sz="1800" dirty="0">
                <a:solidFill>
                  <a:schemeClr val="dk1"/>
                </a:solidFill>
                <a:latin typeface="Adobe 繁黑體 Std B" panose="020B0700000000000000" pitchFamily="34" charset="-120"/>
                <a:ea typeface="Adobe 繁黑體 Std B" panose="020B0700000000000000" pitchFamily="34" charset="-120"/>
                <a:sym typeface="Arial"/>
              </a:rPr>
              <a:t>所有權人或管理機關負責人新臺幣</a:t>
            </a:r>
            <a:r>
              <a:rPr lang="zh-TW" sz="1800" b="1" dirty="0">
                <a:solidFill>
                  <a:srgbClr val="C00000"/>
                </a:solidFill>
                <a:latin typeface="Adobe 繁黑體 Std B" panose="020B0700000000000000" pitchFamily="34" charset="-120"/>
                <a:ea typeface="Adobe 繁黑體 Std B" panose="020B0700000000000000" pitchFamily="34" charset="-120"/>
                <a:sym typeface="Arial"/>
              </a:rPr>
              <a:t>六萬</a:t>
            </a:r>
            <a:r>
              <a:rPr lang="zh-TW" sz="1800" dirty="0">
                <a:solidFill>
                  <a:schemeClr val="dk1"/>
                </a:solidFill>
                <a:latin typeface="Adobe 繁黑體 Std B" panose="020B0700000000000000" pitchFamily="34" charset="-120"/>
                <a:ea typeface="Adobe 繁黑體 Std B" panose="020B0700000000000000" pitchFamily="34" charset="-120"/>
                <a:sym typeface="Arial"/>
              </a:rPr>
              <a:t>元以上</a:t>
            </a:r>
            <a:r>
              <a:rPr lang="zh-TW" sz="1800" b="1" dirty="0">
                <a:solidFill>
                  <a:srgbClr val="C00000"/>
                </a:solidFill>
                <a:latin typeface="Adobe 繁黑體 Std B" panose="020B0700000000000000" pitchFamily="34" charset="-120"/>
                <a:ea typeface="Adobe 繁黑體 Std B" panose="020B0700000000000000" pitchFamily="34" charset="-120"/>
                <a:sym typeface="Arial"/>
              </a:rPr>
              <a:t>三十</a:t>
            </a:r>
            <a:br>
              <a:rPr lang="en-US" altLang="zh-TW" sz="1800" b="1" dirty="0">
                <a:solidFill>
                  <a:srgbClr val="C00000"/>
                </a:solidFill>
                <a:latin typeface="Adobe 繁黑體 Std B" panose="020B0700000000000000" pitchFamily="34" charset="-120"/>
                <a:ea typeface="Adobe 繁黑體 Std B" panose="020B0700000000000000" pitchFamily="34" charset="-120"/>
                <a:sym typeface="Arial"/>
              </a:rPr>
            </a:br>
            <a:r>
              <a:rPr lang="zh-TW" altLang="en-US" sz="1800" b="1" dirty="0">
                <a:solidFill>
                  <a:srgbClr val="C00000"/>
                </a:solidFill>
                <a:latin typeface="Adobe 繁黑體 Std B" panose="020B0700000000000000" pitchFamily="34" charset="-120"/>
                <a:ea typeface="Adobe 繁黑體 Std B" panose="020B0700000000000000" pitchFamily="34" charset="-120"/>
                <a:sym typeface="Arial"/>
              </a:rPr>
              <a:t>     </a:t>
            </a:r>
            <a:r>
              <a:rPr lang="zh-TW" sz="1800" b="1" dirty="0">
                <a:solidFill>
                  <a:srgbClr val="C00000"/>
                </a:solidFill>
                <a:latin typeface="Adobe 繁黑體 Std B" panose="020B0700000000000000" pitchFamily="34" charset="-120"/>
                <a:ea typeface="Adobe 繁黑體 Std B" panose="020B0700000000000000" pitchFamily="34" charset="-120"/>
                <a:sym typeface="Arial"/>
              </a:rPr>
              <a:t>萬</a:t>
            </a:r>
            <a:r>
              <a:rPr lang="zh-TW" sz="1800" dirty="0">
                <a:solidFill>
                  <a:schemeClr val="dk1"/>
                </a:solidFill>
                <a:latin typeface="Adobe 繁黑體 Std B" panose="020B0700000000000000" pitchFamily="34" charset="-120"/>
                <a:ea typeface="Adobe 繁黑體 Std B" panose="020B0700000000000000" pitchFamily="34" charset="-120"/>
                <a:sym typeface="Arial"/>
              </a:rPr>
              <a:t>元以下罰鍰，並限期改善。</a:t>
            </a:r>
            <a:endParaRPr sz="1800" dirty="0">
              <a:latin typeface="Adobe 繁黑體 Std B" panose="020B0700000000000000" pitchFamily="34" charset="-120"/>
              <a:ea typeface="Adobe 繁黑體 Std B" panose="020B0700000000000000" pitchFamily="34" charset="-120"/>
            </a:endParaRPr>
          </a:p>
          <a:p>
            <a:pPr marL="0" marR="0" lvl="0" indent="0" algn="l" rtl="0">
              <a:lnSpc>
                <a:spcPct val="145833"/>
              </a:lnSpc>
              <a:spcBef>
                <a:spcPts val="1000"/>
              </a:spcBef>
              <a:spcAft>
                <a:spcPts val="0"/>
              </a:spcAft>
              <a:buClr>
                <a:schemeClr val="dk1"/>
              </a:buClr>
              <a:buSzPts val="2400"/>
              <a:buFont typeface="Arial"/>
              <a:buNone/>
            </a:pPr>
            <a:endParaRPr sz="1800" dirty="0">
              <a:solidFill>
                <a:schemeClr val="dk1"/>
              </a:solidFill>
              <a:latin typeface="Adobe 繁黑體 Std B" panose="020B0700000000000000" pitchFamily="34" charset="-120"/>
              <a:ea typeface="Adobe 繁黑體 Std B" panose="020B0700000000000000" pitchFamily="34" charset="-120"/>
              <a:sym typeface="Arial"/>
            </a:endParaRPr>
          </a:p>
        </p:txBody>
      </p:sp>
      <p:pic>
        <p:nvPicPr>
          <p:cNvPr id="135" name="Google Shape;135;p6" descr="一張含有 美工圖案, 圖形, 螢幕擷取畫面, 卡通 的圖片&#10;&#10;自動產生的描述"/>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118129" y="184963"/>
            <a:ext cx="1330216" cy="1330216"/>
          </a:xfrm>
          <a:prstGeom prst="rect">
            <a:avLst/>
          </a:prstGeom>
          <a:noFill/>
          <a:ln>
            <a:noFill/>
          </a:ln>
        </p:spPr>
      </p:pic>
      <p:pic>
        <p:nvPicPr>
          <p:cNvPr id="7" name="圖片 6">
            <a:extLst>
              <a:ext uri="{FF2B5EF4-FFF2-40B4-BE49-F238E27FC236}">
                <a16:creationId xmlns:a16="http://schemas.microsoft.com/office/drawing/2014/main" id="{361A03EF-FE95-030F-5BE0-68A0995297E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474181" y="2438399"/>
            <a:ext cx="3974164" cy="2682240"/>
          </a:xfrm>
          <a:prstGeom prst="rect">
            <a:avLst/>
          </a:prstGeom>
        </p:spPr>
      </p:pic>
      <p:pic>
        <p:nvPicPr>
          <p:cNvPr id="12" name="圖片 11">
            <a:extLst>
              <a:ext uri="{FF2B5EF4-FFF2-40B4-BE49-F238E27FC236}">
                <a16:creationId xmlns:a16="http://schemas.microsoft.com/office/drawing/2014/main" id="{C4450B7C-3E04-46C7-8754-D11FA3937AA8}"/>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3172947" y="5501192"/>
            <a:ext cx="400945" cy="258655"/>
          </a:xfrm>
          <a:prstGeom prst="rect">
            <a:avLst/>
          </a:prstGeom>
        </p:spPr>
      </p:pic>
      <p:sp>
        <p:nvSpPr>
          <p:cNvPr id="13" name="Google Shape;143;p7">
            <a:extLst>
              <a:ext uri="{FF2B5EF4-FFF2-40B4-BE49-F238E27FC236}">
                <a16:creationId xmlns:a16="http://schemas.microsoft.com/office/drawing/2014/main" id="{BB76C6F1-E91F-4028-9111-6DBBE886C934}"/>
              </a:ext>
            </a:extLst>
          </p:cNvPr>
          <p:cNvSpPr txBox="1"/>
          <p:nvPr/>
        </p:nvSpPr>
        <p:spPr>
          <a:xfrm flipH="1">
            <a:off x="-1247855" y="896905"/>
            <a:ext cx="208852" cy="523180"/>
          </a:xfrm>
          <a:prstGeom prst="rect">
            <a:avLst/>
          </a:prstGeom>
          <a:noFill/>
          <a:ln w="44450"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p:txBody>
      </p:sp>
      <p:sp>
        <p:nvSpPr>
          <p:cNvPr id="14" name="Google Shape;144;p7">
            <a:extLst>
              <a:ext uri="{FF2B5EF4-FFF2-40B4-BE49-F238E27FC236}">
                <a16:creationId xmlns:a16="http://schemas.microsoft.com/office/drawing/2014/main" id="{7B6BD510-9945-4C46-8D5E-34EC3518827D}"/>
              </a:ext>
            </a:extLst>
          </p:cNvPr>
          <p:cNvSpPr txBox="1"/>
          <p:nvPr/>
        </p:nvSpPr>
        <p:spPr>
          <a:xfrm>
            <a:off x="-8034910" y="978690"/>
            <a:ext cx="6482890" cy="53648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建築技術規則建築設計施工</a:t>
            </a:r>
            <a:r>
              <a:rPr lang="zh-TW" altLang="en-US" sz="3200" b="1" dirty="0">
                <a:solidFill>
                  <a:schemeClr val="dk1"/>
                </a:solidFill>
                <a:latin typeface="Adobe 繁黑體 Std B" panose="020B0700000000000000" pitchFamily="34" charset="-120"/>
                <a:ea typeface="Adobe 繁黑體 Std B" panose="020B0700000000000000" pitchFamily="34" charset="-120"/>
                <a:sym typeface="Arial"/>
              </a:rPr>
              <a:t>編</a:t>
            </a:r>
            <a:r>
              <a:rPr lang="zh-TW" sz="3200" b="1" dirty="0">
                <a:solidFill>
                  <a:schemeClr val="dk1"/>
                </a:solidFill>
                <a:latin typeface="Adobe 繁黑體 Std B" panose="020B0700000000000000" pitchFamily="34" charset="-120"/>
                <a:ea typeface="Adobe 繁黑體 Std B" panose="020B0700000000000000" pitchFamily="34" charset="-120"/>
                <a:sym typeface="Arial"/>
              </a:rPr>
              <a:t> (1/2)</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pic>
        <p:nvPicPr>
          <p:cNvPr id="15" name="圖片 14">
            <a:extLst>
              <a:ext uri="{FF2B5EF4-FFF2-40B4-BE49-F238E27FC236}">
                <a16:creationId xmlns:a16="http://schemas.microsoft.com/office/drawing/2014/main" id="{EC2AB61C-B753-46A5-B4E7-0F50BDF39CB4}"/>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16200000" flipV="1">
            <a:off x="8600216" y="8692960"/>
            <a:ext cx="2768300" cy="365125"/>
          </a:xfrm>
          <a:prstGeom prst="rect">
            <a:avLst/>
          </a:prstGeom>
        </p:spPr>
      </p:pic>
      <p:pic>
        <p:nvPicPr>
          <p:cNvPr id="16" name="圖片 15">
            <a:extLst>
              <a:ext uri="{FF2B5EF4-FFF2-40B4-BE49-F238E27FC236}">
                <a16:creationId xmlns:a16="http://schemas.microsoft.com/office/drawing/2014/main" id="{7C87F01B-F9F3-48AF-946D-F4782E1F933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4889338" flipV="1">
            <a:off x="8583067" y="-2333707"/>
            <a:ext cx="2802600" cy="36512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p:cTn id="7" dur="500" fill="hold"/>
                                        <p:tgtEl>
                                          <p:spTgt spid="130"/>
                                        </p:tgtEl>
                                        <p:attrNameLst>
                                          <p:attrName>ppt_w</p:attrName>
                                        </p:attrNameLst>
                                      </p:cBhvr>
                                      <p:tavLst>
                                        <p:tav tm="0">
                                          <p:val>
                                            <p:fltVal val="0"/>
                                          </p:val>
                                        </p:tav>
                                        <p:tav tm="100000">
                                          <p:val>
                                            <p:strVal val="#ppt_w"/>
                                          </p:val>
                                        </p:tav>
                                      </p:tavLst>
                                    </p:anim>
                                    <p:anim calcmode="lin" valueType="num">
                                      <p:cBhvr>
                                        <p:cTn id="8" dur="500" fill="hold"/>
                                        <p:tgtEl>
                                          <p:spTgt spid="130"/>
                                        </p:tgtEl>
                                        <p:attrNameLst>
                                          <p:attrName>ppt_h</p:attrName>
                                        </p:attrNameLst>
                                      </p:cBhvr>
                                      <p:tavLst>
                                        <p:tav tm="0">
                                          <p:val>
                                            <p:fltVal val="0"/>
                                          </p:val>
                                        </p:tav>
                                        <p:tav tm="100000">
                                          <p:val>
                                            <p:strVal val="#ppt_h"/>
                                          </p:val>
                                        </p:tav>
                                      </p:tavLst>
                                    </p:anim>
                                    <p:animEffect transition="in" filter="fade">
                                      <p:cBhvr>
                                        <p:cTn id="9" dur="500"/>
                                        <p:tgtEl>
                                          <p:spTgt spid="130"/>
                                        </p:tgtEl>
                                      </p:cBhvr>
                                    </p:animEffect>
                                  </p:childTnLst>
                                </p:cTn>
                              </p:par>
                            </p:childTnLst>
                          </p:cTn>
                        </p:par>
                        <p:par>
                          <p:cTn id="10" fill="hold">
                            <p:stCondLst>
                              <p:cond delay="500"/>
                            </p:stCondLst>
                            <p:childTnLst>
                              <p:par>
                                <p:cTn id="11" presetID="37" presetClass="entr" presetSubtype="0" fill="hold" grpId="0" nodeType="afterEffect">
                                  <p:stCondLst>
                                    <p:cond delay="500"/>
                                  </p:stCondLst>
                                  <p:childTnLst>
                                    <p:set>
                                      <p:cBhvr>
                                        <p:cTn id="12" dur="1" fill="hold">
                                          <p:stCondLst>
                                            <p:cond delay="0"/>
                                          </p:stCondLst>
                                        </p:cTn>
                                        <p:tgtEl>
                                          <p:spTgt spid="134">
                                            <p:txEl>
                                              <p:pRg st="0" end="0"/>
                                            </p:txEl>
                                          </p:spTgt>
                                        </p:tgtEl>
                                        <p:attrNameLst>
                                          <p:attrName>style.visibility</p:attrName>
                                        </p:attrNameLst>
                                      </p:cBhvr>
                                      <p:to>
                                        <p:strVal val="visible"/>
                                      </p:to>
                                    </p:set>
                                    <p:animEffect transition="in" filter="fade">
                                      <p:cBhvr>
                                        <p:cTn id="13" dur="1000"/>
                                        <p:tgtEl>
                                          <p:spTgt spid="134">
                                            <p:txEl>
                                              <p:pRg st="0" end="0"/>
                                            </p:txEl>
                                          </p:spTgt>
                                        </p:tgtEl>
                                      </p:cBhvr>
                                    </p:animEffect>
                                    <p:anim calcmode="lin" valueType="num">
                                      <p:cBhvr>
                                        <p:cTn id="14" dur="1000" fill="hold"/>
                                        <p:tgtEl>
                                          <p:spTgt spid="134">
                                            <p:txEl>
                                              <p:pRg st="0" end="0"/>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134">
                                            <p:txEl>
                                              <p:pRg st="0" end="0"/>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34">
                                            <p:txEl>
                                              <p:pRg st="0" end="0"/>
                                            </p:txEl>
                                          </p:spTgt>
                                        </p:tgtEl>
                                        <p:attrNameLst>
                                          <p:attrName>ppt_y</p:attrName>
                                        </p:attrNameLst>
                                      </p:cBhvr>
                                      <p:tavLst>
                                        <p:tav tm="0">
                                          <p:val>
                                            <p:strVal val="#ppt_y-.03"/>
                                          </p:val>
                                        </p:tav>
                                        <p:tav tm="100000">
                                          <p:val>
                                            <p:strVal val="#ppt_y"/>
                                          </p:val>
                                        </p:tav>
                                      </p:tavLst>
                                    </p:anim>
                                  </p:childTnLst>
                                </p:cTn>
                              </p:par>
                            </p:childTnLst>
                          </p:cTn>
                        </p:par>
                        <p:par>
                          <p:cTn id="17" fill="hold">
                            <p:stCondLst>
                              <p:cond delay="2000"/>
                            </p:stCondLst>
                            <p:childTnLst>
                              <p:par>
                                <p:cTn id="18" presetID="14" presetClass="entr" presetSubtype="10" fill="hold" grpId="0" nodeType="afterEffect">
                                  <p:stCondLst>
                                    <p:cond delay="500"/>
                                  </p:stCondLst>
                                  <p:childTnLst>
                                    <p:set>
                                      <p:cBhvr>
                                        <p:cTn id="19" dur="1" fill="hold">
                                          <p:stCondLst>
                                            <p:cond delay="0"/>
                                          </p:stCondLst>
                                        </p:cTn>
                                        <p:tgtEl>
                                          <p:spTgt spid="134">
                                            <p:txEl>
                                              <p:pRg st="1" end="1"/>
                                            </p:txEl>
                                          </p:spTgt>
                                        </p:tgtEl>
                                        <p:attrNameLst>
                                          <p:attrName>style.visibility</p:attrName>
                                        </p:attrNameLst>
                                      </p:cBhvr>
                                      <p:to>
                                        <p:strVal val="visible"/>
                                      </p:to>
                                    </p:set>
                                    <p:animEffect transition="in" filter="randombar(horizontal)">
                                      <p:cBhvr>
                                        <p:cTn id="20" dur="500"/>
                                        <p:tgtEl>
                                          <p:spTgt spid="134">
                                            <p:txEl>
                                              <p:pRg st="1" end="1"/>
                                            </p:txEl>
                                          </p:spTgt>
                                        </p:tgtEl>
                                      </p:cBhvr>
                                    </p:animEffect>
                                  </p:childTnLst>
                                </p:cTn>
                              </p:par>
                            </p:childTnLst>
                          </p:cTn>
                        </p:par>
                        <p:par>
                          <p:cTn id="21" fill="hold">
                            <p:stCondLst>
                              <p:cond delay="3000"/>
                            </p:stCondLst>
                            <p:childTnLst>
                              <p:par>
                                <p:cTn id="22" presetID="37" presetClass="entr" presetSubtype="0" fill="hold" grpId="0" nodeType="afterEffect">
                                  <p:stCondLst>
                                    <p:cond delay="500"/>
                                  </p:stCondLst>
                                  <p:childTnLst>
                                    <p:set>
                                      <p:cBhvr>
                                        <p:cTn id="23" dur="1" fill="hold">
                                          <p:stCondLst>
                                            <p:cond delay="0"/>
                                          </p:stCondLst>
                                        </p:cTn>
                                        <p:tgtEl>
                                          <p:spTgt spid="134">
                                            <p:txEl>
                                              <p:pRg st="2" end="2"/>
                                            </p:txEl>
                                          </p:spTgt>
                                        </p:tgtEl>
                                        <p:attrNameLst>
                                          <p:attrName>style.visibility</p:attrName>
                                        </p:attrNameLst>
                                      </p:cBhvr>
                                      <p:to>
                                        <p:strVal val="visible"/>
                                      </p:to>
                                    </p:set>
                                    <p:animEffect transition="in" filter="fade">
                                      <p:cBhvr>
                                        <p:cTn id="24" dur="1000"/>
                                        <p:tgtEl>
                                          <p:spTgt spid="134">
                                            <p:txEl>
                                              <p:pRg st="2" end="2"/>
                                            </p:txEl>
                                          </p:spTgt>
                                        </p:tgtEl>
                                      </p:cBhvr>
                                    </p:animEffect>
                                    <p:anim calcmode="lin" valueType="num">
                                      <p:cBhvr>
                                        <p:cTn id="25" dur="1000" fill="hold"/>
                                        <p:tgtEl>
                                          <p:spTgt spid="134">
                                            <p:txEl>
                                              <p:pRg st="2" end="2"/>
                                            </p:txEl>
                                          </p:spTgt>
                                        </p:tgtEl>
                                        <p:attrNameLst>
                                          <p:attrName>ppt_x</p:attrName>
                                        </p:attrNameLst>
                                      </p:cBhvr>
                                      <p:tavLst>
                                        <p:tav tm="0">
                                          <p:val>
                                            <p:strVal val="#ppt_x"/>
                                          </p:val>
                                        </p:tav>
                                        <p:tav tm="100000">
                                          <p:val>
                                            <p:strVal val="#ppt_x"/>
                                          </p:val>
                                        </p:tav>
                                      </p:tavLst>
                                    </p:anim>
                                    <p:anim calcmode="lin" valueType="num">
                                      <p:cBhvr>
                                        <p:cTn id="26" dur="900" decel="100000" fill="hold"/>
                                        <p:tgtEl>
                                          <p:spTgt spid="134">
                                            <p:txEl>
                                              <p:pRg st="2" end="2"/>
                                            </p:txEl>
                                          </p:spTgt>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34">
                                            <p:txEl>
                                              <p:pRg st="2" end="2"/>
                                            </p:txEl>
                                          </p:spTgt>
                                        </p:tgtEl>
                                        <p:attrNameLst>
                                          <p:attrName>ppt_y</p:attrName>
                                        </p:attrNameLst>
                                      </p:cBhvr>
                                      <p:tavLst>
                                        <p:tav tm="0">
                                          <p:val>
                                            <p:strVal val="#ppt_y-.03"/>
                                          </p:val>
                                        </p:tav>
                                        <p:tav tm="100000">
                                          <p:val>
                                            <p:strVal val="#ppt_y"/>
                                          </p:val>
                                        </p:tav>
                                      </p:tavLst>
                                    </p:anim>
                                  </p:childTnLst>
                                </p:cTn>
                              </p:par>
                            </p:childTnLst>
                          </p:cTn>
                        </p:par>
                        <p:par>
                          <p:cTn id="28" fill="hold">
                            <p:stCondLst>
                              <p:cond delay="4500"/>
                            </p:stCondLst>
                            <p:childTnLst>
                              <p:par>
                                <p:cTn id="29" presetID="14" presetClass="entr" presetSubtype="10" fill="hold" grpId="0" nodeType="afterEffect">
                                  <p:stCondLst>
                                    <p:cond delay="500"/>
                                  </p:stCondLst>
                                  <p:childTnLst>
                                    <p:set>
                                      <p:cBhvr>
                                        <p:cTn id="30" dur="1" fill="hold">
                                          <p:stCondLst>
                                            <p:cond delay="0"/>
                                          </p:stCondLst>
                                        </p:cTn>
                                        <p:tgtEl>
                                          <p:spTgt spid="134">
                                            <p:txEl>
                                              <p:pRg st="3" end="3"/>
                                            </p:txEl>
                                          </p:spTgt>
                                        </p:tgtEl>
                                        <p:attrNameLst>
                                          <p:attrName>style.visibility</p:attrName>
                                        </p:attrNameLst>
                                      </p:cBhvr>
                                      <p:to>
                                        <p:strVal val="visible"/>
                                      </p:to>
                                    </p:set>
                                    <p:animEffect transition="in" filter="randombar(horizontal)">
                                      <p:cBhvr>
                                        <p:cTn id="31" dur="500"/>
                                        <p:tgtEl>
                                          <p:spTgt spid="1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p:bldP spid="134"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sp>
        <p:nvSpPr>
          <p:cNvPr id="1108" name="Google Shape;1108;p68"/>
          <p:cNvSpPr/>
          <p:nvPr/>
        </p:nvSpPr>
        <p:spPr>
          <a:xfrm>
            <a:off x="164163" y="1397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109" name="Google Shape;1109;p68"/>
          <p:cNvSpPr/>
          <p:nvPr/>
        </p:nvSpPr>
        <p:spPr>
          <a:xfrm>
            <a:off x="164162" y="1020779"/>
            <a:ext cx="11871808" cy="4042643"/>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110" name="Google Shape;1110;p68"/>
          <p:cNvSpPr/>
          <p:nvPr/>
        </p:nvSpPr>
        <p:spPr>
          <a:xfrm>
            <a:off x="-422240" y="-981186"/>
            <a:ext cx="1432076" cy="1432076"/>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111" name="Google Shape;1111;p68"/>
          <p:cNvSpPr/>
          <p:nvPr/>
        </p:nvSpPr>
        <p:spPr>
          <a:xfrm>
            <a:off x="10289521" y="4708423"/>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grpSp>
        <p:nvGrpSpPr>
          <p:cNvPr id="1112" name="Google Shape;1112;p68"/>
          <p:cNvGrpSpPr/>
          <p:nvPr/>
        </p:nvGrpSpPr>
        <p:grpSpPr>
          <a:xfrm>
            <a:off x="874713" y="2642829"/>
            <a:ext cx="4710331" cy="1323381"/>
            <a:chOff x="-1337874" y="5029714"/>
            <a:chExt cx="8764251" cy="6025879"/>
          </a:xfrm>
        </p:grpSpPr>
        <p:sp>
          <p:nvSpPr>
            <p:cNvPr id="1113" name="Google Shape;1113;p68"/>
            <p:cNvSpPr/>
            <p:nvPr/>
          </p:nvSpPr>
          <p:spPr>
            <a:xfrm>
              <a:off x="1364159" y="5029714"/>
              <a:ext cx="3416383" cy="6025879"/>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114" name="Google Shape;1114;p68"/>
            <p:cNvSpPr txBox="1"/>
            <p:nvPr/>
          </p:nvSpPr>
          <p:spPr>
            <a:xfrm>
              <a:off x="-1337874" y="5681779"/>
              <a:ext cx="8764251" cy="3520513"/>
            </a:xfrm>
            <a:prstGeom prst="rect">
              <a:avLst/>
            </a:prstGeom>
            <a:noFill/>
            <a:ln>
              <a:noFill/>
            </a:ln>
          </p:spPr>
          <p:txBody>
            <a:bodyPr spcFirstLastPara="1" wrap="square" lIns="91425" tIns="45700" rIns="91425" bIns="45700" anchor="t" anchorCtr="0">
              <a:noAutofit/>
            </a:bodyPr>
            <a:lstStyle/>
            <a:p>
              <a:pPr marL="0" marR="0" lvl="0" indent="0" algn="ctr" rtl="0">
                <a:lnSpc>
                  <a:spcPts val="3500"/>
                </a:lnSpc>
                <a:spcBef>
                  <a:spcPts val="0"/>
                </a:spcBef>
                <a:spcAft>
                  <a:spcPts val="0"/>
                </a:spcAft>
                <a:buClr>
                  <a:schemeClr val="dk1"/>
                </a:buClr>
                <a:buSzPts val="3600"/>
                <a:buFont typeface="Arial"/>
                <a:buNone/>
              </a:pPr>
              <a:r>
                <a:rPr lang="zh-TW" sz="3600" b="1" dirty="0">
                  <a:solidFill>
                    <a:schemeClr val="dk1"/>
                  </a:solidFill>
                  <a:latin typeface="Adobe 繁黑體 Std B" panose="020B0700000000000000" pitchFamily="34" charset="-120"/>
                  <a:ea typeface="Adobe 繁黑體 Std B" panose="020B0700000000000000" pitchFamily="34" charset="-120"/>
                  <a:sym typeface="Arial"/>
                </a:rPr>
                <a:t>導盲磚</a:t>
              </a:r>
              <a:endParaRPr sz="3600" b="1" dirty="0">
                <a:solidFill>
                  <a:schemeClr val="dk1"/>
                </a:solidFill>
                <a:latin typeface="Adobe 繁黑體 Std B" panose="020B0700000000000000" pitchFamily="34" charset="-120"/>
                <a:ea typeface="Adobe 繁黑體 Std B" panose="020B0700000000000000" pitchFamily="34" charset="-120"/>
                <a:sym typeface="Arial"/>
              </a:endParaRPr>
            </a:p>
            <a:p>
              <a:pPr marL="0" marR="0" lvl="0" indent="0" algn="ctr" rtl="0">
                <a:lnSpc>
                  <a:spcPts val="3500"/>
                </a:lnSpc>
                <a:spcBef>
                  <a:spcPts val="1000"/>
                </a:spcBef>
                <a:spcAft>
                  <a:spcPts val="0"/>
                </a:spcAft>
                <a:buClr>
                  <a:schemeClr val="dk1"/>
                </a:buClr>
                <a:buSzPts val="3600"/>
                <a:buFont typeface="Play"/>
                <a:buNone/>
              </a:pPr>
              <a:r>
                <a:rPr lang="zh-TW" sz="3600" b="1" dirty="0">
                  <a:solidFill>
                    <a:schemeClr val="dk1"/>
                  </a:solidFill>
                  <a:latin typeface="Adobe 繁黑體 Std B" panose="020B0700000000000000" pitchFamily="34" charset="-120"/>
                  <a:ea typeface="Adobe 繁黑體 Std B" panose="020B0700000000000000" pitchFamily="34" charset="-120"/>
                  <a:cs typeface="Play"/>
                  <a:sym typeface="Play"/>
                </a:rPr>
                <a:t>定位點</a:t>
              </a:r>
              <a:endParaRPr sz="3600" b="1" dirty="0">
                <a:solidFill>
                  <a:schemeClr val="dk1"/>
                </a:solidFill>
                <a:latin typeface="Adobe 繁黑體 Std B" panose="020B0700000000000000" pitchFamily="34" charset="-120"/>
                <a:ea typeface="Adobe 繁黑體 Std B" panose="020B0700000000000000" pitchFamily="34" charset="-120"/>
                <a:cs typeface="Play"/>
                <a:sym typeface="Play"/>
              </a:endParaRPr>
            </a:p>
            <a:p>
              <a:pPr marL="0" marR="0" lvl="0" indent="0" algn="ctr" rtl="0">
                <a:lnSpc>
                  <a:spcPct val="97222"/>
                </a:lnSpc>
                <a:spcBef>
                  <a:spcPts val="1000"/>
                </a:spcBef>
                <a:spcAft>
                  <a:spcPts val="0"/>
                </a:spcAft>
                <a:buClr>
                  <a:schemeClr val="dk1"/>
                </a:buClr>
                <a:buSzPts val="3600"/>
                <a:buFont typeface="Play"/>
                <a:buNone/>
              </a:pPr>
              <a:endParaRPr sz="36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grpSp>
      <p:pic>
        <p:nvPicPr>
          <p:cNvPr id="1115" name="Google Shape;1115;p68" descr="一張含有 建築物, 坐, 白色, 黑色 的圖片&#10;&#10;自動產生的描述"/>
          <p:cNvPicPr preferRelativeResize="0"/>
          <p:nvPr/>
        </p:nvPicPr>
        <p:blipFill rotWithShape="1">
          <a:blip r:embed="rId3" cstate="screen">
            <a:alphaModFix/>
            <a:extLst>
              <a:ext uri="{28A0092B-C50C-407E-A947-70E740481C1C}">
                <a14:useLocalDpi xmlns:a14="http://schemas.microsoft.com/office/drawing/2010/main"/>
              </a:ext>
            </a:extLst>
          </a:blip>
          <a:srcRect b="-2"/>
          <a:stretch/>
        </p:blipFill>
        <p:spPr>
          <a:xfrm>
            <a:off x="4912054" y="387299"/>
            <a:ext cx="2711297" cy="5466790"/>
          </a:xfrm>
          <a:prstGeom prst="rect">
            <a:avLst/>
          </a:prstGeom>
          <a:noFill/>
          <a:ln w="25400" cap="flat" cmpd="sng">
            <a:solidFill>
              <a:schemeClr val="dk1"/>
            </a:solidFill>
            <a:prstDash val="solid"/>
            <a:round/>
            <a:headEnd type="none" w="sm" len="sm"/>
            <a:tailEnd type="none" w="sm" len="sm"/>
          </a:ln>
        </p:spPr>
      </p:pic>
      <p:pic>
        <p:nvPicPr>
          <p:cNvPr id="1116" name="Google Shape;1116;p68" descr="一張含有 室外, 長椅, 建築物, 坐 的圖片&#10;&#10;自動產生的描述"/>
          <p:cNvPicPr preferRelativeResize="0"/>
          <p:nvPr/>
        </p:nvPicPr>
        <p:blipFill rotWithShape="1">
          <a:blip r:embed="rId4">
            <a:alphaModFix/>
          </a:blip>
          <a:srcRect/>
          <a:stretch/>
        </p:blipFill>
        <p:spPr>
          <a:xfrm>
            <a:off x="7772657" y="367853"/>
            <a:ext cx="2362674" cy="2664720"/>
          </a:xfrm>
          <a:prstGeom prst="rect">
            <a:avLst/>
          </a:prstGeom>
          <a:noFill/>
          <a:ln w="25400" cap="flat" cmpd="sng">
            <a:solidFill>
              <a:schemeClr val="dk1"/>
            </a:solidFill>
            <a:prstDash val="solid"/>
            <a:round/>
            <a:headEnd type="none" w="sm" len="sm"/>
            <a:tailEnd type="none" w="sm" len="sm"/>
          </a:ln>
        </p:spPr>
      </p:pic>
      <p:pic>
        <p:nvPicPr>
          <p:cNvPr id="1117" name="Google Shape;1117;p68" descr="一張含有 建築物, 白色, 坐, 光 的圖片&#10;&#10;自動產生的描述"/>
          <p:cNvPicPr preferRelativeResize="0"/>
          <p:nvPr/>
        </p:nvPicPr>
        <p:blipFill rotWithShape="1">
          <a:blip r:embed="rId5">
            <a:alphaModFix/>
          </a:blip>
          <a:srcRect/>
          <a:stretch/>
        </p:blipFill>
        <p:spPr>
          <a:xfrm>
            <a:off x="7772656" y="3183724"/>
            <a:ext cx="2362674" cy="2666399"/>
          </a:xfrm>
          <a:prstGeom prst="rect">
            <a:avLst/>
          </a:prstGeom>
          <a:noFill/>
          <a:ln w="25400" cap="flat" cmpd="sng">
            <a:solidFill>
              <a:schemeClr val="dk1"/>
            </a:solidFill>
            <a:prstDash val="solid"/>
            <a:round/>
            <a:headEnd type="none" w="sm" len="sm"/>
            <a:tailEnd type="none" w="sm" len="sm"/>
          </a:ln>
        </p:spPr>
      </p:pic>
      <p:sp>
        <p:nvSpPr>
          <p:cNvPr id="1118" name="Google Shape;1118;p68"/>
          <p:cNvSpPr txBox="1"/>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altLang="zh-TW" sz="1200">
                <a:solidFill>
                  <a:srgbClr val="757575"/>
                </a:solidFill>
                <a:latin typeface="Adobe 繁黑體 Std B" panose="020B0700000000000000" pitchFamily="34" charset="-120"/>
                <a:ea typeface="Adobe 繁黑體 Std B" panose="020B0700000000000000" pitchFamily="34" charset="-120"/>
                <a:sym typeface="Arial"/>
              </a:rPr>
              <a:t>70</a:t>
            </a:fld>
            <a:endParaRPr sz="1200" dirty="0">
              <a:solidFill>
                <a:srgbClr val="757575"/>
              </a:solidFill>
              <a:latin typeface="Adobe 繁黑體 Std B" panose="020B0700000000000000" pitchFamily="34" charset="-120"/>
              <a:ea typeface="Adobe 繁黑體 Std B" panose="020B0700000000000000" pitchFamily="34" charset="-120"/>
              <a:sym typeface="Arial"/>
            </a:endParaRPr>
          </a:p>
        </p:txBody>
      </p:sp>
      <p:pic>
        <p:nvPicPr>
          <p:cNvPr id="13" name="Google Shape;1129;p69">
            <a:extLst>
              <a:ext uri="{FF2B5EF4-FFF2-40B4-BE49-F238E27FC236}">
                <a16:creationId xmlns:a16="http://schemas.microsoft.com/office/drawing/2014/main" id="{6CD20F91-9845-4CA6-B73D-26EC9BC24FF2}"/>
              </a:ext>
            </a:extLst>
          </p:cNvPr>
          <p:cNvPicPr preferRelativeResize="0"/>
          <p:nvPr/>
        </p:nvPicPr>
        <p:blipFill rotWithShape="1">
          <a:blip r:embed="rId6">
            <a:alphaModFix/>
          </a:blip>
          <a:srcRect/>
          <a:stretch/>
        </p:blipFill>
        <p:spPr>
          <a:xfrm flipV="1">
            <a:off x="2301624" y="7619343"/>
            <a:ext cx="3205695" cy="444657"/>
          </a:xfrm>
          <a:prstGeom prst="rect">
            <a:avLst/>
          </a:prstGeom>
          <a:noFill/>
          <a:ln w="25400" cap="flat" cmpd="sng">
            <a:solidFill>
              <a:srgbClr val="000000"/>
            </a:solidFill>
            <a:prstDash val="solid"/>
            <a:miter lim="800000"/>
            <a:headEnd type="none" w="sm" len="sm"/>
            <a:tailEnd type="none" w="sm" len="sm"/>
          </a:ln>
        </p:spPr>
      </p:pic>
      <p:grpSp>
        <p:nvGrpSpPr>
          <p:cNvPr id="14" name="Google Shape;1130;p69">
            <a:extLst>
              <a:ext uri="{FF2B5EF4-FFF2-40B4-BE49-F238E27FC236}">
                <a16:creationId xmlns:a16="http://schemas.microsoft.com/office/drawing/2014/main" id="{FC44912D-4ABA-4FF6-8B1E-E04C2C022ACC}"/>
              </a:ext>
            </a:extLst>
          </p:cNvPr>
          <p:cNvGrpSpPr/>
          <p:nvPr/>
        </p:nvGrpSpPr>
        <p:grpSpPr>
          <a:xfrm>
            <a:off x="6000792" y="7285740"/>
            <a:ext cx="76200" cy="4664861"/>
            <a:chOff x="6096000" y="1285089"/>
            <a:chExt cx="76200" cy="4664861"/>
          </a:xfrm>
        </p:grpSpPr>
        <p:cxnSp>
          <p:nvCxnSpPr>
            <p:cNvPr id="15" name="Google Shape;1131;p69">
              <a:extLst>
                <a:ext uri="{FF2B5EF4-FFF2-40B4-BE49-F238E27FC236}">
                  <a16:creationId xmlns:a16="http://schemas.microsoft.com/office/drawing/2014/main" id="{EDC0A38B-D5FC-4BFA-BCBA-4E40A207ABEB}"/>
                </a:ext>
              </a:extLst>
            </p:cNvPr>
            <p:cNvCxnSpPr/>
            <p:nvPr/>
          </p:nvCxnSpPr>
          <p:spPr>
            <a:xfrm>
              <a:off x="6172200" y="1285089"/>
              <a:ext cx="0" cy="4664861"/>
            </a:xfrm>
            <a:prstGeom prst="straightConnector1">
              <a:avLst/>
            </a:prstGeom>
            <a:noFill/>
            <a:ln w="19050" cap="flat" cmpd="sng">
              <a:solidFill>
                <a:srgbClr val="343434"/>
              </a:solidFill>
              <a:prstDash val="solid"/>
              <a:miter lim="800000"/>
              <a:headEnd type="none" w="sm" len="sm"/>
              <a:tailEnd type="none" w="sm" len="sm"/>
            </a:ln>
          </p:spPr>
        </p:cxnSp>
        <p:cxnSp>
          <p:nvCxnSpPr>
            <p:cNvPr id="16" name="Google Shape;1132;p69">
              <a:extLst>
                <a:ext uri="{FF2B5EF4-FFF2-40B4-BE49-F238E27FC236}">
                  <a16:creationId xmlns:a16="http://schemas.microsoft.com/office/drawing/2014/main" id="{E6C14B77-ADF8-41C0-807A-0886007C4815}"/>
                </a:ext>
              </a:extLst>
            </p:cNvPr>
            <p:cNvCxnSpPr/>
            <p:nvPr/>
          </p:nvCxnSpPr>
          <p:spPr>
            <a:xfrm>
              <a:off x="6096000" y="1285089"/>
              <a:ext cx="0" cy="4664861"/>
            </a:xfrm>
            <a:prstGeom prst="straightConnector1">
              <a:avLst/>
            </a:prstGeom>
            <a:noFill/>
            <a:ln w="19050" cap="flat" cmpd="sng">
              <a:solidFill>
                <a:srgbClr val="343434"/>
              </a:solidFill>
              <a:prstDash val="solid"/>
              <a:miter lim="800000"/>
              <a:headEnd type="none" w="sm" len="sm"/>
              <a:tailEnd type="none" w="sm" len="sm"/>
            </a:ln>
          </p:spPr>
        </p:cxnSp>
      </p:grpSp>
      <p:pic>
        <p:nvPicPr>
          <p:cNvPr id="17" name="Google Shape;1133;p69" descr="一張含有 文字, 地板, 牆, 室內 的圖片&#10;&#10;自動產生的描述">
            <a:extLst>
              <a:ext uri="{FF2B5EF4-FFF2-40B4-BE49-F238E27FC236}">
                <a16:creationId xmlns:a16="http://schemas.microsoft.com/office/drawing/2014/main" id="{AEEAE79E-C417-46D9-B27B-BB6F7A184B8E}"/>
              </a:ext>
            </a:extLst>
          </p:cNvPr>
          <p:cNvPicPr preferRelativeResize="0"/>
          <p:nvPr/>
        </p:nvPicPr>
        <p:blipFill rotWithShape="1">
          <a:blip r:embed="rId7">
            <a:alphaModFix/>
          </a:blip>
          <a:srcRect/>
          <a:stretch/>
        </p:blipFill>
        <p:spPr>
          <a:xfrm flipV="1">
            <a:off x="6722865" y="7577859"/>
            <a:ext cx="3489158" cy="448312"/>
          </a:xfrm>
          <a:prstGeom prst="rect">
            <a:avLst/>
          </a:prstGeom>
          <a:noFill/>
          <a:ln>
            <a:noFill/>
          </a:ln>
        </p:spPr>
      </p:pic>
      <p:sp>
        <p:nvSpPr>
          <p:cNvPr id="18" name="文字方塊 17">
            <a:extLst>
              <a:ext uri="{FF2B5EF4-FFF2-40B4-BE49-F238E27FC236}">
                <a16:creationId xmlns:a16="http://schemas.microsoft.com/office/drawing/2014/main" id="{92468E6F-E515-44B3-8785-324D15E747DD}"/>
              </a:ext>
            </a:extLst>
          </p:cNvPr>
          <p:cNvSpPr txBox="1"/>
          <p:nvPr/>
        </p:nvSpPr>
        <p:spPr>
          <a:xfrm flipH="1">
            <a:off x="971735" y="-1811465"/>
            <a:ext cx="10135567" cy="1135146"/>
          </a:xfrm>
          <a:prstGeom prst="rect">
            <a:avLst/>
          </a:prstGeom>
          <a:solidFill>
            <a:srgbClr val="343434"/>
          </a:solidFill>
        </p:spPr>
        <p:txBody>
          <a:bodyPr wrap="square" tIns="108000" bIns="180000">
            <a:spAutoFit/>
          </a:bodyPr>
          <a:lstStyle/>
          <a:p>
            <a:pPr algn="ctr" eaLnBrk="1" hangingPunct="1">
              <a:lnSpc>
                <a:spcPts val="3500"/>
              </a:lnSpc>
              <a:spcBef>
                <a:spcPts val="1000"/>
              </a:spcBef>
              <a:defRPr/>
            </a:pPr>
            <a:r>
              <a:rPr lang="en-US" altLang="zh-TW" sz="2000" b="1" dirty="0">
                <a:solidFill>
                  <a:schemeClr val="bg1"/>
                </a:solidFill>
                <a:latin typeface="Adobe 繁黑體 Std B" panose="020B0700000000000000" pitchFamily="34" charset="-120"/>
                <a:ea typeface="Adobe 繁黑體 Std B" panose="020B0700000000000000" pitchFamily="34" charset="-120"/>
              </a:rPr>
              <a:t>1.</a:t>
            </a:r>
            <a:r>
              <a:rPr lang="zh-TW" altLang="en-US" sz="2000" b="1" dirty="0">
                <a:solidFill>
                  <a:schemeClr val="bg1"/>
                </a:solidFill>
                <a:latin typeface="Adobe 繁黑體 Std B" panose="020B0700000000000000" pitchFamily="34" charset="-120"/>
                <a:ea typeface="Adobe 繁黑體 Std B" panose="020B0700000000000000" pitchFamily="34" charset="-120"/>
              </a:rPr>
              <a:t> 無障礙通路：至少應有一條無障礙通路可通達廁所盥洗室，</a:t>
            </a:r>
            <a:br>
              <a:rPr lang="en-US" altLang="zh-TW" sz="2000" b="1" dirty="0">
                <a:solidFill>
                  <a:schemeClr val="bg1"/>
                </a:solidFill>
                <a:latin typeface="Adobe 繁黑體 Std B" panose="020B0700000000000000" pitchFamily="34" charset="-120"/>
                <a:ea typeface="Adobe 繁黑體 Std B" panose="020B0700000000000000" pitchFamily="34" charset="-120"/>
              </a:rPr>
            </a:br>
            <a:r>
              <a:rPr lang="zh-TW" altLang="en-US" sz="2000" b="1" dirty="0">
                <a:solidFill>
                  <a:schemeClr val="bg1"/>
                </a:solidFill>
                <a:latin typeface="Adobe 繁黑體 Std B" panose="020B0700000000000000" pitchFamily="34" charset="-120"/>
                <a:ea typeface="Adobe 繁黑體 Std B" panose="020B0700000000000000" pitchFamily="34" charset="-120"/>
              </a:rPr>
              <a:t>寬度不得小於九十公分，且應考慮開門之操作空間。</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12"/>
                                        </p:tgtEl>
                                        <p:attrNameLst>
                                          <p:attrName>style.visibility</p:attrName>
                                        </p:attrNameLst>
                                      </p:cBhvr>
                                      <p:to>
                                        <p:strVal val="visible"/>
                                      </p:to>
                                    </p:set>
                                    <p:animEffect transition="in" filter="fade">
                                      <p:cBhvr>
                                        <p:cTn id="7" dur="1000"/>
                                        <p:tgtEl>
                                          <p:spTgt spid="1112"/>
                                        </p:tgtEl>
                                      </p:cBhvr>
                                    </p:animEffect>
                                    <p:anim calcmode="lin" valueType="num">
                                      <p:cBhvr>
                                        <p:cTn id="8" dur="1000" fill="hold"/>
                                        <p:tgtEl>
                                          <p:spTgt spid="1112"/>
                                        </p:tgtEl>
                                        <p:attrNameLst>
                                          <p:attrName>ppt_x</p:attrName>
                                        </p:attrNameLst>
                                      </p:cBhvr>
                                      <p:tavLst>
                                        <p:tav tm="0">
                                          <p:val>
                                            <p:strVal val="#ppt_x"/>
                                          </p:val>
                                        </p:tav>
                                        <p:tav tm="100000">
                                          <p:val>
                                            <p:strVal val="#ppt_x"/>
                                          </p:val>
                                        </p:tav>
                                      </p:tavLst>
                                    </p:anim>
                                    <p:anim calcmode="lin" valueType="num">
                                      <p:cBhvr>
                                        <p:cTn id="9" dur="900" decel="100000" fill="hold"/>
                                        <p:tgtEl>
                                          <p:spTgt spid="11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3" presetClass="entr" presetSubtype="16" fill="hold" nodeType="afterEffect">
                                  <p:stCondLst>
                                    <p:cond delay="500"/>
                                  </p:stCondLst>
                                  <p:childTnLst>
                                    <p:set>
                                      <p:cBhvr>
                                        <p:cTn id="13" dur="1" fill="hold">
                                          <p:stCondLst>
                                            <p:cond delay="0"/>
                                          </p:stCondLst>
                                        </p:cTn>
                                        <p:tgtEl>
                                          <p:spTgt spid="1116"/>
                                        </p:tgtEl>
                                        <p:attrNameLst>
                                          <p:attrName>style.visibility</p:attrName>
                                        </p:attrNameLst>
                                      </p:cBhvr>
                                      <p:to>
                                        <p:strVal val="visible"/>
                                      </p:to>
                                    </p:set>
                                    <p:anim calcmode="lin" valueType="num">
                                      <p:cBhvr>
                                        <p:cTn id="14" dur="500" fill="hold"/>
                                        <p:tgtEl>
                                          <p:spTgt spid="1116"/>
                                        </p:tgtEl>
                                        <p:attrNameLst>
                                          <p:attrName>ppt_w</p:attrName>
                                        </p:attrNameLst>
                                      </p:cBhvr>
                                      <p:tavLst>
                                        <p:tav tm="0">
                                          <p:val>
                                            <p:fltVal val="0"/>
                                          </p:val>
                                        </p:tav>
                                        <p:tav tm="100000">
                                          <p:val>
                                            <p:strVal val="#ppt_w"/>
                                          </p:val>
                                        </p:tav>
                                      </p:tavLst>
                                    </p:anim>
                                    <p:anim calcmode="lin" valueType="num">
                                      <p:cBhvr>
                                        <p:cTn id="15" dur="500" fill="hold"/>
                                        <p:tgtEl>
                                          <p:spTgt spid="1116"/>
                                        </p:tgtEl>
                                        <p:attrNameLst>
                                          <p:attrName>ppt_h</p:attrName>
                                        </p:attrNameLst>
                                      </p:cBhvr>
                                      <p:tavLst>
                                        <p:tav tm="0">
                                          <p:val>
                                            <p:fltVal val="0"/>
                                          </p:val>
                                        </p:tav>
                                        <p:tav tm="100000">
                                          <p:val>
                                            <p:strVal val="#ppt_h"/>
                                          </p:val>
                                        </p:tav>
                                      </p:tavLst>
                                    </p:anim>
                                    <p:animEffect transition="in" filter="fade">
                                      <p:cBhvr>
                                        <p:cTn id="16" dur="500"/>
                                        <p:tgtEl>
                                          <p:spTgt spid="1116"/>
                                        </p:tgtEl>
                                      </p:cBhvr>
                                    </p:animEffect>
                                  </p:childTnLst>
                                </p:cTn>
                              </p:par>
                              <p:par>
                                <p:cTn id="17" presetID="53" presetClass="entr" presetSubtype="16" fill="hold" nodeType="withEffect">
                                  <p:stCondLst>
                                    <p:cond delay="500"/>
                                  </p:stCondLst>
                                  <p:childTnLst>
                                    <p:set>
                                      <p:cBhvr>
                                        <p:cTn id="18" dur="1" fill="hold">
                                          <p:stCondLst>
                                            <p:cond delay="0"/>
                                          </p:stCondLst>
                                        </p:cTn>
                                        <p:tgtEl>
                                          <p:spTgt spid="1115"/>
                                        </p:tgtEl>
                                        <p:attrNameLst>
                                          <p:attrName>style.visibility</p:attrName>
                                        </p:attrNameLst>
                                      </p:cBhvr>
                                      <p:to>
                                        <p:strVal val="visible"/>
                                      </p:to>
                                    </p:set>
                                    <p:anim calcmode="lin" valueType="num">
                                      <p:cBhvr>
                                        <p:cTn id="19" dur="500" fill="hold"/>
                                        <p:tgtEl>
                                          <p:spTgt spid="1115"/>
                                        </p:tgtEl>
                                        <p:attrNameLst>
                                          <p:attrName>ppt_w</p:attrName>
                                        </p:attrNameLst>
                                      </p:cBhvr>
                                      <p:tavLst>
                                        <p:tav tm="0">
                                          <p:val>
                                            <p:fltVal val="0"/>
                                          </p:val>
                                        </p:tav>
                                        <p:tav tm="100000">
                                          <p:val>
                                            <p:strVal val="#ppt_w"/>
                                          </p:val>
                                        </p:tav>
                                      </p:tavLst>
                                    </p:anim>
                                    <p:anim calcmode="lin" valueType="num">
                                      <p:cBhvr>
                                        <p:cTn id="20" dur="500" fill="hold"/>
                                        <p:tgtEl>
                                          <p:spTgt spid="1115"/>
                                        </p:tgtEl>
                                        <p:attrNameLst>
                                          <p:attrName>ppt_h</p:attrName>
                                        </p:attrNameLst>
                                      </p:cBhvr>
                                      <p:tavLst>
                                        <p:tav tm="0">
                                          <p:val>
                                            <p:fltVal val="0"/>
                                          </p:val>
                                        </p:tav>
                                        <p:tav tm="100000">
                                          <p:val>
                                            <p:strVal val="#ppt_h"/>
                                          </p:val>
                                        </p:tav>
                                      </p:tavLst>
                                    </p:anim>
                                    <p:animEffect transition="in" filter="fade">
                                      <p:cBhvr>
                                        <p:cTn id="21" dur="500"/>
                                        <p:tgtEl>
                                          <p:spTgt spid="1115"/>
                                        </p:tgtEl>
                                      </p:cBhvr>
                                    </p:animEffect>
                                  </p:childTnLst>
                                </p:cTn>
                              </p:par>
                              <p:par>
                                <p:cTn id="22" presetID="53" presetClass="entr" presetSubtype="16" fill="hold" nodeType="withEffect">
                                  <p:stCondLst>
                                    <p:cond delay="500"/>
                                  </p:stCondLst>
                                  <p:childTnLst>
                                    <p:set>
                                      <p:cBhvr>
                                        <p:cTn id="23" dur="1" fill="hold">
                                          <p:stCondLst>
                                            <p:cond delay="0"/>
                                          </p:stCondLst>
                                        </p:cTn>
                                        <p:tgtEl>
                                          <p:spTgt spid="1117"/>
                                        </p:tgtEl>
                                        <p:attrNameLst>
                                          <p:attrName>style.visibility</p:attrName>
                                        </p:attrNameLst>
                                      </p:cBhvr>
                                      <p:to>
                                        <p:strVal val="visible"/>
                                      </p:to>
                                    </p:set>
                                    <p:anim calcmode="lin" valueType="num">
                                      <p:cBhvr>
                                        <p:cTn id="24" dur="500" fill="hold"/>
                                        <p:tgtEl>
                                          <p:spTgt spid="1117"/>
                                        </p:tgtEl>
                                        <p:attrNameLst>
                                          <p:attrName>ppt_w</p:attrName>
                                        </p:attrNameLst>
                                      </p:cBhvr>
                                      <p:tavLst>
                                        <p:tav tm="0">
                                          <p:val>
                                            <p:fltVal val="0"/>
                                          </p:val>
                                        </p:tav>
                                        <p:tav tm="100000">
                                          <p:val>
                                            <p:strVal val="#ppt_w"/>
                                          </p:val>
                                        </p:tav>
                                      </p:tavLst>
                                    </p:anim>
                                    <p:anim calcmode="lin" valueType="num">
                                      <p:cBhvr>
                                        <p:cTn id="25" dur="500" fill="hold"/>
                                        <p:tgtEl>
                                          <p:spTgt spid="1117"/>
                                        </p:tgtEl>
                                        <p:attrNameLst>
                                          <p:attrName>ppt_h</p:attrName>
                                        </p:attrNameLst>
                                      </p:cBhvr>
                                      <p:tavLst>
                                        <p:tav tm="0">
                                          <p:val>
                                            <p:fltVal val="0"/>
                                          </p:val>
                                        </p:tav>
                                        <p:tav tm="100000">
                                          <p:val>
                                            <p:strVal val="#ppt_h"/>
                                          </p:val>
                                        </p:tav>
                                      </p:tavLst>
                                    </p:anim>
                                    <p:animEffect transition="in" filter="fade">
                                      <p:cBhvr>
                                        <p:cTn id="26" dur="500"/>
                                        <p:tgtEl>
                                          <p:spTgt spid="1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p69"/>
          <p:cNvSpPr/>
          <p:nvPr/>
        </p:nvSpPr>
        <p:spPr>
          <a:xfrm>
            <a:off x="164163" y="1397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124" name="Google Shape;1124;p69"/>
          <p:cNvSpPr/>
          <p:nvPr/>
        </p:nvSpPr>
        <p:spPr>
          <a:xfrm>
            <a:off x="164162" y="1020779"/>
            <a:ext cx="11871808" cy="4042643"/>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125" name="Google Shape;1125;p69"/>
          <p:cNvSpPr/>
          <p:nvPr/>
        </p:nvSpPr>
        <p:spPr>
          <a:xfrm>
            <a:off x="-422240" y="-981186"/>
            <a:ext cx="1432076" cy="1432076"/>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126" name="Google Shape;1126;p69"/>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71</a:t>
            </a:fld>
            <a:endParaRPr dirty="0"/>
          </a:p>
        </p:txBody>
      </p:sp>
      <p:sp>
        <p:nvSpPr>
          <p:cNvPr id="1127" name="Google Shape;1127;p69"/>
          <p:cNvSpPr/>
          <p:nvPr/>
        </p:nvSpPr>
        <p:spPr>
          <a:xfrm>
            <a:off x="10289521" y="4708423"/>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pic>
        <p:nvPicPr>
          <p:cNvPr id="1129" name="Google Shape;1129;p69"/>
          <p:cNvPicPr preferRelativeResize="0"/>
          <p:nvPr/>
        </p:nvPicPr>
        <p:blipFill rotWithShape="1">
          <a:blip r:embed="rId3">
            <a:alphaModFix/>
          </a:blip>
          <a:srcRect/>
          <a:stretch/>
        </p:blipFill>
        <p:spPr>
          <a:xfrm>
            <a:off x="2276765" y="1579974"/>
            <a:ext cx="3205695" cy="4260061"/>
          </a:xfrm>
          <a:prstGeom prst="rect">
            <a:avLst/>
          </a:prstGeom>
          <a:noFill/>
          <a:ln w="25400" cap="flat" cmpd="sng">
            <a:solidFill>
              <a:srgbClr val="EF7E60"/>
            </a:solidFill>
            <a:prstDash val="lgDash"/>
            <a:miter lim="800000"/>
            <a:headEnd type="none" w="sm" len="sm"/>
            <a:tailEnd type="none" w="sm" len="sm"/>
          </a:ln>
        </p:spPr>
      </p:pic>
      <p:grpSp>
        <p:nvGrpSpPr>
          <p:cNvPr id="1130" name="Google Shape;1130;p69"/>
          <p:cNvGrpSpPr/>
          <p:nvPr/>
        </p:nvGrpSpPr>
        <p:grpSpPr>
          <a:xfrm>
            <a:off x="6039519" y="1285089"/>
            <a:ext cx="76200" cy="4664861"/>
            <a:chOff x="6096000" y="1285089"/>
            <a:chExt cx="76200" cy="4664861"/>
          </a:xfrm>
        </p:grpSpPr>
        <p:cxnSp>
          <p:nvCxnSpPr>
            <p:cNvPr id="1131" name="Google Shape;1131;p69"/>
            <p:cNvCxnSpPr/>
            <p:nvPr/>
          </p:nvCxnSpPr>
          <p:spPr>
            <a:xfrm>
              <a:off x="6172200" y="1285089"/>
              <a:ext cx="0" cy="4664861"/>
            </a:xfrm>
            <a:prstGeom prst="straightConnector1">
              <a:avLst/>
            </a:prstGeom>
            <a:noFill/>
            <a:ln w="19050" cap="flat" cmpd="sng">
              <a:solidFill>
                <a:srgbClr val="343434"/>
              </a:solidFill>
              <a:prstDash val="solid"/>
              <a:miter lim="800000"/>
              <a:headEnd type="none" w="sm" len="sm"/>
              <a:tailEnd type="none" w="sm" len="sm"/>
            </a:ln>
          </p:spPr>
        </p:cxnSp>
        <p:cxnSp>
          <p:nvCxnSpPr>
            <p:cNvPr id="1132" name="Google Shape;1132;p69"/>
            <p:cNvCxnSpPr/>
            <p:nvPr/>
          </p:nvCxnSpPr>
          <p:spPr>
            <a:xfrm>
              <a:off x="6096000" y="1285089"/>
              <a:ext cx="0" cy="4664861"/>
            </a:xfrm>
            <a:prstGeom prst="straightConnector1">
              <a:avLst/>
            </a:prstGeom>
            <a:noFill/>
            <a:ln w="19050" cap="flat" cmpd="sng">
              <a:solidFill>
                <a:srgbClr val="343434"/>
              </a:solidFill>
              <a:prstDash val="solid"/>
              <a:miter lim="800000"/>
              <a:headEnd type="none" w="sm" len="sm"/>
              <a:tailEnd type="none" w="sm" len="sm"/>
            </a:ln>
          </p:spPr>
        </p:cxnSp>
      </p:grpSp>
      <p:pic>
        <p:nvPicPr>
          <p:cNvPr id="1133" name="Google Shape;1133;p69" descr="一張含有 文字, 地板, 牆, 室內 的圖片&#10;&#10;自動產生的描述"/>
          <p:cNvPicPr preferRelativeResize="0"/>
          <p:nvPr/>
        </p:nvPicPr>
        <p:blipFill rotWithShape="1">
          <a:blip r:embed="rId4">
            <a:alphaModFix/>
          </a:blip>
          <a:srcRect/>
          <a:stretch/>
        </p:blipFill>
        <p:spPr>
          <a:xfrm>
            <a:off x="6698006" y="1542144"/>
            <a:ext cx="3489158" cy="4295077"/>
          </a:xfrm>
          <a:prstGeom prst="rect">
            <a:avLst/>
          </a:prstGeom>
          <a:noFill/>
          <a:ln w="25400" cap="flat" cmpd="sng">
            <a:solidFill>
              <a:srgbClr val="EF7E60"/>
            </a:solidFill>
            <a:prstDash val="lgDash"/>
            <a:miter lim="800000"/>
            <a:headEnd type="none" w="sm" len="sm"/>
            <a:tailEnd type="none" w="sm" len="sm"/>
          </a:ln>
        </p:spPr>
      </p:pic>
      <p:sp>
        <p:nvSpPr>
          <p:cNvPr id="2" name="文字方塊 1">
            <a:extLst>
              <a:ext uri="{FF2B5EF4-FFF2-40B4-BE49-F238E27FC236}">
                <a16:creationId xmlns:a16="http://schemas.microsoft.com/office/drawing/2014/main" id="{44B5CDB4-712E-A7EC-C802-B90A3E75E5B2}"/>
              </a:ext>
            </a:extLst>
          </p:cNvPr>
          <p:cNvSpPr txBox="1"/>
          <p:nvPr/>
        </p:nvSpPr>
        <p:spPr>
          <a:xfrm>
            <a:off x="1028216" y="303229"/>
            <a:ext cx="10135567" cy="1135146"/>
          </a:xfrm>
          <a:prstGeom prst="rect">
            <a:avLst/>
          </a:prstGeom>
          <a:solidFill>
            <a:srgbClr val="343434"/>
          </a:solidFill>
        </p:spPr>
        <p:txBody>
          <a:bodyPr wrap="square" tIns="108000" bIns="180000">
            <a:spAutoFit/>
          </a:bodyPr>
          <a:lstStyle/>
          <a:p>
            <a:pPr algn="ctr" eaLnBrk="1" hangingPunct="1">
              <a:lnSpc>
                <a:spcPts val="3500"/>
              </a:lnSpc>
              <a:spcBef>
                <a:spcPts val="1000"/>
              </a:spcBef>
              <a:defRPr/>
            </a:pPr>
            <a:r>
              <a:rPr lang="en-US" altLang="zh-TW" sz="2000" b="1" dirty="0">
                <a:solidFill>
                  <a:schemeClr val="bg1"/>
                </a:solidFill>
                <a:latin typeface="Adobe 繁黑體 Std B" panose="020B0700000000000000" pitchFamily="34" charset="-120"/>
                <a:ea typeface="Adobe 繁黑體 Std B" panose="020B0700000000000000" pitchFamily="34" charset="-120"/>
              </a:rPr>
              <a:t>1.</a:t>
            </a:r>
            <a:r>
              <a:rPr lang="zh-TW" altLang="en-US" sz="2000" b="1" dirty="0">
                <a:solidFill>
                  <a:schemeClr val="bg1"/>
                </a:solidFill>
                <a:latin typeface="Adobe 繁黑體 Std B" panose="020B0700000000000000" pitchFamily="34" charset="-120"/>
                <a:ea typeface="Adobe 繁黑體 Std B" panose="020B0700000000000000" pitchFamily="34" charset="-120"/>
              </a:rPr>
              <a:t> </a:t>
            </a:r>
            <a:r>
              <a:rPr lang="en-US" altLang="zh-TW" sz="2000" b="1" dirty="0">
                <a:solidFill>
                  <a:schemeClr val="bg1"/>
                </a:solidFill>
                <a:latin typeface="Adobe 繁黑體 Std B" panose="020B0700000000000000" pitchFamily="34" charset="-120"/>
                <a:ea typeface="Adobe 繁黑體 Std B" panose="020B0700000000000000" pitchFamily="34" charset="-120"/>
              </a:rPr>
              <a:t>(</a:t>
            </a:r>
            <a:r>
              <a:rPr lang="zh-TW" altLang="en-US" sz="2000" b="1" dirty="0">
                <a:solidFill>
                  <a:schemeClr val="accent2"/>
                </a:solidFill>
                <a:latin typeface="Adobe 繁黑體 Std B" panose="020B0700000000000000" pitchFamily="34" charset="-120"/>
                <a:ea typeface="Adobe 繁黑體 Std B" panose="020B0700000000000000" pitchFamily="34" charset="-120"/>
              </a:rPr>
              <a:t>既有</a:t>
            </a:r>
            <a:r>
              <a:rPr lang="en-US" altLang="zh-TW" sz="2000" b="1" dirty="0">
                <a:solidFill>
                  <a:schemeClr val="bg1"/>
                </a:solidFill>
                <a:latin typeface="Adobe 繁黑體 Std B" panose="020B0700000000000000" pitchFamily="34" charset="-120"/>
                <a:ea typeface="Adobe 繁黑體 Std B" panose="020B0700000000000000" pitchFamily="34" charset="-120"/>
              </a:rPr>
              <a:t>)</a:t>
            </a:r>
            <a:r>
              <a:rPr lang="zh-TW" altLang="en-US" sz="2000" b="1" dirty="0">
                <a:solidFill>
                  <a:schemeClr val="bg1"/>
                </a:solidFill>
                <a:latin typeface="Adobe 繁黑體 Std B" panose="020B0700000000000000" pitchFamily="34" charset="-120"/>
                <a:ea typeface="Adobe 繁黑體 Std B" panose="020B0700000000000000" pitchFamily="34" charset="-120"/>
              </a:rPr>
              <a:t>無障礙通路：至少應有一條無障礙通路可通達廁所盥洗室，</a:t>
            </a:r>
            <a:br>
              <a:rPr lang="en-US" altLang="zh-TW" sz="2000" b="1" dirty="0">
                <a:solidFill>
                  <a:schemeClr val="bg1"/>
                </a:solidFill>
                <a:latin typeface="Adobe 繁黑體 Std B" panose="020B0700000000000000" pitchFamily="34" charset="-120"/>
                <a:ea typeface="Adobe 繁黑體 Std B" panose="020B0700000000000000" pitchFamily="34" charset="-120"/>
              </a:rPr>
            </a:br>
            <a:r>
              <a:rPr lang="zh-TW" altLang="en-US" sz="2000" b="1" dirty="0">
                <a:solidFill>
                  <a:schemeClr val="bg1"/>
                </a:solidFill>
                <a:latin typeface="Adobe 繁黑體 Std B" panose="020B0700000000000000" pitchFamily="34" charset="-120"/>
                <a:ea typeface="Adobe 繁黑體 Std B" panose="020B0700000000000000" pitchFamily="34" charset="-120"/>
              </a:rPr>
              <a:t>寬度不得小於九十公分，且應考慮開門之操作空間。</a:t>
            </a:r>
          </a:p>
        </p:txBody>
      </p:sp>
      <p:grpSp>
        <p:nvGrpSpPr>
          <p:cNvPr id="13" name="Google Shape;1112;p68">
            <a:extLst>
              <a:ext uri="{FF2B5EF4-FFF2-40B4-BE49-F238E27FC236}">
                <a16:creationId xmlns:a16="http://schemas.microsoft.com/office/drawing/2014/main" id="{C2CBBC6D-A8BD-4E76-B3A8-E787A9943A23}"/>
              </a:ext>
            </a:extLst>
          </p:cNvPr>
          <p:cNvGrpSpPr/>
          <p:nvPr/>
        </p:nvGrpSpPr>
        <p:grpSpPr>
          <a:xfrm>
            <a:off x="-5222551" y="2767309"/>
            <a:ext cx="4710331" cy="1323381"/>
            <a:chOff x="-1337874" y="5029714"/>
            <a:chExt cx="8764251" cy="6025879"/>
          </a:xfrm>
        </p:grpSpPr>
        <p:sp>
          <p:nvSpPr>
            <p:cNvPr id="14" name="Google Shape;1113;p68">
              <a:extLst>
                <a:ext uri="{FF2B5EF4-FFF2-40B4-BE49-F238E27FC236}">
                  <a16:creationId xmlns:a16="http://schemas.microsoft.com/office/drawing/2014/main" id="{2DF72829-3A94-4807-BFD8-112124050722}"/>
                </a:ext>
              </a:extLst>
            </p:cNvPr>
            <p:cNvSpPr/>
            <p:nvPr/>
          </p:nvSpPr>
          <p:spPr>
            <a:xfrm>
              <a:off x="1364159" y="5029714"/>
              <a:ext cx="3416383" cy="6025879"/>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5" name="Google Shape;1114;p68">
              <a:extLst>
                <a:ext uri="{FF2B5EF4-FFF2-40B4-BE49-F238E27FC236}">
                  <a16:creationId xmlns:a16="http://schemas.microsoft.com/office/drawing/2014/main" id="{BD0DC4FA-1068-45B5-9AE2-5FDFDA19D0BC}"/>
                </a:ext>
              </a:extLst>
            </p:cNvPr>
            <p:cNvSpPr txBox="1"/>
            <p:nvPr/>
          </p:nvSpPr>
          <p:spPr>
            <a:xfrm>
              <a:off x="-1337874" y="5681779"/>
              <a:ext cx="8764251" cy="3520513"/>
            </a:xfrm>
            <a:prstGeom prst="rect">
              <a:avLst/>
            </a:prstGeom>
            <a:noFill/>
            <a:ln>
              <a:noFill/>
            </a:ln>
          </p:spPr>
          <p:txBody>
            <a:bodyPr spcFirstLastPara="1" wrap="square" lIns="91425" tIns="45700" rIns="91425" bIns="45700" anchor="t" anchorCtr="0">
              <a:noAutofit/>
            </a:bodyPr>
            <a:lstStyle/>
            <a:p>
              <a:pPr marL="0" marR="0" lvl="0" indent="0" algn="ctr" rtl="0">
                <a:lnSpc>
                  <a:spcPts val="3500"/>
                </a:lnSpc>
                <a:spcBef>
                  <a:spcPts val="0"/>
                </a:spcBef>
                <a:spcAft>
                  <a:spcPts val="0"/>
                </a:spcAft>
                <a:buClr>
                  <a:schemeClr val="dk1"/>
                </a:buClr>
                <a:buSzPts val="3600"/>
                <a:buFont typeface="Arial"/>
                <a:buNone/>
              </a:pPr>
              <a:r>
                <a:rPr lang="zh-TW" sz="3600" b="1" dirty="0">
                  <a:solidFill>
                    <a:schemeClr val="dk1"/>
                  </a:solidFill>
                  <a:latin typeface="Adobe 繁黑體 Std B" panose="020B0700000000000000" pitchFamily="34" charset="-120"/>
                  <a:ea typeface="Adobe 繁黑體 Std B" panose="020B0700000000000000" pitchFamily="34" charset="-120"/>
                  <a:sym typeface="Arial"/>
                </a:rPr>
                <a:t>導盲磚</a:t>
              </a:r>
              <a:endParaRPr sz="3600" b="1" dirty="0">
                <a:solidFill>
                  <a:schemeClr val="dk1"/>
                </a:solidFill>
                <a:latin typeface="Adobe 繁黑體 Std B" panose="020B0700000000000000" pitchFamily="34" charset="-120"/>
                <a:ea typeface="Adobe 繁黑體 Std B" panose="020B0700000000000000" pitchFamily="34" charset="-120"/>
                <a:sym typeface="Arial"/>
              </a:endParaRPr>
            </a:p>
            <a:p>
              <a:pPr marL="0" marR="0" lvl="0" indent="0" algn="ctr" rtl="0">
                <a:lnSpc>
                  <a:spcPts val="3500"/>
                </a:lnSpc>
                <a:spcBef>
                  <a:spcPts val="1000"/>
                </a:spcBef>
                <a:spcAft>
                  <a:spcPts val="0"/>
                </a:spcAft>
                <a:buClr>
                  <a:schemeClr val="dk1"/>
                </a:buClr>
                <a:buSzPts val="3600"/>
                <a:buFont typeface="Play"/>
                <a:buNone/>
              </a:pPr>
              <a:r>
                <a:rPr lang="zh-TW" sz="3600" b="1" dirty="0">
                  <a:solidFill>
                    <a:schemeClr val="dk1"/>
                  </a:solidFill>
                  <a:latin typeface="Adobe 繁黑體 Std B" panose="020B0700000000000000" pitchFamily="34" charset="-120"/>
                  <a:ea typeface="Adobe 繁黑體 Std B" panose="020B0700000000000000" pitchFamily="34" charset="-120"/>
                  <a:cs typeface="Play"/>
                  <a:sym typeface="Play"/>
                </a:rPr>
                <a:t>定位點</a:t>
              </a:r>
              <a:endParaRPr sz="3600" b="1" dirty="0">
                <a:solidFill>
                  <a:schemeClr val="dk1"/>
                </a:solidFill>
                <a:latin typeface="Adobe 繁黑體 Std B" panose="020B0700000000000000" pitchFamily="34" charset="-120"/>
                <a:ea typeface="Adobe 繁黑體 Std B" panose="020B0700000000000000" pitchFamily="34" charset="-120"/>
                <a:cs typeface="Play"/>
                <a:sym typeface="Play"/>
              </a:endParaRPr>
            </a:p>
            <a:p>
              <a:pPr marL="0" marR="0" lvl="0" indent="0" algn="ctr" rtl="0">
                <a:lnSpc>
                  <a:spcPct val="97222"/>
                </a:lnSpc>
                <a:spcBef>
                  <a:spcPts val="1000"/>
                </a:spcBef>
                <a:spcAft>
                  <a:spcPts val="0"/>
                </a:spcAft>
                <a:buClr>
                  <a:schemeClr val="dk1"/>
                </a:buClr>
                <a:buSzPts val="3600"/>
                <a:buFont typeface="Play"/>
                <a:buNone/>
              </a:pPr>
              <a:endParaRPr sz="36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grpSp>
      <p:pic>
        <p:nvPicPr>
          <p:cNvPr id="16" name="Google Shape;1115;p68" descr="一張含有 建築物, 坐, 白色, 黑色 的圖片&#10;&#10;自動產生的描述">
            <a:extLst>
              <a:ext uri="{FF2B5EF4-FFF2-40B4-BE49-F238E27FC236}">
                <a16:creationId xmlns:a16="http://schemas.microsoft.com/office/drawing/2014/main" id="{5862A4DC-60C5-4865-9939-73DDAD365B99}"/>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b="-2"/>
          <a:stretch/>
        </p:blipFill>
        <p:spPr>
          <a:xfrm rot="18556962">
            <a:off x="15257686" y="4381500"/>
            <a:ext cx="703973" cy="1419422"/>
          </a:xfrm>
          <a:prstGeom prst="rect">
            <a:avLst/>
          </a:prstGeom>
          <a:noFill/>
          <a:ln w="25400" cap="flat" cmpd="sng">
            <a:solidFill>
              <a:schemeClr val="dk1"/>
            </a:solidFill>
            <a:prstDash val="solid"/>
            <a:round/>
            <a:headEnd type="none" w="sm" len="sm"/>
            <a:tailEnd type="none" w="sm" len="sm"/>
          </a:ln>
        </p:spPr>
      </p:pic>
      <p:pic>
        <p:nvPicPr>
          <p:cNvPr id="17" name="Google Shape;1116;p68" descr="一張含有 室外, 長椅, 建築物, 坐 的圖片&#10;&#10;自動產生的描述">
            <a:extLst>
              <a:ext uri="{FF2B5EF4-FFF2-40B4-BE49-F238E27FC236}">
                <a16:creationId xmlns:a16="http://schemas.microsoft.com/office/drawing/2014/main" id="{E1FA2620-686E-4574-AE7D-D05E92F95CF2}"/>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18556962">
            <a:off x="17860183" y="2287526"/>
            <a:ext cx="613455" cy="691880"/>
          </a:xfrm>
          <a:prstGeom prst="rect">
            <a:avLst/>
          </a:prstGeom>
          <a:noFill/>
          <a:ln w="25400" cap="flat" cmpd="sng">
            <a:solidFill>
              <a:schemeClr val="dk1"/>
            </a:solidFill>
            <a:prstDash val="solid"/>
            <a:round/>
            <a:headEnd type="none" w="sm" len="sm"/>
            <a:tailEnd type="none" w="sm" len="sm"/>
          </a:ln>
        </p:spPr>
      </p:pic>
      <p:pic>
        <p:nvPicPr>
          <p:cNvPr id="18" name="Google Shape;1117;p68" descr="一張含有 建築物, 白色, 坐, 光 的圖片&#10;&#10;自動產生的描述">
            <a:extLst>
              <a:ext uri="{FF2B5EF4-FFF2-40B4-BE49-F238E27FC236}">
                <a16:creationId xmlns:a16="http://schemas.microsoft.com/office/drawing/2014/main" id="{AC09740B-331E-4620-B295-B6A23BC9F4CE}"/>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rot="18556962">
            <a:off x="17860182" y="5104640"/>
            <a:ext cx="613455" cy="692316"/>
          </a:xfrm>
          <a:prstGeom prst="rect">
            <a:avLst/>
          </a:prstGeom>
          <a:noFill/>
          <a:ln w="25400" cap="flat" cmpd="sng">
            <a:solidFill>
              <a:schemeClr val="dk1"/>
            </a:solidFill>
            <a:prstDash val="solid"/>
            <a:round/>
            <a:headEnd type="none" w="sm" len="sm"/>
            <a:tailEnd type="none" w="sm" len="sm"/>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sp>
        <p:nvSpPr>
          <p:cNvPr id="1138" name="Google Shape;1138;p70"/>
          <p:cNvSpPr/>
          <p:nvPr/>
        </p:nvSpPr>
        <p:spPr>
          <a:xfrm>
            <a:off x="164163" y="1397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139" name="Google Shape;1139;p70"/>
          <p:cNvSpPr/>
          <p:nvPr/>
        </p:nvSpPr>
        <p:spPr>
          <a:xfrm>
            <a:off x="164162" y="1020779"/>
            <a:ext cx="11871808" cy="4042643"/>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140" name="Google Shape;1140;p70"/>
          <p:cNvSpPr/>
          <p:nvPr/>
        </p:nvSpPr>
        <p:spPr>
          <a:xfrm>
            <a:off x="-422240" y="-981186"/>
            <a:ext cx="1432076" cy="1432076"/>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141" name="Google Shape;1141;p70"/>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72</a:t>
            </a:fld>
            <a:endParaRPr dirty="0"/>
          </a:p>
        </p:txBody>
      </p:sp>
      <p:sp>
        <p:nvSpPr>
          <p:cNvPr id="1142" name="Google Shape;1142;p70"/>
          <p:cNvSpPr/>
          <p:nvPr/>
        </p:nvSpPr>
        <p:spPr>
          <a:xfrm>
            <a:off x="10289521" y="4708423"/>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143" name="Google Shape;1143;p70"/>
          <p:cNvSpPr txBox="1"/>
          <p:nvPr/>
        </p:nvSpPr>
        <p:spPr>
          <a:xfrm>
            <a:off x="4790947" y="3543887"/>
            <a:ext cx="5411192" cy="2267934"/>
          </a:xfrm>
          <a:prstGeom prst="rect">
            <a:avLst/>
          </a:prstGeom>
          <a:solidFill>
            <a:srgbClr val="343434"/>
          </a:solidFill>
          <a:ln>
            <a:noFill/>
          </a:ln>
        </p:spPr>
        <p:txBody>
          <a:bodyPr spcFirstLastPara="1" wrap="square" lIns="252000" tIns="0" rIns="0" bIns="468000" anchor="t" anchorCtr="0">
            <a:spAutoFit/>
          </a:bodyPr>
          <a:lstStyle/>
          <a:p>
            <a:pPr marL="0" marR="0" lvl="0" indent="0" algn="l" rtl="0">
              <a:lnSpc>
                <a:spcPts val="3500"/>
              </a:lnSpc>
              <a:spcBef>
                <a:spcPts val="0"/>
              </a:spcBef>
              <a:spcAft>
                <a:spcPts val="0"/>
              </a:spcAft>
              <a:buNone/>
            </a:pPr>
            <a:br>
              <a:rPr lang="zh-TW" sz="2000" dirty="0">
                <a:solidFill>
                  <a:schemeClr val="lt1"/>
                </a:solidFill>
                <a:latin typeface="Adobe 繁黑體 Std B" panose="020B0700000000000000" pitchFamily="34" charset="-120"/>
                <a:ea typeface="Adobe 繁黑體 Std B" panose="020B0700000000000000" pitchFamily="34" charset="-120"/>
                <a:sym typeface="Arial"/>
              </a:rPr>
            </a:br>
            <a:r>
              <a:rPr lang="zh-TW" sz="2000" dirty="0">
                <a:solidFill>
                  <a:schemeClr val="lt1"/>
                </a:solidFill>
                <a:latin typeface="Adobe 繁黑體 Std B" panose="020B0700000000000000" pitchFamily="34" charset="-120"/>
                <a:ea typeface="Adobe 繁黑體 Std B" panose="020B0700000000000000" pitchFamily="34" charset="-120"/>
                <a:sym typeface="Arial"/>
              </a:rPr>
              <a:t>1. 無障礙通路：至少應有一條無障礙通路可通達廁所盥洗室，寬度至少為九十公分，且應考慮開門之操作空間。</a:t>
            </a:r>
            <a:endParaRPr dirty="0">
              <a:latin typeface="Adobe 繁黑體 Std B" panose="020B0700000000000000" pitchFamily="34" charset="-120"/>
              <a:ea typeface="Adobe 繁黑體 Std B" panose="020B0700000000000000" pitchFamily="34" charset="-120"/>
            </a:endParaRPr>
          </a:p>
        </p:txBody>
      </p:sp>
      <p:pic>
        <p:nvPicPr>
          <p:cNvPr id="1144" name="Google Shape;1144;p70" descr="一張含有 壁球, 遊戲 的圖片&#10;&#10;自動產生的描述"/>
          <p:cNvPicPr preferRelativeResize="0"/>
          <p:nvPr/>
        </p:nvPicPr>
        <p:blipFill rotWithShape="1">
          <a:blip r:embed="rId3" cstate="screen">
            <a:alphaModFix/>
            <a:extLst>
              <a:ext uri="{28A0092B-C50C-407E-A947-70E740481C1C}">
                <a14:useLocalDpi xmlns:a14="http://schemas.microsoft.com/office/drawing/2010/main"/>
              </a:ext>
            </a:extLst>
          </a:blip>
          <a:srcRect r="-1" b="-1"/>
          <a:stretch/>
        </p:blipFill>
        <p:spPr>
          <a:xfrm>
            <a:off x="4790946" y="517364"/>
            <a:ext cx="2610108" cy="2537242"/>
          </a:xfrm>
          <a:prstGeom prst="rect">
            <a:avLst/>
          </a:prstGeom>
          <a:noFill/>
          <a:ln w="25400" cap="flat" cmpd="sng">
            <a:solidFill>
              <a:srgbClr val="EF7E60"/>
            </a:solidFill>
            <a:prstDash val="lgDash"/>
            <a:miter lim="800000"/>
            <a:headEnd type="none" w="sm" len="sm"/>
            <a:tailEnd type="none" w="sm" len="sm"/>
          </a:ln>
        </p:spPr>
      </p:pic>
      <p:pic>
        <p:nvPicPr>
          <p:cNvPr id="1146" name="Google Shape;1146;p70" descr="一張含有 遊戲 的圖片&#10;&#10;自動產生的描述"/>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816133" y="3310182"/>
            <a:ext cx="2615622" cy="2537240"/>
          </a:xfrm>
          <a:prstGeom prst="rect">
            <a:avLst/>
          </a:prstGeom>
          <a:noFill/>
          <a:ln w="25400" cap="flat" cmpd="sng">
            <a:solidFill>
              <a:srgbClr val="EF7E60"/>
            </a:solidFill>
            <a:prstDash val="lgDash"/>
            <a:miter lim="800000"/>
            <a:headEnd type="none" w="sm" len="sm"/>
            <a:tailEnd type="none" w="sm" len="sm"/>
          </a:ln>
        </p:spPr>
      </p:pic>
      <p:pic>
        <p:nvPicPr>
          <p:cNvPr id="1147" name="Google Shape;1147;p70" descr="一張含有 寫生, 文字, 圖畫, 圖表 的圖片&#10;&#10;自動產生的描述"/>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510229" y="465920"/>
            <a:ext cx="2691909" cy="2559169"/>
          </a:xfrm>
          <a:prstGeom prst="rect">
            <a:avLst/>
          </a:prstGeom>
          <a:noFill/>
          <a:ln w="25400" cap="flat" cmpd="sng">
            <a:solidFill>
              <a:srgbClr val="EF7E60"/>
            </a:solidFill>
            <a:prstDash val="lgDash"/>
            <a:miter lim="800000"/>
            <a:headEnd type="none" w="sm" len="sm"/>
            <a:tailEnd type="none" w="sm" len="sm"/>
          </a:ln>
        </p:spPr>
      </p:pic>
      <p:pic>
        <p:nvPicPr>
          <p:cNvPr id="12" name="Google Shape;1129;p69">
            <a:extLst>
              <a:ext uri="{FF2B5EF4-FFF2-40B4-BE49-F238E27FC236}">
                <a16:creationId xmlns:a16="http://schemas.microsoft.com/office/drawing/2014/main" id="{4DE24DA7-050C-44C6-96A0-9E3FC7805B0F}"/>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19963138">
            <a:off x="-4356515" y="5228207"/>
            <a:ext cx="603016" cy="801350"/>
          </a:xfrm>
          <a:prstGeom prst="rect">
            <a:avLst/>
          </a:prstGeom>
          <a:noFill/>
          <a:ln w="25400" cap="flat" cmpd="sng">
            <a:solidFill>
              <a:srgbClr val="000000"/>
            </a:solidFill>
            <a:prstDash val="solid"/>
            <a:miter lim="800000"/>
            <a:headEnd type="none" w="sm" len="sm"/>
            <a:tailEnd type="none" w="sm" len="sm"/>
          </a:ln>
        </p:spPr>
      </p:pic>
      <p:grpSp>
        <p:nvGrpSpPr>
          <p:cNvPr id="13" name="Google Shape;1130;p69">
            <a:extLst>
              <a:ext uri="{FF2B5EF4-FFF2-40B4-BE49-F238E27FC236}">
                <a16:creationId xmlns:a16="http://schemas.microsoft.com/office/drawing/2014/main" id="{D393B973-C835-4747-863A-12CAEE2033BC}"/>
              </a:ext>
            </a:extLst>
          </p:cNvPr>
          <p:cNvGrpSpPr/>
          <p:nvPr/>
        </p:nvGrpSpPr>
        <p:grpSpPr>
          <a:xfrm>
            <a:off x="6054940" y="7457248"/>
            <a:ext cx="76200" cy="4664861"/>
            <a:chOff x="6096000" y="1285089"/>
            <a:chExt cx="76200" cy="4664861"/>
          </a:xfrm>
        </p:grpSpPr>
        <p:cxnSp>
          <p:nvCxnSpPr>
            <p:cNvPr id="14" name="Google Shape;1131;p69">
              <a:extLst>
                <a:ext uri="{FF2B5EF4-FFF2-40B4-BE49-F238E27FC236}">
                  <a16:creationId xmlns:a16="http://schemas.microsoft.com/office/drawing/2014/main" id="{83FFEA74-FEC7-42DE-A831-F201D67F5A21}"/>
                </a:ext>
              </a:extLst>
            </p:cNvPr>
            <p:cNvCxnSpPr/>
            <p:nvPr/>
          </p:nvCxnSpPr>
          <p:spPr>
            <a:xfrm>
              <a:off x="6172200" y="1285089"/>
              <a:ext cx="0" cy="4664861"/>
            </a:xfrm>
            <a:prstGeom prst="straightConnector1">
              <a:avLst/>
            </a:prstGeom>
            <a:noFill/>
            <a:ln w="19050" cap="flat" cmpd="sng">
              <a:solidFill>
                <a:srgbClr val="343434"/>
              </a:solidFill>
              <a:prstDash val="solid"/>
              <a:miter lim="800000"/>
              <a:headEnd type="none" w="sm" len="sm"/>
              <a:tailEnd type="none" w="sm" len="sm"/>
            </a:ln>
          </p:spPr>
        </p:cxnSp>
        <p:cxnSp>
          <p:nvCxnSpPr>
            <p:cNvPr id="15" name="Google Shape;1132;p69">
              <a:extLst>
                <a:ext uri="{FF2B5EF4-FFF2-40B4-BE49-F238E27FC236}">
                  <a16:creationId xmlns:a16="http://schemas.microsoft.com/office/drawing/2014/main" id="{B3DED44A-319B-4C30-91E8-45B98205E1EB}"/>
                </a:ext>
              </a:extLst>
            </p:cNvPr>
            <p:cNvCxnSpPr/>
            <p:nvPr/>
          </p:nvCxnSpPr>
          <p:spPr>
            <a:xfrm>
              <a:off x="6096000" y="1285089"/>
              <a:ext cx="0" cy="4664861"/>
            </a:xfrm>
            <a:prstGeom prst="straightConnector1">
              <a:avLst/>
            </a:prstGeom>
            <a:noFill/>
            <a:ln w="19050" cap="flat" cmpd="sng">
              <a:solidFill>
                <a:srgbClr val="343434"/>
              </a:solidFill>
              <a:prstDash val="solid"/>
              <a:miter lim="800000"/>
              <a:headEnd type="none" w="sm" len="sm"/>
              <a:tailEnd type="none" w="sm" len="sm"/>
            </a:ln>
          </p:spPr>
        </p:cxnSp>
      </p:grpSp>
      <p:pic>
        <p:nvPicPr>
          <p:cNvPr id="16" name="Google Shape;1133;p69" descr="一張含有 文字, 地板, 牆, 室內 的圖片&#10;&#10;自動產生的描述">
            <a:extLst>
              <a:ext uri="{FF2B5EF4-FFF2-40B4-BE49-F238E27FC236}">
                <a16:creationId xmlns:a16="http://schemas.microsoft.com/office/drawing/2014/main" id="{35EB7D4E-ABFC-46DE-A1DD-F3A3AFA76E7F}"/>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rot="1967754">
            <a:off x="14295536" y="5171994"/>
            <a:ext cx="628605" cy="773799"/>
          </a:xfrm>
          <a:prstGeom prst="rect">
            <a:avLst/>
          </a:prstGeom>
          <a:noFill/>
          <a:ln>
            <a:noFill/>
          </a:ln>
        </p:spPr>
      </p:pic>
      <p:sp>
        <p:nvSpPr>
          <p:cNvPr id="17" name="文字方塊 16">
            <a:extLst>
              <a:ext uri="{FF2B5EF4-FFF2-40B4-BE49-F238E27FC236}">
                <a16:creationId xmlns:a16="http://schemas.microsoft.com/office/drawing/2014/main" id="{68947709-09EE-4962-94E1-720D76A8C1FA}"/>
              </a:ext>
            </a:extLst>
          </p:cNvPr>
          <p:cNvSpPr txBox="1"/>
          <p:nvPr/>
        </p:nvSpPr>
        <p:spPr>
          <a:xfrm>
            <a:off x="1063357" y="-1797638"/>
            <a:ext cx="10135567" cy="1135146"/>
          </a:xfrm>
          <a:prstGeom prst="rect">
            <a:avLst/>
          </a:prstGeom>
          <a:solidFill>
            <a:srgbClr val="343434"/>
          </a:solidFill>
        </p:spPr>
        <p:txBody>
          <a:bodyPr wrap="square" tIns="108000" bIns="180000">
            <a:spAutoFit/>
          </a:bodyPr>
          <a:lstStyle/>
          <a:p>
            <a:pPr algn="ctr" eaLnBrk="1" hangingPunct="1">
              <a:lnSpc>
                <a:spcPts val="3500"/>
              </a:lnSpc>
              <a:spcBef>
                <a:spcPts val="1000"/>
              </a:spcBef>
              <a:defRPr/>
            </a:pPr>
            <a:r>
              <a:rPr lang="en-US" altLang="zh-TW" sz="2000" b="1" dirty="0">
                <a:solidFill>
                  <a:schemeClr val="bg1"/>
                </a:solidFill>
                <a:latin typeface="Adobe 繁黑體 Std B" panose="020B0700000000000000" pitchFamily="34" charset="-120"/>
                <a:ea typeface="Adobe 繁黑體 Std B" panose="020B0700000000000000" pitchFamily="34" charset="-120"/>
              </a:rPr>
              <a:t>1.</a:t>
            </a:r>
            <a:r>
              <a:rPr lang="zh-TW" altLang="en-US" sz="2000" b="1" dirty="0">
                <a:solidFill>
                  <a:schemeClr val="bg1"/>
                </a:solidFill>
                <a:latin typeface="Adobe 繁黑體 Std B" panose="020B0700000000000000" pitchFamily="34" charset="-120"/>
                <a:ea typeface="Adobe 繁黑體 Std B" panose="020B0700000000000000" pitchFamily="34" charset="-120"/>
              </a:rPr>
              <a:t> 無障礙通路：至少應有一條無障礙通路可通達廁所盥洗室，</a:t>
            </a:r>
            <a:br>
              <a:rPr lang="en-US" altLang="zh-TW" sz="2000" b="1" dirty="0">
                <a:solidFill>
                  <a:schemeClr val="bg1"/>
                </a:solidFill>
                <a:latin typeface="Adobe 繁黑體 Std B" panose="020B0700000000000000" pitchFamily="34" charset="-120"/>
                <a:ea typeface="Adobe 繁黑體 Std B" panose="020B0700000000000000" pitchFamily="34" charset="-120"/>
              </a:rPr>
            </a:br>
            <a:r>
              <a:rPr lang="zh-TW" altLang="en-US" sz="2000" b="1" dirty="0">
                <a:solidFill>
                  <a:schemeClr val="bg1"/>
                </a:solidFill>
                <a:latin typeface="Adobe 繁黑體 Std B" panose="020B0700000000000000" pitchFamily="34" charset="-120"/>
                <a:ea typeface="Adobe 繁黑體 Std B" panose="020B0700000000000000" pitchFamily="34" charset="-120"/>
              </a:rPr>
              <a:t>寬度不得小於九十公分，且應考慮開門之操作空間。</a:t>
            </a:r>
          </a:p>
        </p:txBody>
      </p:sp>
      <p:pic>
        <p:nvPicPr>
          <p:cNvPr id="18" name="Google Shape;1158;p71">
            <a:extLst>
              <a:ext uri="{FF2B5EF4-FFF2-40B4-BE49-F238E27FC236}">
                <a16:creationId xmlns:a16="http://schemas.microsoft.com/office/drawing/2014/main" id="{E97FE1AC-85F2-4E85-A9A8-45AAE1BFD71B}"/>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flipH="1">
            <a:off x="13596861" y="3744817"/>
            <a:ext cx="1092043" cy="2075470"/>
          </a:xfrm>
          <a:prstGeom prst="rect">
            <a:avLst/>
          </a:prstGeom>
          <a:noFill/>
          <a:ln w="9525" cap="flat" cmpd="sng">
            <a:solidFill>
              <a:srgbClr val="000000"/>
            </a:solidFill>
            <a:prstDash val="solid"/>
            <a:miter lim="800000"/>
            <a:headEnd type="none" w="sm" len="sm"/>
            <a:tailEnd type="none" w="sm" len="sm"/>
          </a:ln>
        </p:spPr>
      </p:pic>
      <p:sp>
        <p:nvSpPr>
          <p:cNvPr id="19" name="文字方塊 18">
            <a:extLst>
              <a:ext uri="{FF2B5EF4-FFF2-40B4-BE49-F238E27FC236}">
                <a16:creationId xmlns:a16="http://schemas.microsoft.com/office/drawing/2014/main" id="{E347B0EA-FBD1-4901-83CA-6597E69DEBFA}"/>
              </a:ext>
            </a:extLst>
          </p:cNvPr>
          <p:cNvSpPr txBox="1"/>
          <p:nvPr/>
        </p:nvSpPr>
        <p:spPr>
          <a:xfrm>
            <a:off x="-12719209" y="371096"/>
            <a:ext cx="11871807" cy="1139250"/>
          </a:xfrm>
          <a:prstGeom prst="rect">
            <a:avLst/>
          </a:prstGeom>
          <a:solidFill>
            <a:srgbClr val="343434"/>
          </a:solidFill>
        </p:spPr>
        <p:txBody>
          <a:bodyPr wrap="square" tIns="108000" bIns="180000">
            <a:spAutoFit/>
          </a:bodyPr>
          <a:lstStyle/>
          <a:p>
            <a:pPr algn="ctr" eaLnBrk="1" hangingPunct="1">
              <a:lnSpc>
                <a:spcPts val="3500"/>
              </a:lnSpc>
              <a:spcBef>
                <a:spcPts val="1000"/>
              </a:spcBef>
              <a:defRPr/>
            </a:pPr>
            <a:r>
              <a:rPr lang="en-US" altLang="zh-TW" sz="2000" b="1" dirty="0">
                <a:solidFill>
                  <a:schemeClr val="bg1"/>
                </a:solidFill>
                <a:latin typeface="Adobe 繁黑體 Std B" panose="020B0700000000000000" pitchFamily="34" charset="-120"/>
                <a:ea typeface="Adobe 繁黑體 Std B" panose="020B0700000000000000" pitchFamily="34" charset="-120"/>
              </a:rPr>
              <a:t>A102.2.5 </a:t>
            </a:r>
            <a:r>
              <a:rPr lang="zh-TW" altLang="en-US" sz="2000" b="1" dirty="0">
                <a:solidFill>
                  <a:schemeClr val="bg1"/>
                </a:solidFill>
                <a:latin typeface="Adobe 繁黑體 Std B" panose="020B0700000000000000" pitchFamily="34" charset="-120"/>
                <a:ea typeface="Adobe 繁黑體 Std B" panose="020B0700000000000000" pitchFamily="34" charset="-120"/>
              </a:rPr>
              <a:t>轉彎：坐輪椅者在通路走廊上轉彎時，如通路</a:t>
            </a:r>
            <a:br>
              <a:rPr lang="en-US" altLang="zh-TW" sz="2000" b="1" dirty="0">
                <a:solidFill>
                  <a:schemeClr val="bg1"/>
                </a:solidFill>
                <a:latin typeface="Adobe 繁黑體 Std B" panose="020B0700000000000000" pitchFamily="34" charset="-120"/>
                <a:ea typeface="Adobe 繁黑體 Std B" panose="020B0700000000000000" pitchFamily="34" charset="-120"/>
              </a:rPr>
            </a:br>
            <a:r>
              <a:rPr lang="zh-TW" altLang="en-US" sz="2000" b="1" dirty="0">
                <a:solidFill>
                  <a:schemeClr val="bg1"/>
                </a:solidFill>
                <a:latin typeface="Adobe 繁黑體 Std B" panose="020B0700000000000000" pitchFamily="34" charset="-120"/>
                <a:ea typeface="Adobe 繁黑體 Std B" panose="020B0700000000000000" pitchFamily="34" charset="-120"/>
              </a:rPr>
              <a:t>寬度為</a:t>
            </a:r>
            <a:r>
              <a:rPr lang="en-US" altLang="zh-TW" sz="2000" b="1" dirty="0">
                <a:solidFill>
                  <a:schemeClr val="bg1"/>
                </a:solidFill>
                <a:latin typeface="Adobe 繁黑體 Std B" panose="020B0700000000000000" pitchFamily="34" charset="-120"/>
                <a:ea typeface="Adobe 繁黑體 Std B" panose="020B0700000000000000" pitchFamily="34" charset="-120"/>
              </a:rPr>
              <a:t>90 </a:t>
            </a:r>
            <a:r>
              <a:rPr lang="zh-TW" altLang="en-US" sz="2000" b="1" dirty="0">
                <a:solidFill>
                  <a:schemeClr val="bg1"/>
                </a:solidFill>
                <a:latin typeface="Adobe 繁黑體 Std B" panose="020B0700000000000000" pitchFamily="34" charset="-120"/>
                <a:ea typeface="Adobe 繁黑體 Std B" panose="020B0700000000000000" pitchFamily="34" charset="-120"/>
              </a:rPr>
              <a:t>公分者，轉彎處所需之空間為</a:t>
            </a:r>
            <a:r>
              <a:rPr lang="en-US" altLang="zh-TW" sz="2000" b="1" dirty="0">
                <a:solidFill>
                  <a:schemeClr val="bg1"/>
                </a:solidFill>
                <a:latin typeface="Adobe 繁黑體 Std B" panose="020B0700000000000000" pitchFamily="34" charset="-120"/>
                <a:ea typeface="Adobe 繁黑體 Std B" panose="020B0700000000000000" pitchFamily="34" charset="-120"/>
              </a:rPr>
              <a:t>120</a:t>
            </a:r>
            <a:r>
              <a:rPr lang="zh-TW" altLang="en-US" sz="2000" b="1" dirty="0">
                <a:solidFill>
                  <a:schemeClr val="bg1"/>
                </a:solidFill>
                <a:latin typeface="Adobe 繁黑體 Std B" panose="020B0700000000000000" pitchFamily="34" charset="-120"/>
                <a:ea typeface="Adobe 繁黑體 Std B" panose="020B0700000000000000" pitchFamily="34" charset="-120"/>
              </a:rPr>
              <a:t>公分。</a:t>
            </a:r>
          </a:p>
        </p:txBody>
      </p:sp>
      <p:pic>
        <p:nvPicPr>
          <p:cNvPr id="5" name="圖片 4" descr="一張含有 圖表, 寫生, 圓形, 文字 的圖片&#10;&#10;AI 產生的內容可能不正確。">
            <a:extLst>
              <a:ext uri="{FF2B5EF4-FFF2-40B4-BE49-F238E27FC236}">
                <a16:creationId xmlns:a16="http://schemas.microsoft.com/office/drawing/2014/main" id="{6AC79C7D-1D84-D39F-F363-525E9BC179ED}"/>
              </a:ext>
            </a:extLst>
          </p:cNvPr>
          <p:cNvPicPr>
            <a:picLocks noChangeAspect="1"/>
          </p:cNvPicPr>
          <p:nvPr/>
        </p:nvPicPr>
        <p:blipFill>
          <a:blip r:embed="rId9" cstate="screen">
            <a:alphaModFix/>
            <a:extLst>
              <a:ext uri="{28A0092B-C50C-407E-A947-70E740481C1C}">
                <a14:useLocalDpi xmlns:a14="http://schemas.microsoft.com/office/drawing/2010/main"/>
              </a:ext>
            </a:extLst>
          </a:blip>
          <a:srcRect t="-45"/>
          <a:stretch/>
        </p:blipFill>
        <p:spPr>
          <a:xfrm>
            <a:off x="1777989" y="516196"/>
            <a:ext cx="2691909" cy="2564467"/>
          </a:xfrm>
          <a:prstGeom prst="rect">
            <a:avLst/>
          </a:prstGeom>
          <a:noFill/>
          <a:ln w="25400" cap="flat" cmpd="sng">
            <a:solidFill>
              <a:srgbClr val="EF7E60"/>
            </a:solidFill>
            <a:prstDash val="lgDash"/>
            <a:miter lim="800000"/>
            <a:headEnd type="none" w="sm" len="sm"/>
            <a:tailEnd type="none" w="sm" len="sm"/>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44"/>
                                        </p:tgtEl>
                                        <p:attrNameLst>
                                          <p:attrName>style.visibility</p:attrName>
                                        </p:attrNameLst>
                                      </p:cBhvr>
                                      <p:to>
                                        <p:strVal val="visible"/>
                                      </p:to>
                                    </p:set>
                                    <p:anim calcmode="lin" valueType="num">
                                      <p:cBhvr additive="base">
                                        <p:cTn id="7" dur="500" fill="hold"/>
                                        <p:tgtEl>
                                          <p:spTgt spid="1144"/>
                                        </p:tgtEl>
                                        <p:attrNameLst>
                                          <p:attrName>ppt_x</p:attrName>
                                        </p:attrNameLst>
                                      </p:cBhvr>
                                      <p:tavLst>
                                        <p:tav tm="0">
                                          <p:val>
                                            <p:strVal val="#ppt_x"/>
                                          </p:val>
                                        </p:tav>
                                        <p:tav tm="100000">
                                          <p:val>
                                            <p:strVal val="#ppt_x"/>
                                          </p:val>
                                        </p:tav>
                                      </p:tavLst>
                                    </p:anim>
                                    <p:anim calcmode="lin" valueType="num">
                                      <p:cBhvr additive="base">
                                        <p:cTn id="8" dur="500" fill="hold"/>
                                        <p:tgtEl>
                                          <p:spTgt spid="11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46"/>
                                        </p:tgtEl>
                                        <p:attrNameLst>
                                          <p:attrName>style.visibility</p:attrName>
                                        </p:attrNameLst>
                                      </p:cBhvr>
                                      <p:to>
                                        <p:strVal val="visible"/>
                                      </p:to>
                                    </p:set>
                                    <p:anim calcmode="lin" valueType="num">
                                      <p:cBhvr additive="base">
                                        <p:cTn id="19" dur="500" fill="hold"/>
                                        <p:tgtEl>
                                          <p:spTgt spid="1146"/>
                                        </p:tgtEl>
                                        <p:attrNameLst>
                                          <p:attrName>ppt_x</p:attrName>
                                        </p:attrNameLst>
                                      </p:cBhvr>
                                      <p:tavLst>
                                        <p:tav tm="0">
                                          <p:val>
                                            <p:strVal val="#ppt_x"/>
                                          </p:val>
                                        </p:tav>
                                        <p:tav tm="100000">
                                          <p:val>
                                            <p:strVal val="#ppt_x"/>
                                          </p:val>
                                        </p:tav>
                                      </p:tavLst>
                                    </p:anim>
                                    <p:anim calcmode="lin" valueType="num">
                                      <p:cBhvr additive="base">
                                        <p:cTn id="20" dur="500" fill="hold"/>
                                        <p:tgtEl>
                                          <p:spTgt spid="1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52" name="Google Shape;1152;p71"/>
          <p:cNvSpPr/>
          <p:nvPr/>
        </p:nvSpPr>
        <p:spPr>
          <a:xfrm>
            <a:off x="164163" y="1397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153" name="Google Shape;1153;p71"/>
          <p:cNvSpPr/>
          <p:nvPr/>
        </p:nvSpPr>
        <p:spPr>
          <a:xfrm>
            <a:off x="164162" y="1020779"/>
            <a:ext cx="11871808" cy="4042643"/>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154" name="Google Shape;1154;p71"/>
          <p:cNvSpPr/>
          <p:nvPr/>
        </p:nvSpPr>
        <p:spPr>
          <a:xfrm>
            <a:off x="-422240" y="-981186"/>
            <a:ext cx="1432076" cy="1432076"/>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155" name="Google Shape;1155;p71"/>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73</a:t>
            </a:fld>
            <a:endParaRPr dirty="0"/>
          </a:p>
        </p:txBody>
      </p:sp>
      <p:sp>
        <p:nvSpPr>
          <p:cNvPr id="1156" name="Google Shape;1156;p71"/>
          <p:cNvSpPr/>
          <p:nvPr/>
        </p:nvSpPr>
        <p:spPr>
          <a:xfrm>
            <a:off x="10289521" y="4708423"/>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pic>
        <p:nvPicPr>
          <p:cNvPr id="1158" name="Google Shape;1158;p7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074534" y="1529340"/>
            <a:ext cx="6218237" cy="4307881"/>
          </a:xfrm>
          <a:prstGeom prst="rect">
            <a:avLst/>
          </a:prstGeom>
          <a:noFill/>
          <a:ln w="9525" cap="flat" cmpd="sng">
            <a:solidFill>
              <a:srgbClr val="000000"/>
            </a:solidFill>
            <a:prstDash val="solid"/>
            <a:miter lim="800000"/>
            <a:headEnd type="none" w="sm" len="sm"/>
            <a:tailEnd type="none" w="sm" len="sm"/>
          </a:ln>
        </p:spPr>
      </p:pic>
      <p:sp>
        <p:nvSpPr>
          <p:cNvPr id="2" name="文字方塊 1">
            <a:extLst>
              <a:ext uri="{FF2B5EF4-FFF2-40B4-BE49-F238E27FC236}">
                <a16:creationId xmlns:a16="http://schemas.microsoft.com/office/drawing/2014/main" id="{3E6B8A4F-BB59-2ED2-EE34-BDE41C468CF5}"/>
              </a:ext>
            </a:extLst>
          </p:cNvPr>
          <p:cNvSpPr txBox="1"/>
          <p:nvPr/>
        </p:nvSpPr>
        <p:spPr>
          <a:xfrm>
            <a:off x="1028216" y="303229"/>
            <a:ext cx="10135567" cy="1139250"/>
          </a:xfrm>
          <a:prstGeom prst="rect">
            <a:avLst/>
          </a:prstGeom>
          <a:solidFill>
            <a:srgbClr val="343434"/>
          </a:solidFill>
        </p:spPr>
        <p:txBody>
          <a:bodyPr wrap="square" tIns="108000" bIns="180000">
            <a:spAutoFit/>
          </a:bodyPr>
          <a:lstStyle/>
          <a:p>
            <a:pPr algn="ctr" eaLnBrk="1" hangingPunct="1">
              <a:lnSpc>
                <a:spcPts val="3500"/>
              </a:lnSpc>
              <a:spcBef>
                <a:spcPts val="1000"/>
              </a:spcBef>
              <a:defRPr/>
            </a:pPr>
            <a:r>
              <a:rPr lang="en-US" altLang="zh-TW" sz="2000" b="1" dirty="0">
                <a:solidFill>
                  <a:schemeClr val="bg1"/>
                </a:solidFill>
                <a:latin typeface="Adobe 繁黑體 Std B" panose="020B0700000000000000" pitchFamily="34" charset="-120"/>
                <a:ea typeface="Adobe 繁黑體 Std B" panose="020B0700000000000000" pitchFamily="34" charset="-120"/>
              </a:rPr>
              <a:t>A102.2.5 </a:t>
            </a:r>
            <a:r>
              <a:rPr lang="zh-TW" altLang="en-US" sz="2000" b="1" dirty="0">
                <a:solidFill>
                  <a:schemeClr val="bg1"/>
                </a:solidFill>
                <a:latin typeface="Adobe 繁黑體 Std B" panose="020B0700000000000000" pitchFamily="34" charset="-120"/>
                <a:ea typeface="Adobe 繁黑體 Std B" panose="020B0700000000000000" pitchFamily="34" charset="-120"/>
              </a:rPr>
              <a:t>轉彎：坐輪椅者在通路走廊上轉彎時，如通路</a:t>
            </a:r>
            <a:br>
              <a:rPr lang="en-US" altLang="zh-TW" sz="2000" b="1" dirty="0">
                <a:solidFill>
                  <a:schemeClr val="bg1"/>
                </a:solidFill>
                <a:latin typeface="Adobe 繁黑體 Std B" panose="020B0700000000000000" pitchFamily="34" charset="-120"/>
                <a:ea typeface="Adobe 繁黑體 Std B" panose="020B0700000000000000" pitchFamily="34" charset="-120"/>
              </a:rPr>
            </a:br>
            <a:r>
              <a:rPr lang="zh-TW" altLang="en-US" sz="2000" b="1" dirty="0">
                <a:solidFill>
                  <a:schemeClr val="bg1"/>
                </a:solidFill>
                <a:latin typeface="Adobe 繁黑體 Std B" panose="020B0700000000000000" pitchFamily="34" charset="-120"/>
                <a:ea typeface="Adobe 繁黑體 Std B" panose="020B0700000000000000" pitchFamily="34" charset="-120"/>
              </a:rPr>
              <a:t>寬度為</a:t>
            </a:r>
            <a:r>
              <a:rPr lang="en-US" altLang="zh-TW" sz="2000" b="1" dirty="0">
                <a:solidFill>
                  <a:schemeClr val="bg1"/>
                </a:solidFill>
                <a:latin typeface="Adobe 繁黑體 Std B" panose="020B0700000000000000" pitchFamily="34" charset="-120"/>
                <a:ea typeface="Adobe 繁黑體 Std B" panose="020B0700000000000000" pitchFamily="34" charset="-120"/>
              </a:rPr>
              <a:t>90 </a:t>
            </a:r>
            <a:r>
              <a:rPr lang="zh-TW" altLang="en-US" sz="2000" b="1" dirty="0">
                <a:solidFill>
                  <a:schemeClr val="bg1"/>
                </a:solidFill>
                <a:latin typeface="Adobe 繁黑體 Std B" panose="020B0700000000000000" pitchFamily="34" charset="-120"/>
                <a:ea typeface="Adobe 繁黑體 Std B" panose="020B0700000000000000" pitchFamily="34" charset="-120"/>
              </a:rPr>
              <a:t>公分者，轉彎處所需之空間為</a:t>
            </a:r>
            <a:r>
              <a:rPr lang="en-US" altLang="zh-TW" sz="2000" b="1" dirty="0">
                <a:solidFill>
                  <a:schemeClr val="bg1"/>
                </a:solidFill>
                <a:latin typeface="Adobe 繁黑體 Std B" panose="020B0700000000000000" pitchFamily="34" charset="-120"/>
                <a:ea typeface="Adobe 繁黑體 Std B" panose="020B0700000000000000" pitchFamily="34" charset="-120"/>
              </a:rPr>
              <a:t>120</a:t>
            </a:r>
            <a:r>
              <a:rPr lang="zh-TW" altLang="en-US" sz="2000" b="1" dirty="0">
                <a:solidFill>
                  <a:schemeClr val="bg1"/>
                </a:solidFill>
                <a:latin typeface="Adobe 繁黑體 Std B" panose="020B0700000000000000" pitchFamily="34" charset="-120"/>
                <a:ea typeface="Adobe 繁黑體 Std B" panose="020B0700000000000000" pitchFamily="34" charset="-120"/>
              </a:rPr>
              <a:t>公分。</a:t>
            </a:r>
          </a:p>
        </p:txBody>
      </p:sp>
      <p:sp>
        <p:nvSpPr>
          <p:cNvPr id="9" name="Google Shape;1143;p70">
            <a:extLst>
              <a:ext uri="{FF2B5EF4-FFF2-40B4-BE49-F238E27FC236}">
                <a16:creationId xmlns:a16="http://schemas.microsoft.com/office/drawing/2014/main" id="{C1C62169-810B-49AE-9760-39C13CDA99AA}"/>
              </a:ext>
            </a:extLst>
          </p:cNvPr>
          <p:cNvSpPr txBox="1"/>
          <p:nvPr/>
        </p:nvSpPr>
        <p:spPr>
          <a:xfrm>
            <a:off x="4945474" y="-3222557"/>
            <a:ext cx="5050187" cy="2267934"/>
          </a:xfrm>
          <a:prstGeom prst="rect">
            <a:avLst/>
          </a:prstGeom>
          <a:solidFill>
            <a:srgbClr val="343434"/>
          </a:solidFill>
          <a:ln>
            <a:noFill/>
          </a:ln>
        </p:spPr>
        <p:txBody>
          <a:bodyPr spcFirstLastPara="1" wrap="square" lIns="252000" tIns="0" rIns="0" bIns="468000" anchor="t" anchorCtr="0">
            <a:spAutoFit/>
          </a:bodyPr>
          <a:lstStyle/>
          <a:p>
            <a:pPr marL="0" marR="0" lvl="0" indent="0" algn="l" rtl="0">
              <a:lnSpc>
                <a:spcPts val="3500"/>
              </a:lnSpc>
              <a:spcBef>
                <a:spcPts val="0"/>
              </a:spcBef>
              <a:spcAft>
                <a:spcPts val="0"/>
              </a:spcAft>
              <a:buNone/>
            </a:pPr>
            <a:br>
              <a:rPr lang="zh-TW" sz="2000" dirty="0">
                <a:solidFill>
                  <a:schemeClr val="lt1"/>
                </a:solidFill>
                <a:latin typeface="Adobe 繁黑體 Std B" panose="020B0700000000000000" pitchFamily="34" charset="-120"/>
                <a:ea typeface="Adobe 繁黑體 Std B" panose="020B0700000000000000" pitchFamily="34" charset="-120"/>
                <a:sym typeface="Arial"/>
              </a:rPr>
            </a:br>
            <a:r>
              <a:rPr lang="zh-TW" sz="2000" dirty="0">
                <a:solidFill>
                  <a:schemeClr val="lt1"/>
                </a:solidFill>
                <a:latin typeface="Adobe 繁黑體 Std B" panose="020B0700000000000000" pitchFamily="34" charset="-120"/>
                <a:ea typeface="Adobe 繁黑體 Std B" panose="020B0700000000000000" pitchFamily="34" charset="-120"/>
                <a:sym typeface="Arial"/>
              </a:rPr>
              <a:t>1. 無障礙通路：至少應有一條無障礙通路可通達廁所盥洗室，寬度至少為九十公分，且應考慮開門之操作空間。</a:t>
            </a:r>
            <a:endParaRPr dirty="0">
              <a:latin typeface="Adobe 繁黑體 Std B" panose="020B0700000000000000" pitchFamily="34" charset="-120"/>
              <a:ea typeface="Adobe 繁黑體 Std B" panose="020B0700000000000000" pitchFamily="34" charset="-120"/>
            </a:endParaRPr>
          </a:p>
        </p:txBody>
      </p:sp>
      <p:pic>
        <p:nvPicPr>
          <p:cNvPr id="10" name="Google Shape;1144;p70" descr="一張含有 壁球, 遊戲 的圖片&#10;&#10;自動產生的描述">
            <a:extLst>
              <a:ext uri="{FF2B5EF4-FFF2-40B4-BE49-F238E27FC236}">
                <a16:creationId xmlns:a16="http://schemas.microsoft.com/office/drawing/2014/main" id="{AFA970E7-AE71-401C-A3F7-E6C273657B10}"/>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r="-1" b="-1"/>
          <a:stretch/>
        </p:blipFill>
        <p:spPr>
          <a:xfrm>
            <a:off x="4584469" y="9409470"/>
            <a:ext cx="2610108" cy="993305"/>
          </a:xfrm>
          <a:prstGeom prst="rect">
            <a:avLst/>
          </a:prstGeom>
          <a:noFill/>
          <a:ln w="12700" cap="flat" cmpd="sng">
            <a:solidFill>
              <a:srgbClr val="000000"/>
            </a:solidFill>
            <a:prstDash val="solid"/>
            <a:miter lim="800000"/>
            <a:headEnd type="none" w="sm" len="sm"/>
            <a:tailEnd type="none" w="sm" len="sm"/>
          </a:ln>
        </p:spPr>
      </p:pic>
      <p:pic>
        <p:nvPicPr>
          <p:cNvPr id="11" name="Google Shape;1145;p70" descr="一張含有 壁球, 遊戲, 運動 的圖片&#10;&#10;自動產生的描述">
            <a:extLst>
              <a:ext uri="{FF2B5EF4-FFF2-40B4-BE49-F238E27FC236}">
                <a16:creationId xmlns:a16="http://schemas.microsoft.com/office/drawing/2014/main" id="{23B251F7-BA1C-49A0-A906-67AA0515224B}"/>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064599" y="9383361"/>
            <a:ext cx="2225537" cy="979845"/>
          </a:xfrm>
          <a:prstGeom prst="rect">
            <a:avLst/>
          </a:prstGeom>
          <a:noFill/>
          <a:ln w="12700" cap="flat" cmpd="sng">
            <a:solidFill>
              <a:srgbClr val="000000"/>
            </a:solidFill>
            <a:prstDash val="solid"/>
            <a:miter lim="800000"/>
            <a:headEnd type="none" w="sm" len="sm"/>
            <a:tailEnd type="none" w="sm" len="sm"/>
          </a:ln>
        </p:spPr>
      </p:pic>
      <p:pic>
        <p:nvPicPr>
          <p:cNvPr id="12" name="Google Shape;1146;p70" descr="一張含有 遊戲 的圖片&#10;&#10;自動產生的描述">
            <a:extLst>
              <a:ext uri="{FF2B5EF4-FFF2-40B4-BE49-F238E27FC236}">
                <a16:creationId xmlns:a16="http://schemas.microsoft.com/office/drawing/2014/main" id="{BBAD8250-1085-4BB1-9184-2B0F8AE3C45B}"/>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064599" y="-3483397"/>
            <a:ext cx="2615622" cy="1966954"/>
          </a:xfrm>
          <a:prstGeom prst="rect">
            <a:avLst/>
          </a:prstGeom>
          <a:noFill/>
          <a:ln w="12700" cap="flat" cmpd="sng">
            <a:solidFill>
              <a:srgbClr val="000000"/>
            </a:solidFill>
            <a:prstDash val="solid"/>
            <a:miter lim="800000"/>
            <a:headEnd type="none" w="sm" len="sm"/>
            <a:tailEnd type="none" w="sm" len="sm"/>
          </a:ln>
        </p:spPr>
      </p:pic>
      <p:pic>
        <p:nvPicPr>
          <p:cNvPr id="13" name="Google Shape;1147;p70" descr="一張含有 寫生, 文字, 圖畫, 圖表 的圖片&#10;&#10;自動產生的描述">
            <a:extLst>
              <a:ext uri="{FF2B5EF4-FFF2-40B4-BE49-F238E27FC236}">
                <a16:creationId xmlns:a16="http://schemas.microsoft.com/office/drawing/2014/main" id="{E48D86CC-01FB-4D1E-BE34-2CF0F47738E0}"/>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303752" y="9371370"/>
            <a:ext cx="2691909" cy="1001889"/>
          </a:xfrm>
          <a:prstGeom prst="rect">
            <a:avLst/>
          </a:prstGeom>
          <a:noFill/>
          <a:ln>
            <a:noFill/>
          </a:ln>
        </p:spPr>
      </p:pic>
      <p:sp>
        <p:nvSpPr>
          <p:cNvPr id="14" name="Google Shape;1169;p72">
            <a:extLst>
              <a:ext uri="{FF2B5EF4-FFF2-40B4-BE49-F238E27FC236}">
                <a16:creationId xmlns:a16="http://schemas.microsoft.com/office/drawing/2014/main" id="{5E49ACD9-5FAF-4103-8BF5-506F027BEEE0}"/>
              </a:ext>
            </a:extLst>
          </p:cNvPr>
          <p:cNvSpPr txBox="1"/>
          <p:nvPr/>
        </p:nvSpPr>
        <p:spPr>
          <a:xfrm>
            <a:off x="13334450" y="1529340"/>
            <a:ext cx="5514251"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400" b="1" dirty="0">
                <a:solidFill>
                  <a:schemeClr val="dk1"/>
                </a:solidFill>
                <a:latin typeface="Adobe 繁黑體 Std B" panose="020B0700000000000000" pitchFamily="34" charset="-120"/>
                <a:ea typeface="Adobe 繁黑體 Std B" panose="020B0700000000000000" pitchFamily="34" charset="-120"/>
                <a:sym typeface="Arial"/>
              </a:rPr>
              <a:t>實務案例說明 </a:t>
            </a:r>
            <a:endParaRPr sz="4400" b="1" dirty="0">
              <a:solidFill>
                <a:schemeClr val="dk1"/>
              </a:solidFill>
              <a:latin typeface="Adobe 繁黑體 Std B" panose="020B0700000000000000" pitchFamily="34" charset="-120"/>
              <a:ea typeface="Adobe 繁黑體 Std B" panose="020B0700000000000000" pitchFamily="34" charset="-120"/>
              <a:sym typeface="Arial"/>
            </a:endParaRPr>
          </a:p>
          <a:p>
            <a:pPr marL="0" marR="0" lvl="0" indent="0" algn="l" rtl="0">
              <a:spcBef>
                <a:spcPts val="0"/>
              </a:spcBef>
              <a:spcAft>
                <a:spcPts val="0"/>
              </a:spcAft>
              <a:buNone/>
            </a:pPr>
            <a:r>
              <a:rPr lang="zh-TW" sz="4400" b="1" dirty="0">
                <a:solidFill>
                  <a:schemeClr val="dk1"/>
                </a:solidFill>
                <a:latin typeface="Adobe 繁黑體 Std B" panose="020B0700000000000000" pitchFamily="34" charset="-120"/>
                <a:ea typeface="Adobe 繁黑體 Std B" panose="020B0700000000000000" pitchFamily="34" charset="-120"/>
                <a:sym typeface="Arial"/>
              </a:rPr>
              <a:t>-公共建築物(二)</a:t>
            </a:r>
            <a:endParaRPr dirty="0">
              <a:latin typeface="Adobe 繁黑體 Std B" panose="020B0700000000000000" pitchFamily="34" charset="-120"/>
              <a:ea typeface="Adobe 繁黑體 Std B" panose="020B0700000000000000" pitchFamily="34" charset="-120"/>
            </a:endParaRPr>
          </a:p>
        </p:txBody>
      </p:sp>
      <p:sp>
        <p:nvSpPr>
          <p:cNvPr id="15" name="Google Shape;1171;p72">
            <a:extLst>
              <a:ext uri="{FF2B5EF4-FFF2-40B4-BE49-F238E27FC236}">
                <a16:creationId xmlns:a16="http://schemas.microsoft.com/office/drawing/2014/main" id="{9EB5720B-7930-40E4-AF40-FE18CFEAC3F1}"/>
              </a:ext>
            </a:extLst>
          </p:cNvPr>
          <p:cNvSpPr txBox="1"/>
          <p:nvPr/>
        </p:nvSpPr>
        <p:spPr>
          <a:xfrm>
            <a:off x="13334450" y="3019542"/>
            <a:ext cx="42679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dirty="0">
                <a:solidFill>
                  <a:srgbClr val="990033"/>
                </a:solidFill>
                <a:latin typeface="Adobe 繁黑體 Std B" panose="020B0700000000000000" pitchFamily="34" charset="-120"/>
                <a:ea typeface="Adobe 繁黑體 Std B" panose="020B0700000000000000" pitchFamily="34" charset="-120"/>
                <a:sym typeface="Arial"/>
              </a:rPr>
              <a:t>參考*</a:t>
            </a:r>
            <a:r>
              <a:rPr lang="zh-TW" sz="1800" dirty="0">
                <a:solidFill>
                  <a:srgbClr val="EB6743"/>
                </a:solidFill>
                <a:latin typeface="Adobe 繁黑體 Std B" panose="020B0700000000000000" pitchFamily="34" charset="-120"/>
                <a:ea typeface="Adobe 繁黑體 Std B" panose="020B0700000000000000" pitchFamily="34" charset="-120"/>
                <a:sym typeface="Arial"/>
              </a:rPr>
              <a:t>國民小學及國民中學設施設備基準</a:t>
            </a:r>
            <a:endParaRPr dirty="0">
              <a:latin typeface="Adobe 繁黑體 Std B" panose="020B0700000000000000" pitchFamily="34" charset="-120"/>
              <a:ea typeface="Adobe 繁黑體 Std B" panose="020B0700000000000000" pitchFamily="34" charset="-120"/>
            </a:endParaRPr>
          </a:p>
        </p:txBody>
      </p:sp>
      <p:grpSp>
        <p:nvGrpSpPr>
          <p:cNvPr id="16" name="Google Shape;1172;p72">
            <a:extLst>
              <a:ext uri="{FF2B5EF4-FFF2-40B4-BE49-F238E27FC236}">
                <a16:creationId xmlns:a16="http://schemas.microsoft.com/office/drawing/2014/main" id="{5EACF4B7-313C-4A46-AD69-CBFBDFEB33FE}"/>
              </a:ext>
            </a:extLst>
          </p:cNvPr>
          <p:cNvGrpSpPr/>
          <p:nvPr/>
        </p:nvGrpSpPr>
        <p:grpSpPr>
          <a:xfrm flipH="1">
            <a:off x="13403425" y="3644225"/>
            <a:ext cx="2306653" cy="582045"/>
            <a:chOff x="1235133" y="4295378"/>
            <a:chExt cx="2306655" cy="582045"/>
          </a:xfrm>
        </p:grpSpPr>
        <p:sp>
          <p:nvSpPr>
            <p:cNvPr id="17" name="Google Shape;1173;p72">
              <a:extLst>
                <a:ext uri="{FF2B5EF4-FFF2-40B4-BE49-F238E27FC236}">
                  <a16:creationId xmlns:a16="http://schemas.microsoft.com/office/drawing/2014/main" id="{CAE32C79-A20F-41A5-A942-62CF007B8856}"/>
                </a:ext>
              </a:extLst>
            </p:cNvPr>
            <p:cNvSpPr/>
            <p:nvPr/>
          </p:nvSpPr>
          <p:spPr>
            <a:xfrm>
              <a:off x="1235133" y="4295378"/>
              <a:ext cx="2306655" cy="581917"/>
            </a:xfrm>
            <a:prstGeom prst="rect">
              <a:avLst/>
            </a:prstGeom>
            <a:solidFill>
              <a:srgbClr val="9900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8" name="Google Shape;1174;p72">
              <a:extLst>
                <a:ext uri="{FF2B5EF4-FFF2-40B4-BE49-F238E27FC236}">
                  <a16:creationId xmlns:a16="http://schemas.microsoft.com/office/drawing/2014/main" id="{8426574B-D419-4FB7-A53D-F2EBF8A4E16F}"/>
                </a:ext>
              </a:extLst>
            </p:cNvPr>
            <p:cNvSpPr txBox="1"/>
            <p:nvPr/>
          </p:nvSpPr>
          <p:spPr>
            <a:xfrm>
              <a:off x="1299036" y="4336290"/>
              <a:ext cx="2143175" cy="541133"/>
            </a:xfrm>
            <a:prstGeom prst="rect">
              <a:avLst/>
            </a:prstGeom>
            <a:noFill/>
            <a:ln>
              <a:noFill/>
            </a:ln>
          </p:spPr>
          <p:txBody>
            <a:bodyPr spcFirstLastPara="1" wrap="square" lIns="91425" tIns="45700" rIns="91425" bIns="45700" anchor="t" anchorCtr="0">
              <a:spAutoFit/>
            </a:bodyPr>
            <a:lstStyle/>
            <a:p>
              <a:pPr marL="342900" marR="0" lvl="0" indent="-342900" algn="l" rtl="0">
                <a:lnSpc>
                  <a:spcPts val="3500"/>
                </a:lnSpc>
                <a:spcBef>
                  <a:spcPts val="0"/>
                </a:spcBef>
                <a:spcAft>
                  <a:spcPts val="0"/>
                </a:spcAft>
                <a:buClr>
                  <a:schemeClr val="lt1"/>
                </a:buClr>
                <a:buSzPts val="2400"/>
                <a:buFont typeface="Arial"/>
                <a:buChar char="•"/>
              </a:pPr>
              <a:r>
                <a:rPr lang="zh-TW" sz="2400" dirty="0">
                  <a:solidFill>
                    <a:schemeClr val="lt1"/>
                  </a:solidFill>
                  <a:latin typeface="Adobe 繁黑體 Std B" panose="020B0700000000000000" pitchFamily="34" charset="-120"/>
                  <a:ea typeface="Adobe 繁黑體 Std B" panose="020B0700000000000000" pitchFamily="34" charset="-120"/>
                  <a:sym typeface="Arial"/>
                </a:rPr>
                <a:t>廁所盥洗室</a:t>
              </a:r>
              <a:endParaRPr dirty="0">
                <a:latin typeface="Adobe 繁黑體 Std B" panose="020B0700000000000000" pitchFamily="34" charset="-120"/>
                <a:ea typeface="Adobe 繁黑體 Std B" panose="020B0700000000000000" pitchFamily="34" charset="-120"/>
              </a:endParaRPr>
            </a:p>
          </p:txBody>
        </p:sp>
      </p:grpSp>
      <p:grpSp>
        <p:nvGrpSpPr>
          <p:cNvPr id="19" name="Google Shape;1175;p72">
            <a:extLst>
              <a:ext uri="{FF2B5EF4-FFF2-40B4-BE49-F238E27FC236}">
                <a16:creationId xmlns:a16="http://schemas.microsoft.com/office/drawing/2014/main" id="{4E7DD24F-3948-4FD1-A5F9-DECCEF58CD91}"/>
              </a:ext>
            </a:extLst>
          </p:cNvPr>
          <p:cNvGrpSpPr/>
          <p:nvPr/>
        </p:nvGrpSpPr>
        <p:grpSpPr>
          <a:xfrm flipH="1">
            <a:off x="15834941" y="3636427"/>
            <a:ext cx="1437846" cy="582045"/>
            <a:chOff x="1235134" y="4295378"/>
            <a:chExt cx="1437846" cy="582045"/>
          </a:xfrm>
        </p:grpSpPr>
        <p:sp>
          <p:nvSpPr>
            <p:cNvPr id="20" name="Google Shape;1176;p72">
              <a:extLst>
                <a:ext uri="{FF2B5EF4-FFF2-40B4-BE49-F238E27FC236}">
                  <a16:creationId xmlns:a16="http://schemas.microsoft.com/office/drawing/2014/main" id="{4AA3B9E5-5023-4587-9A5B-15AFDBA2A185}"/>
                </a:ext>
              </a:extLst>
            </p:cNvPr>
            <p:cNvSpPr/>
            <p:nvPr/>
          </p:nvSpPr>
          <p:spPr>
            <a:xfrm>
              <a:off x="1235134" y="4295378"/>
              <a:ext cx="1437846" cy="581917"/>
            </a:xfrm>
            <a:prstGeom prst="rect">
              <a:avLst/>
            </a:prstGeom>
            <a:solidFill>
              <a:srgbClr val="9900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21" name="Google Shape;1177;p72">
              <a:extLst>
                <a:ext uri="{FF2B5EF4-FFF2-40B4-BE49-F238E27FC236}">
                  <a16:creationId xmlns:a16="http://schemas.microsoft.com/office/drawing/2014/main" id="{9B3F44A5-E1A4-41A8-AE2E-7AAB9C6FDF2F}"/>
                </a:ext>
              </a:extLst>
            </p:cNvPr>
            <p:cNvSpPr txBox="1"/>
            <p:nvPr/>
          </p:nvSpPr>
          <p:spPr>
            <a:xfrm>
              <a:off x="1326923" y="4336290"/>
              <a:ext cx="1286611" cy="541133"/>
            </a:xfrm>
            <a:prstGeom prst="rect">
              <a:avLst/>
            </a:prstGeom>
            <a:noFill/>
            <a:ln>
              <a:noFill/>
            </a:ln>
          </p:spPr>
          <p:txBody>
            <a:bodyPr spcFirstLastPara="1" wrap="square" lIns="91425" tIns="45700" rIns="91425" bIns="45700" anchor="t" anchorCtr="0">
              <a:spAutoFit/>
            </a:bodyPr>
            <a:lstStyle/>
            <a:p>
              <a:pPr marL="342900" marR="0" lvl="0" indent="-342900" algn="l" rtl="0">
                <a:lnSpc>
                  <a:spcPts val="3500"/>
                </a:lnSpc>
                <a:spcBef>
                  <a:spcPts val="0"/>
                </a:spcBef>
                <a:spcAft>
                  <a:spcPts val="0"/>
                </a:spcAft>
                <a:buClr>
                  <a:schemeClr val="lt1"/>
                </a:buClr>
                <a:buSzPts val="2400"/>
                <a:buFont typeface="Arial"/>
                <a:buChar char="•"/>
              </a:pPr>
              <a:r>
                <a:rPr lang="zh-TW" sz="2400" dirty="0">
                  <a:solidFill>
                    <a:schemeClr val="lt1"/>
                  </a:solidFill>
                  <a:latin typeface="Adobe 繁黑體 Std B" panose="020B0700000000000000" pitchFamily="34" charset="-120"/>
                  <a:ea typeface="Adobe 繁黑體 Std B" panose="020B0700000000000000" pitchFamily="34" charset="-120"/>
                  <a:sym typeface="Arial"/>
                </a:rPr>
                <a:t>浴室</a:t>
              </a:r>
              <a:endParaRPr dirty="0">
                <a:latin typeface="Adobe 繁黑體 Std B" panose="020B0700000000000000" pitchFamily="34" charset="-120"/>
                <a:ea typeface="Adobe 繁黑體 Std B" panose="020B0700000000000000" pitchFamily="34" charset="-120"/>
              </a:endParaRPr>
            </a:p>
          </p:txBody>
        </p:sp>
      </p:grpSp>
      <p:grpSp>
        <p:nvGrpSpPr>
          <p:cNvPr id="22" name="Google Shape;1178;p72">
            <a:extLst>
              <a:ext uri="{FF2B5EF4-FFF2-40B4-BE49-F238E27FC236}">
                <a16:creationId xmlns:a16="http://schemas.microsoft.com/office/drawing/2014/main" id="{6B2F9351-43DD-4EC0-BEE4-E64025084C02}"/>
              </a:ext>
            </a:extLst>
          </p:cNvPr>
          <p:cNvGrpSpPr/>
          <p:nvPr/>
        </p:nvGrpSpPr>
        <p:grpSpPr>
          <a:xfrm flipH="1">
            <a:off x="16237502" y="4330851"/>
            <a:ext cx="2143962" cy="1091737"/>
            <a:chOff x="1235134" y="4295378"/>
            <a:chExt cx="2143962" cy="1091737"/>
          </a:xfrm>
        </p:grpSpPr>
        <p:sp>
          <p:nvSpPr>
            <p:cNvPr id="23" name="Google Shape;1179;p72">
              <a:extLst>
                <a:ext uri="{FF2B5EF4-FFF2-40B4-BE49-F238E27FC236}">
                  <a16:creationId xmlns:a16="http://schemas.microsoft.com/office/drawing/2014/main" id="{8FE82534-3477-4B92-A81F-5ACD709BC4B7}"/>
                </a:ext>
              </a:extLst>
            </p:cNvPr>
            <p:cNvSpPr/>
            <p:nvPr/>
          </p:nvSpPr>
          <p:spPr>
            <a:xfrm>
              <a:off x="1235134" y="4295378"/>
              <a:ext cx="2143962" cy="581917"/>
            </a:xfrm>
            <a:prstGeom prst="rect">
              <a:avLst/>
            </a:prstGeom>
            <a:solidFill>
              <a:srgbClr val="9900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24" name="Google Shape;1180;p72">
              <a:extLst>
                <a:ext uri="{FF2B5EF4-FFF2-40B4-BE49-F238E27FC236}">
                  <a16:creationId xmlns:a16="http://schemas.microsoft.com/office/drawing/2014/main" id="{D5ACC9AA-804D-4946-84AA-855490F029EB}"/>
                </a:ext>
              </a:extLst>
            </p:cNvPr>
            <p:cNvSpPr txBox="1"/>
            <p:nvPr/>
          </p:nvSpPr>
          <p:spPr>
            <a:xfrm>
              <a:off x="1337083" y="4336290"/>
              <a:ext cx="1912473" cy="1050825"/>
            </a:xfrm>
            <a:prstGeom prst="rect">
              <a:avLst/>
            </a:prstGeom>
            <a:noFill/>
            <a:ln>
              <a:noFill/>
            </a:ln>
          </p:spPr>
          <p:txBody>
            <a:bodyPr spcFirstLastPara="1" wrap="square" lIns="91425" tIns="45700" rIns="91425" bIns="45700" anchor="t" anchorCtr="0">
              <a:spAutoFit/>
            </a:bodyPr>
            <a:lstStyle/>
            <a:p>
              <a:pPr marL="342900" marR="0" lvl="0" indent="-342900" algn="l" rtl="0">
                <a:lnSpc>
                  <a:spcPts val="3500"/>
                </a:lnSpc>
                <a:spcBef>
                  <a:spcPts val="0"/>
                </a:spcBef>
                <a:spcAft>
                  <a:spcPts val="0"/>
                </a:spcAft>
                <a:buClr>
                  <a:schemeClr val="lt1"/>
                </a:buClr>
                <a:buSzPts val="2400"/>
                <a:buFont typeface="Arial"/>
                <a:buChar char="•"/>
              </a:pPr>
              <a:r>
                <a:rPr lang="zh-TW" sz="2400" dirty="0">
                  <a:solidFill>
                    <a:schemeClr val="lt1"/>
                  </a:solidFill>
                  <a:latin typeface="Adobe 繁黑體 Std B" panose="020B0700000000000000" pitchFamily="34" charset="-120"/>
                  <a:ea typeface="Adobe 繁黑體 Std B" panose="020B0700000000000000" pitchFamily="34" charset="-120"/>
                  <a:sym typeface="Arial"/>
                </a:rPr>
                <a:t>停車空間</a:t>
              </a:r>
              <a:endParaRPr dirty="0">
                <a:latin typeface="Adobe 繁黑體 Std B" panose="020B0700000000000000" pitchFamily="34" charset="-120"/>
                <a:ea typeface="Adobe 繁黑體 Std B" panose="020B0700000000000000" pitchFamily="34" charset="-120"/>
              </a:endParaRPr>
            </a:p>
            <a:p>
              <a:pPr marL="342900" marR="0" lvl="0" indent="-190500" algn="l" rtl="0">
                <a:lnSpc>
                  <a:spcPct val="137500"/>
                </a:lnSpc>
                <a:spcBef>
                  <a:spcPts val="0"/>
                </a:spcBef>
                <a:spcAft>
                  <a:spcPts val="0"/>
                </a:spcAft>
                <a:buClr>
                  <a:schemeClr val="dk1"/>
                </a:buClr>
                <a:buSzPts val="2400"/>
                <a:buFont typeface="Arial"/>
                <a:buNone/>
              </a:pPr>
              <a:endParaRPr sz="2400" dirty="0">
                <a:solidFill>
                  <a:schemeClr val="lt1"/>
                </a:solidFill>
                <a:latin typeface="Adobe 繁黑體 Std B" panose="020B0700000000000000" pitchFamily="34" charset="-120"/>
                <a:ea typeface="Adobe 繁黑體 Std B" panose="020B0700000000000000" pitchFamily="34" charset="-120"/>
                <a:sym typeface="Arial"/>
              </a:endParaRPr>
            </a:p>
          </p:txBody>
        </p:sp>
      </p:grpSp>
      <p:grpSp>
        <p:nvGrpSpPr>
          <p:cNvPr id="25" name="Google Shape;1181;p72">
            <a:extLst>
              <a:ext uri="{FF2B5EF4-FFF2-40B4-BE49-F238E27FC236}">
                <a16:creationId xmlns:a16="http://schemas.microsoft.com/office/drawing/2014/main" id="{3C36567F-1414-4A7C-86DA-1C3A91584F1B}"/>
              </a:ext>
            </a:extLst>
          </p:cNvPr>
          <p:cNvGrpSpPr/>
          <p:nvPr/>
        </p:nvGrpSpPr>
        <p:grpSpPr>
          <a:xfrm flipH="1">
            <a:off x="13411345" y="4335170"/>
            <a:ext cx="2683568" cy="582045"/>
            <a:chOff x="1235134" y="4295378"/>
            <a:chExt cx="2683568" cy="582045"/>
          </a:xfrm>
        </p:grpSpPr>
        <p:sp>
          <p:nvSpPr>
            <p:cNvPr id="26" name="Google Shape;1182;p72">
              <a:extLst>
                <a:ext uri="{FF2B5EF4-FFF2-40B4-BE49-F238E27FC236}">
                  <a16:creationId xmlns:a16="http://schemas.microsoft.com/office/drawing/2014/main" id="{C5DA62D9-B092-4B2E-9C2E-47CDD5D65107}"/>
                </a:ext>
              </a:extLst>
            </p:cNvPr>
            <p:cNvSpPr/>
            <p:nvPr/>
          </p:nvSpPr>
          <p:spPr>
            <a:xfrm>
              <a:off x="1235134" y="4295378"/>
              <a:ext cx="2683568" cy="581917"/>
            </a:xfrm>
            <a:prstGeom prst="rect">
              <a:avLst/>
            </a:prstGeom>
            <a:solidFill>
              <a:srgbClr val="9900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27" name="Google Shape;1183;p72">
              <a:extLst>
                <a:ext uri="{FF2B5EF4-FFF2-40B4-BE49-F238E27FC236}">
                  <a16:creationId xmlns:a16="http://schemas.microsoft.com/office/drawing/2014/main" id="{CD586A82-4AE4-4981-8CEC-D972ACAB3845}"/>
                </a:ext>
              </a:extLst>
            </p:cNvPr>
            <p:cNvSpPr txBox="1"/>
            <p:nvPr/>
          </p:nvSpPr>
          <p:spPr>
            <a:xfrm>
              <a:off x="1296443" y="4336290"/>
              <a:ext cx="2540979" cy="541133"/>
            </a:xfrm>
            <a:prstGeom prst="rect">
              <a:avLst/>
            </a:prstGeom>
            <a:noFill/>
            <a:ln>
              <a:noFill/>
            </a:ln>
          </p:spPr>
          <p:txBody>
            <a:bodyPr spcFirstLastPara="1" wrap="square" lIns="91425" tIns="45700" rIns="91425" bIns="45700" anchor="t" anchorCtr="0">
              <a:spAutoFit/>
            </a:bodyPr>
            <a:lstStyle/>
            <a:p>
              <a:pPr marL="342900" marR="0" lvl="0" indent="-342900" algn="l" rtl="0">
                <a:lnSpc>
                  <a:spcPts val="3500"/>
                </a:lnSpc>
                <a:spcBef>
                  <a:spcPts val="0"/>
                </a:spcBef>
                <a:spcAft>
                  <a:spcPts val="0"/>
                </a:spcAft>
                <a:buClr>
                  <a:schemeClr val="lt1"/>
                </a:buClr>
                <a:buSzPts val="2400"/>
                <a:buFont typeface="Arial"/>
                <a:buChar char="•"/>
              </a:pPr>
              <a:r>
                <a:rPr lang="zh-TW" sz="2400" dirty="0">
                  <a:solidFill>
                    <a:schemeClr val="lt1"/>
                  </a:solidFill>
                  <a:latin typeface="Adobe 繁黑體 Std B" panose="020B0700000000000000" pitchFamily="34" charset="-120"/>
                  <a:ea typeface="Adobe 繁黑體 Std B" panose="020B0700000000000000" pitchFamily="34" charset="-120"/>
                  <a:sym typeface="Arial"/>
                </a:rPr>
                <a:t>輪椅觀眾席位</a:t>
              </a:r>
              <a:endParaRPr dirty="0">
                <a:latin typeface="Adobe 繁黑體 Std B" panose="020B0700000000000000" pitchFamily="34" charset="-120"/>
                <a:ea typeface="Adobe 繁黑體 Std B" panose="020B0700000000000000" pitchFamily="34" charset="-120"/>
              </a:endParaRPr>
            </a:p>
          </p:txBody>
        </p:sp>
      </p:grpSp>
      <p:grpSp>
        <p:nvGrpSpPr>
          <p:cNvPr id="28" name="Google Shape;1184;p72">
            <a:extLst>
              <a:ext uri="{FF2B5EF4-FFF2-40B4-BE49-F238E27FC236}">
                <a16:creationId xmlns:a16="http://schemas.microsoft.com/office/drawing/2014/main" id="{43726B65-232B-48E9-9595-D7730AA90C38}"/>
              </a:ext>
            </a:extLst>
          </p:cNvPr>
          <p:cNvGrpSpPr/>
          <p:nvPr/>
        </p:nvGrpSpPr>
        <p:grpSpPr>
          <a:xfrm flipH="1">
            <a:off x="13425416" y="5038620"/>
            <a:ext cx="1437846" cy="582045"/>
            <a:chOff x="1235134" y="4295378"/>
            <a:chExt cx="1437846" cy="582045"/>
          </a:xfrm>
        </p:grpSpPr>
        <p:sp>
          <p:nvSpPr>
            <p:cNvPr id="29" name="Google Shape;1185;p72">
              <a:extLst>
                <a:ext uri="{FF2B5EF4-FFF2-40B4-BE49-F238E27FC236}">
                  <a16:creationId xmlns:a16="http://schemas.microsoft.com/office/drawing/2014/main" id="{C2E43912-EE43-410E-9945-76896E47C348}"/>
                </a:ext>
              </a:extLst>
            </p:cNvPr>
            <p:cNvSpPr/>
            <p:nvPr/>
          </p:nvSpPr>
          <p:spPr>
            <a:xfrm>
              <a:off x="1235134" y="4295378"/>
              <a:ext cx="1437846" cy="581917"/>
            </a:xfrm>
            <a:prstGeom prst="rect">
              <a:avLst/>
            </a:prstGeom>
            <a:solidFill>
              <a:srgbClr val="9900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30" name="Google Shape;1186;p72">
              <a:extLst>
                <a:ext uri="{FF2B5EF4-FFF2-40B4-BE49-F238E27FC236}">
                  <a16:creationId xmlns:a16="http://schemas.microsoft.com/office/drawing/2014/main" id="{92AB41D2-7CFE-41AC-9A11-1B66745F59D6}"/>
                </a:ext>
              </a:extLst>
            </p:cNvPr>
            <p:cNvSpPr txBox="1"/>
            <p:nvPr/>
          </p:nvSpPr>
          <p:spPr>
            <a:xfrm>
              <a:off x="1306603" y="4336290"/>
              <a:ext cx="1286611" cy="541133"/>
            </a:xfrm>
            <a:prstGeom prst="rect">
              <a:avLst/>
            </a:prstGeom>
            <a:noFill/>
            <a:ln>
              <a:noFill/>
            </a:ln>
          </p:spPr>
          <p:txBody>
            <a:bodyPr spcFirstLastPara="1" wrap="square" lIns="91425" tIns="45700" rIns="91425" bIns="45700" anchor="t" anchorCtr="0">
              <a:spAutoFit/>
            </a:bodyPr>
            <a:lstStyle/>
            <a:p>
              <a:pPr marL="342900" marR="0" lvl="0" indent="-342900" algn="l" rtl="0">
                <a:lnSpc>
                  <a:spcPts val="3500"/>
                </a:lnSpc>
                <a:spcBef>
                  <a:spcPts val="0"/>
                </a:spcBef>
                <a:spcAft>
                  <a:spcPts val="0"/>
                </a:spcAft>
                <a:buClr>
                  <a:schemeClr val="lt1"/>
                </a:buClr>
                <a:buSzPts val="2400"/>
                <a:buFont typeface="Arial"/>
                <a:buChar char="•"/>
              </a:pPr>
              <a:r>
                <a:rPr lang="zh-TW" sz="2400" dirty="0">
                  <a:solidFill>
                    <a:schemeClr val="lt1"/>
                  </a:solidFill>
                  <a:latin typeface="Adobe 繁黑體 Std B" panose="020B0700000000000000" pitchFamily="34" charset="-120"/>
                  <a:ea typeface="Adobe 繁黑體 Std B" panose="020B0700000000000000" pitchFamily="34" charset="-120"/>
                  <a:sym typeface="Arial"/>
                </a:rPr>
                <a:t>宿舍</a:t>
              </a:r>
              <a:endParaRPr dirty="0">
                <a:latin typeface="Adobe 繁黑體 Std B" panose="020B0700000000000000" pitchFamily="34" charset="-120"/>
                <a:ea typeface="Adobe 繁黑體 Std B" panose="020B0700000000000000" pitchFamily="34" charset="-120"/>
              </a:endParaRPr>
            </a:p>
          </p:txBody>
        </p:sp>
      </p:grpSp>
      <p:sp>
        <p:nvSpPr>
          <p:cNvPr id="31" name="Google Shape;1168;p72">
            <a:extLst>
              <a:ext uri="{FF2B5EF4-FFF2-40B4-BE49-F238E27FC236}">
                <a16:creationId xmlns:a16="http://schemas.microsoft.com/office/drawing/2014/main" id="{9D288592-A734-419B-8DD1-50741EEC3F72}"/>
              </a:ext>
            </a:extLst>
          </p:cNvPr>
          <p:cNvSpPr txBox="1"/>
          <p:nvPr/>
        </p:nvSpPr>
        <p:spPr>
          <a:xfrm>
            <a:off x="-3870902" y="2096212"/>
            <a:ext cx="2736584" cy="22159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3800" b="1" dirty="0">
                <a:solidFill>
                  <a:schemeClr val="lt1"/>
                </a:solidFill>
                <a:latin typeface="Adobe 繁黑體 Std B" panose="020B0700000000000000" pitchFamily="34" charset="-120"/>
                <a:ea typeface="Adobe 繁黑體 Std B" panose="020B0700000000000000" pitchFamily="34" charset="-120"/>
                <a:cs typeface="Play"/>
                <a:sym typeface="Play"/>
              </a:rPr>
              <a:t>05</a:t>
            </a:r>
            <a:endParaRPr sz="13800" b="1" dirty="0">
              <a:solidFill>
                <a:schemeClr val="lt1"/>
              </a:solidFill>
              <a:latin typeface="Adobe 繁黑體 Std B" panose="020B0700000000000000" pitchFamily="34" charset="-120"/>
              <a:ea typeface="Adobe 繁黑體 Std B" panose="020B0700000000000000" pitchFamily="34" charset="-120"/>
              <a:cs typeface="Play"/>
              <a:sym typeface="Play"/>
            </a:endParaRPr>
          </a:p>
        </p:txBody>
      </p:sp>
      <p:sp>
        <p:nvSpPr>
          <p:cNvPr id="32" name="Google Shape;1167;p72">
            <a:extLst>
              <a:ext uri="{FF2B5EF4-FFF2-40B4-BE49-F238E27FC236}">
                <a16:creationId xmlns:a16="http://schemas.microsoft.com/office/drawing/2014/main" id="{4E3D95B6-84AE-467F-83AE-875B2191C3B0}"/>
              </a:ext>
            </a:extLst>
          </p:cNvPr>
          <p:cNvSpPr/>
          <p:nvPr/>
        </p:nvSpPr>
        <p:spPr>
          <a:xfrm rot="7977090">
            <a:off x="-6641579" y="2415089"/>
            <a:ext cx="1578036" cy="1578238"/>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1164" name="Google Shape;1164;p72"/>
          <p:cNvSpPr/>
          <p:nvPr/>
        </p:nvSpPr>
        <p:spPr>
          <a:xfrm>
            <a:off x="536702" y="5101953"/>
            <a:ext cx="1561193" cy="1561193"/>
          </a:xfrm>
          <a:prstGeom prst="ellipse">
            <a:avLst/>
          </a:prstGeom>
          <a:solidFill>
            <a:srgbClr val="EF7E60">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165" name="Google Shape;1165;p72"/>
          <p:cNvSpPr/>
          <p:nvPr/>
        </p:nvSpPr>
        <p:spPr>
          <a:xfrm>
            <a:off x="2075380" y="727749"/>
            <a:ext cx="731097" cy="731097"/>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166" name="Google Shape;1166;p72"/>
          <p:cNvSpPr/>
          <p:nvPr/>
        </p:nvSpPr>
        <p:spPr>
          <a:xfrm>
            <a:off x="-2540353" y="704685"/>
            <a:ext cx="5080706" cy="4841997"/>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167" name="Google Shape;1167;p72"/>
          <p:cNvSpPr/>
          <p:nvPr/>
        </p:nvSpPr>
        <p:spPr>
          <a:xfrm rot="7977090">
            <a:off x="-2832056" y="217714"/>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168" name="Google Shape;1168;p72"/>
          <p:cNvSpPr txBox="1"/>
          <p:nvPr/>
        </p:nvSpPr>
        <p:spPr>
          <a:xfrm>
            <a:off x="347994" y="2058960"/>
            <a:ext cx="2736584" cy="22159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3800" b="1" dirty="0">
                <a:solidFill>
                  <a:schemeClr val="lt1"/>
                </a:solidFill>
                <a:latin typeface="Adobe 繁黑體 Std B" panose="020B0700000000000000" pitchFamily="34" charset="-120"/>
                <a:ea typeface="Adobe 繁黑體 Std B" panose="020B0700000000000000" pitchFamily="34" charset="-120"/>
                <a:cs typeface="Play"/>
                <a:sym typeface="Play"/>
              </a:rPr>
              <a:t>05</a:t>
            </a:r>
            <a:endParaRPr sz="13800" b="1" dirty="0">
              <a:solidFill>
                <a:schemeClr val="lt1"/>
              </a:solidFill>
              <a:latin typeface="Adobe 繁黑體 Std B" panose="020B0700000000000000" pitchFamily="34" charset="-120"/>
              <a:ea typeface="Adobe 繁黑體 Std B" panose="020B0700000000000000" pitchFamily="34" charset="-120"/>
              <a:cs typeface="Play"/>
              <a:sym typeface="Play"/>
            </a:endParaRPr>
          </a:p>
        </p:txBody>
      </p:sp>
      <p:sp>
        <p:nvSpPr>
          <p:cNvPr id="1169" name="Google Shape;1169;p72"/>
          <p:cNvSpPr txBox="1"/>
          <p:nvPr/>
        </p:nvSpPr>
        <p:spPr>
          <a:xfrm>
            <a:off x="5428700" y="1690698"/>
            <a:ext cx="5514251"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400" b="1" dirty="0">
                <a:solidFill>
                  <a:schemeClr val="dk1"/>
                </a:solidFill>
                <a:latin typeface="Adobe 繁黑體 Std B" panose="020B0700000000000000" pitchFamily="34" charset="-120"/>
                <a:ea typeface="Adobe 繁黑體 Std B" panose="020B0700000000000000" pitchFamily="34" charset="-120"/>
                <a:sym typeface="Arial"/>
              </a:rPr>
              <a:t>實務案例說明 </a:t>
            </a:r>
            <a:endParaRPr sz="4400" b="1" dirty="0">
              <a:solidFill>
                <a:schemeClr val="dk1"/>
              </a:solidFill>
              <a:latin typeface="Adobe 繁黑體 Std B" panose="020B0700000000000000" pitchFamily="34" charset="-120"/>
              <a:ea typeface="Adobe 繁黑體 Std B" panose="020B0700000000000000" pitchFamily="34" charset="-120"/>
              <a:sym typeface="Arial"/>
            </a:endParaRPr>
          </a:p>
          <a:p>
            <a:pPr marL="0" marR="0" lvl="0" indent="0" algn="l" rtl="0">
              <a:spcBef>
                <a:spcPts val="0"/>
              </a:spcBef>
              <a:spcAft>
                <a:spcPts val="0"/>
              </a:spcAft>
              <a:buNone/>
            </a:pPr>
            <a:r>
              <a:rPr lang="zh-TW" sz="4400" b="1" dirty="0">
                <a:solidFill>
                  <a:schemeClr val="dk1"/>
                </a:solidFill>
                <a:latin typeface="Adobe 繁黑體 Std B" panose="020B0700000000000000" pitchFamily="34" charset="-120"/>
                <a:ea typeface="Adobe 繁黑體 Std B" panose="020B0700000000000000" pitchFamily="34" charset="-120"/>
                <a:sym typeface="Arial"/>
              </a:rPr>
              <a:t>-公共建築物(二)</a:t>
            </a:r>
            <a:endParaRPr dirty="0">
              <a:latin typeface="Adobe 繁黑體 Std B" panose="020B0700000000000000" pitchFamily="34" charset="-120"/>
              <a:ea typeface="Adobe 繁黑體 Std B" panose="020B0700000000000000" pitchFamily="34" charset="-120"/>
            </a:endParaRPr>
          </a:p>
        </p:txBody>
      </p:sp>
      <p:sp>
        <p:nvSpPr>
          <p:cNvPr id="1170" name="Google Shape;1170;p72"/>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74</a:t>
            </a:fld>
            <a:endParaRPr dirty="0"/>
          </a:p>
        </p:txBody>
      </p:sp>
      <p:sp>
        <p:nvSpPr>
          <p:cNvPr id="1171" name="Google Shape;1171;p72"/>
          <p:cNvSpPr txBox="1"/>
          <p:nvPr/>
        </p:nvSpPr>
        <p:spPr>
          <a:xfrm>
            <a:off x="5428700" y="3180900"/>
            <a:ext cx="42679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dirty="0">
                <a:solidFill>
                  <a:srgbClr val="990033"/>
                </a:solidFill>
                <a:latin typeface="Adobe 繁黑體 Std B" panose="020B0700000000000000" pitchFamily="34" charset="-120"/>
                <a:ea typeface="Adobe 繁黑體 Std B" panose="020B0700000000000000" pitchFamily="34" charset="-120"/>
                <a:sym typeface="Arial"/>
              </a:rPr>
              <a:t>參考*</a:t>
            </a:r>
            <a:r>
              <a:rPr lang="zh-TW" sz="1800" dirty="0">
                <a:solidFill>
                  <a:srgbClr val="EB6743"/>
                </a:solidFill>
                <a:latin typeface="Adobe 繁黑體 Std B" panose="020B0700000000000000" pitchFamily="34" charset="-120"/>
                <a:ea typeface="Adobe 繁黑體 Std B" panose="020B0700000000000000" pitchFamily="34" charset="-120"/>
                <a:sym typeface="Arial"/>
              </a:rPr>
              <a:t>國民小學及國民中學設施設備基準</a:t>
            </a:r>
            <a:endParaRPr dirty="0">
              <a:latin typeface="Adobe 繁黑體 Std B" panose="020B0700000000000000" pitchFamily="34" charset="-120"/>
              <a:ea typeface="Adobe 繁黑體 Std B" panose="020B0700000000000000" pitchFamily="34" charset="-120"/>
            </a:endParaRPr>
          </a:p>
        </p:txBody>
      </p:sp>
      <p:grpSp>
        <p:nvGrpSpPr>
          <p:cNvPr id="1172" name="Google Shape;1172;p72"/>
          <p:cNvGrpSpPr/>
          <p:nvPr/>
        </p:nvGrpSpPr>
        <p:grpSpPr>
          <a:xfrm>
            <a:off x="5497675" y="3805583"/>
            <a:ext cx="2306653" cy="582045"/>
            <a:chOff x="1235133" y="4295378"/>
            <a:chExt cx="2306655" cy="582045"/>
          </a:xfrm>
        </p:grpSpPr>
        <p:sp>
          <p:nvSpPr>
            <p:cNvPr id="1173" name="Google Shape;1173;p72"/>
            <p:cNvSpPr/>
            <p:nvPr/>
          </p:nvSpPr>
          <p:spPr>
            <a:xfrm>
              <a:off x="1235133" y="4295378"/>
              <a:ext cx="2306655" cy="581917"/>
            </a:xfrm>
            <a:prstGeom prst="rect">
              <a:avLst/>
            </a:prstGeom>
            <a:solidFill>
              <a:srgbClr val="9900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174" name="Google Shape;1174;p72"/>
            <p:cNvSpPr txBox="1"/>
            <p:nvPr/>
          </p:nvSpPr>
          <p:spPr>
            <a:xfrm>
              <a:off x="1299036" y="4336290"/>
              <a:ext cx="2143175" cy="541133"/>
            </a:xfrm>
            <a:prstGeom prst="rect">
              <a:avLst/>
            </a:prstGeom>
            <a:noFill/>
            <a:ln>
              <a:noFill/>
            </a:ln>
          </p:spPr>
          <p:txBody>
            <a:bodyPr spcFirstLastPara="1" wrap="square" lIns="91425" tIns="45700" rIns="91425" bIns="45700" anchor="t" anchorCtr="0">
              <a:spAutoFit/>
            </a:bodyPr>
            <a:lstStyle/>
            <a:p>
              <a:pPr marL="342900" marR="0" lvl="0" indent="-342900" algn="l" rtl="0">
                <a:lnSpc>
                  <a:spcPts val="3500"/>
                </a:lnSpc>
                <a:spcBef>
                  <a:spcPts val="0"/>
                </a:spcBef>
                <a:spcAft>
                  <a:spcPts val="0"/>
                </a:spcAft>
                <a:buClr>
                  <a:schemeClr val="lt1"/>
                </a:buClr>
                <a:buSzPts val="2400"/>
                <a:buFont typeface="Arial"/>
                <a:buChar char="•"/>
              </a:pPr>
              <a:r>
                <a:rPr lang="zh-TW" sz="2400" dirty="0">
                  <a:solidFill>
                    <a:schemeClr val="lt1"/>
                  </a:solidFill>
                  <a:latin typeface="Adobe 繁黑體 Std B" panose="020B0700000000000000" pitchFamily="34" charset="-120"/>
                  <a:ea typeface="Adobe 繁黑體 Std B" panose="020B0700000000000000" pitchFamily="34" charset="-120"/>
                  <a:sym typeface="Arial"/>
                </a:rPr>
                <a:t>廁所盥洗室</a:t>
              </a:r>
              <a:endParaRPr dirty="0">
                <a:latin typeface="Adobe 繁黑體 Std B" panose="020B0700000000000000" pitchFamily="34" charset="-120"/>
                <a:ea typeface="Adobe 繁黑體 Std B" panose="020B0700000000000000" pitchFamily="34" charset="-120"/>
              </a:endParaRPr>
            </a:p>
          </p:txBody>
        </p:sp>
      </p:grpSp>
      <p:grpSp>
        <p:nvGrpSpPr>
          <p:cNvPr id="1175" name="Google Shape;1175;p72"/>
          <p:cNvGrpSpPr/>
          <p:nvPr/>
        </p:nvGrpSpPr>
        <p:grpSpPr>
          <a:xfrm>
            <a:off x="7929191" y="3797785"/>
            <a:ext cx="1437846" cy="582045"/>
            <a:chOff x="1235134" y="4295378"/>
            <a:chExt cx="1437846" cy="582045"/>
          </a:xfrm>
        </p:grpSpPr>
        <p:sp>
          <p:nvSpPr>
            <p:cNvPr id="1176" name="Google Shape;1176;p72"/>
            <p:cNvSpPr/>
            <p:nvPr/>
          </p:nvSpPr>
          <p:spPr>
            <a:xfrm>
              <a:off x="1235134" y="4295378"/>
              <a:ext cx="1437846" cy="581917"/>
            </a:xfrm>
            <a:prstGeom prst="rect">
              <a:avLst/>
            </a:prstGeom>
            <a:solidFill>
              <a:srgbClr val="9900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177" name="Google Shape;1177;p72"/>
            <p:cNvSpPr txBox="1"/>
            <p:nvPr/>
          </p:nvSpPr>
          <p:spPr>
            <a:xfrm>
              <a:off x="1326923" y="4336290"/>
              <a:ext cx="1286611" cy="541133"/>
            </a:xfrm>
            <a:prstGeom prst="rect">
              <a:avLst/>
            </a:prstGeom>
            <a:noFill/>
            <a:ln>
              <a:noFill/>
            </a:ln>
          </p:spPr>
          <p:txBody>
            <a:bodyPr spcFirstLastPara="1" wrap="square" lIns="91425" tIns="45700" rIns="91425" bIns="45700" anchor="t" anchorCtr="0">
              <a:spAutoFit/>
            </a:bodyPr>
            <a:lstStyle/>
            <a:p>
              <a:pPr marL="342900" marR="0" lvl="0" indent="-342900" algn="l" rtl="0">
                <a:lnSpc>
                  <a:spcPts val="3500"/>
                </a:lnSpc>
                <a:spcBef>
                  <a:spcPts val="0"/>
                </a:spcBef>
                <a:spcAft>
                  <a:spcPts val="0"/>
                </a:spcAft>
                <a:buClr>
                  <a:schemeClr val="lt1"/>
                </a:buClr>
                <a:buSzPts val="2400"/>
                <a:buFont typeface="Arial"/>
                <a:buChar char="•"/>
              </a:pPr>
              <a:r>
                <a:rPr lang="zh-TW" sz="2400" dirty="0">
                  <a:solidFill>
                    <a:schemeClr val="lt1"/>
                  </a:solidFill>
                  <a:latin typeface="Adobe 繁黑體 Std B" panose="020B0700000000000000" pitchFamily="34" charset="-120"/>
                  <a:ea typeface="Adobe 繁黑體 Std B" panose="020B0700000000000000" pitchFamily="34" charset="-120"/>
                  <a:sym typeface="Arial"/>
                </a:rPr>
                <a:t>浴室</a:t>
              </a:r>
              <a:endParaRPr dirty="0">
                <a:latin typeface="Adobe 繁黑體 Std B" panose="020B0700000000000000" pitchFamily="34" charset="-120"/>
                <a:ea typeface="Adobe 繁黑體 Std B" panose="020B0700000000000000" pitchFamily="34" charset="-120"/>
              </a:endParaRPr>
            </a:p>
          </p:txBody>
        </p:sp>
      </p:grpSp>
      <p:grpSp>
        <p:nvGrpSpPr>
          <p:cNvPr id="1178" name="Google Shape;1178;p72"/>
          <p:cNvGrpSpPr/>
          <p:nvPr/>
        </p:nvGrpSpPr>
        <p:grpSpPr>
          <a:xfrm>
            <a:off x="8331752" y="4492209"/>
            <a:ext cx="2143962" cy="1091737"/>
            <a:chOff x="1235134" y="4295378"/>
            <a:chExt cx="2143962" cy="1091737"/>
          </a:xfrm>
        </p:grpSpPr>
        <p:sp>
          <p:nvSpPr>
            <p:cNvPr id="1179" name="Google Shape;1179;p72"/>
            <p:cNvSpPr/>
            <p:nvPr/>
          </p:nvSpPr>
          <p:spPr>
            <a:xfrm>
              <a:off x="1235134" y="4295378"/>
              <a:ext cx="2143962" cy="581917"/>
            </a:xfrm>
            <a:prstGeom prst="rect">
              <a:avLst/>
            </a:prstGeom>
            <a:solidFill>
              <a:srgbClr val="9900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180" name="Google Shape;1180;p72"/>
            <p:cNvSpPr txBox="1"/>
            <p:nvPr/>
          </p:nvSpPr>
          <p:spPr>
            <a:xfrm>
              <a:off x="1337083" y="4336290"/>
              <a:ext cx="1912473" cy="1050825"/>
            </a:xfrm>
            <a:prstGeom prst="rect">
              <a:avLst/>
            </a:prstGeom>
            <a:noFill/>
            <a:ln>
              <a:noFill/>
            </a:ln>
          </p:spPr>
          <p:txBody>
            <a:bodyPr spcFirstLastPara="1" wrap="square" lIns="91425" tIns="45700" rIns="91425" bIns="45700" anchor="t" anchorCtr="0">
              <a:spAutoFit/>
            </a:bodyPr>
            <a:lstStyle/>
            <a:p>
              <a:pPr marL="342900" marR="0" lvl="0" indent="-342900" algn="l" rtl="0">
                <a:lnSpc>
                  <a:spcPts val="3500"/>
                </a:lnSpc>
                <a:spcBef>
                  <a:spcPts val="0"/>
                </a:spcBef>
                <a:spcAft>
                  <a:spcPts val="0"/>
                </a:spcAft>
                <a:buClr>
                  <a:schemeClr val="lt1"/>
                </a:buClr>
                <a:buSzPts val="2400"/>
                <a:buFont typeface="Arial"/>
                <a:buChar char="•"/>
              </a:pPr>
              <a:r>
                <a:rPr lang="zh-TW" sz="2400" dirty="0">
                  <a:solidFill>
                    <a:schemeClr val="lt1"/>
                  </a:solidFill>
                  <a:latin typeface="Adobe 繁黑體 Std B" panose="020B0700000000000000" pitchFamily="34" charset="-120"/>
                  <a:ea typeface="Adobe 繁黑體 Std B" panose="020B0700000000000000" pitchFamily="34" charset="-120"/>
                  <a:sym typeface="Arial"/>
                </a:rPr>
                <a:t>停車空間</a:t>
              </a:r>
              <a:endParaRPr dirty="0">
                <a:latin typeface="Adobe 繁黑體 Std B" panose="020B0700000000000000" pitchFamily="34" charset="-120"/>
                <a:ea typeface="Adobe 繁黑體 Std B" panose="020B0700000000000000" pitchFamily="34" charset="-120"/>
              </a:endParaRPr>
            </a:p>
            <a:p>
              <a:pPr marL="342900" marR="0" lvl="0" indent="-190500" algn="l" rtl="0">
                <a:lnSpc>
                  <a:spcPct val="137500"/>
                </a:lnSpc>
                <a:spcBef>
                  <a:spcPts val="0"/>
                </a:spcBef>
                <a:spcAft>
                  <a:spcPts val="0"/>
                </a:spcAft>
                <a:buClr>
                  <a:schemeClr val="dk1"/>
                </a:buClr>
                <a:buSzPts val="2400"/>
                <a:buFont typeface="Arial"/>
                <a:buNone/>
              </a:pPr>
              <a:endParaRPr sz="2400" dirty="0">
                <a:solidFill>
                  <a:schemeClr val="lt1"/>
                </a:solidFill>
                <a:latin typeface="Adobe 繁黑體 Std B" panose="020B0700000000000000" pitchFamily="34" charset="-120"/>
                <a:ea typeface="Adobe 繁黑體 Std B" panose="020B0700000000000000" pitchFamily="34" charset="-120"/>
                <a:sym typeface="Arial"/>
              </a:endParaRPr>
            </a:p>
          </p:txBody>
        </p:sp>
      </p:grpSp>
      <p:grpSp>
        <p:nvGrpSpPr>
          <p:cNvPr id="1181" name="Google Shape;1181;p72"/>
          <p:cNvGrpSpPr/>
          <p:nvPr/>
        </p:nvGrpSpPr>
        <p:grpSpPr>
          <a:xfrm>
            <a:off x="5505595" y="4496528"/>
            <a:ext cx="2683568" cy="582045"/>
            <a:chOff x="1235134" y="4295378"/>
            <a:chExt cx="2683568" cy="582045"/>
          </a:xfrm>
        </p:grpSpPr>
        <p:sp>
          <p:nvSpPr>
            <p:cNvPr id="1182" name="Google Shape;1182;p72"/>
            <p:cNvSpPr/>
            <p:nvPr/>
          </p:nvSpPr>
          <p:spPr>
            <a:xfrm>
              <a:off x="1235134" y="4295378"/>
              <a:ext cx="2683568" cy="581917"/>
            </a:xfrm>
            <a:prstGeom prst="rect">
              <a:avLst/>
            </a:prstGeom>
            <a:solidFill>
              <a:srgbClr val="9900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183" name="Google Shape;1183;p72"/>
            <p:cNvSpPr txBox="1"/>
            <p:nvPr/>
          </p:nvSpPr>
          <p:spPr>
            <a:xfrm>
              <a:off x="1296443" y="4336290"/>
              <a:ext cx="2540979" cy="541133"/>
            </a:xfrm>
            <a:prstGeom prst="rect">
              <a:avLst/>
            </a:prstGeom>
            <a:noFill/>
            <a:ln>
              <a:noFill/>
            </a:ln>
          </p:spPr>
          <p:txBody>
            <a:bodyPr spcFirstLastPara="1" wrap="square" lIns="91425" tIns="45700" rIns="91425" bIns="45700" anchor="t" anchorCtr="0">
              <a:spAutoFit/>
            </a:bodyPr>
            <a:lstStyle/>
            <a:p>
              <a:pPr marL="342900" marR="0" lvl="0" indent="-342900" algn="l" rtl="0">
                <a:lnSpc>
                  <a:spcPts val="3500"/>
                </a:lnSpc>
                <a:spcBef>
                  <a:spcPts val="0"/>
                </a:spcBef>
                <a:spcAft>
                  <a:spcPts val="0"/>
                </a:spcAft>
                <a:buClr>
                  <a:schemeClr val="lt1"/>
                </a:buClr>
                <a:buSzPts val="2400"/>
                <a:buFont typeface="Arial"/>
                <a:buChar char="•"/>
              </a:pPr>
              <a:r>
                <a:rPr lang="zh-TW" sz="2400" dirty="0">
                  <a:solidFill>
                    <a:schemeClr val="lt1"/>
                  </a:solidFill>
                  <a:latin typeface="Adobe 繁黑體 Std B" panose="020B0700000000000000" pitchFamily="34" charset="-120"/>
                  <a:ea typeface="Adobe 繁黑體 Std B" panose="020B0700000000000000" pitchFamily="34" charset="-120"/>
                  <a:sym typeface="Arial"/>
                </a:rPr>
                <a:t>輪椅觀眾席位</a:t>
              </a:r>
              <a:endParaRPr dirty="0">
                <a:latin typeface="Adobe 繁黑體 Std B" panose="020B0700000000000000" pitchFamily="34" charset="-120"/>
                <a:ea typeface="Adobe 繁黑體 Std B" panose="020B0700000000000000" pitchFamily="34" charset="-120"/>
              </a:endParaRPr>
            </a:p>
          </p:txBody>
        </p:sp>
      </p:grpSp>
      <p:grpSp>
        <p:nvGrpSpPr>
          <p:cNvPr id="1184" name="Google Shape;1184;p72"/>
          <p:cNvGrpSpPr/>
          <p:nvPr/>
        </p:nvGrpSpPr>
        <p:grpSpPr>
          <a:xfrm>
            <a:off x="5519666" y="5199978"/>
            <a:ext cx="1437846" cy="582045"/>
            <a:chOff x="1235134" y="4295378"/>
            <a:chExt cx="1437846" cy="582045"/>
          </a:xfrm>
        </p:grpSpPr>
        <p:sp>
          <p:nvSpPr>
            <p:cNvPr id="1185" name="Google Shape;1185;p72"/>
            <p:cNvSpPr/>
            <p:nvPr/>
          </p:nvSpPr>
          <p:spPr>
            <a:xfrm>
              <a:off x="1235134" y="4295378"/>
              <a:ext cx="1437846" cy="581917"/>
            </a:xfrm>
            <a:prstGeom prst="rect">
              <a:avLst/>
            </a:prstGeom>
            <a:solidFill>
              <a:srgbClr val="9900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186" name="Google Shape;1186;p72"/>
            <p:cNvSpPr txBox="1"/>
            <p:nvPr/>
          </p:nvSpPr>
          <p:spPr>
            <a:xfrm>
              <a:off x="1306603" y="4336290"/>
              <a:ext cx="1286611" cy="541133"/>
            </a:xfrm>
            <a:prstGeom prst="rect">
              <a:avLst/>
            </a:prstGeom>
            <a:noFill/>
            <a:ln>
              <a:noFill/>
            </a:ln>
          </p:spPr>
          <p:txBody>
            <a:bodyPr spcFirstLastPara="1" wrap="square" lIns="91425" tIns="45700" rIns="91425" bIns="45700" anchor="t" anchorCtr="0">
              <a:spAutoFit/>
            </a:bodyPr>
            <a:lstStyle/>
            <a:p>
              <a:pPr marL="342900" marR="0" lvl="0" indent="-342900" algn="l" rtl="0">
                <a:lnSpc>
                  <a:spcPts val="3500"/>
                </a:lnSpc>
                <a:spcBef>
                  <a:spcPts val="0"/>
                </a:spcBef>
                <a:spcAft>
                  <a:spcPts val="0"/>
                </a:spcAft>
                <a:buClr>
                  <a:schemeClr val="lt1"/>
                </a:buClr>
                <a:buSzPts val="2400"/>
                <a:buFont typeface="Arial"/>
                <a:buChar char="•"/>
              </a:pPr>
              <a:r>
                <a:rPr lang="zh-TW" sz="2400" dirty="0">
                  <a:solidFill>
                    <a:schemeClr val="lt1"/>
                  </a:solidFill>
                  <a:latin typeface="Adobe 繁黑體 Std B" panose="020B0700000000000000" pitchFamily="34" charset="-120"/>
                  <a:ea typeface="Adobe 繁黑體 Std B" panose="020B0700000000000000" pitchFamily="34" charset="-120"/>
                  <a:sym typeface="Arial"/>
                </a:rPr>
                <a:t>宿舍</a:t>
              </a:r>
              <a:endParaRPr dirty="0">
                <a:latin typeface="Adobe 繁黑體 Std B" panose="020B0700000000000000" pitchFamily="34" charset="-120"/>
                <a:ea typeface="Adobe 繁黑體 Std B" panose="020B0700000000000000" pitchFamily="34" charset="-120"/>
              </a:endParaRPr>
            </a:p>
          </p:txBody>
        </p:sp>
      </p:grpSp>
      <p:grpSp>
        <p:nvGrpSpPr>
          <p:cNvPr id="25" name="Google Shape;1194;p73">
            <a:extLst>
              <a:ext uri="{FF2B5EF4-FFF2-40B4-BE49-F238E27FC236}">
                <a16:creationId xmlns:a16="http://schemas.microsoft.com/office/drawing/2014/main" id="{B09FB045-3FE4-41ED-89BF-E5BCAC4EBD91}"/>
              </a:ext>
            </a:extLst>
          </p:cNvPr>
          <p:cNvGrpSpPr/>
          <p:nvPr/>
        </p:nvGrpSpPr>
        <p:grpSpPr>
          <a:xfrm>
            <a:off x="12334015" y="612443"/>
            <a:ext cx="8155059" cy="3890736"/>
            <a:chOff x="-520545" y="1789088"/>
            <a:chExt cx="7414947" cy="3890736"/>
          </a:xfrm>
        </p:grpSpPr>
        <p:sp>
          <p:nvSpPr>
            <p:cNvPr id="26" name="Google Shape;1195;p73">
              <a:extLst>
                <a:ext uri="{FF2B5EF4-FFF2-40B4-BE49-F238E27FC236}">
                  <a16:creationId xmlns:a16="http://schemas.microsoft.com/office/drawing/2014/main" id="{A1C0FF6D-6CD3-499D-A541-19BF8A722FEB}"/>
                </a:ext>
              </a:extLst>
            </p:cNvPr>
            <p:cNvSpPr/>
            <p:nvPr/>
          </p:nvSpPr>
          <p:spPr>
            <a:xfrm>
              <a:off x="96286" y="1789088"/>
              <a:ext cx="6181284" cy="1239178"/>
            </a:xfrm>
            <a:prstGeom prst="roundRect">
              <a:avLst>
                <a:gd name="adj" fmla="val 6510"/>
              </a:avLst>
            </a:prstGeom>
            <a:solidFill>
              <a:srgbClr val="99003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27" name="Google Shape;1196;p73">
              <a:extLst>
                <a:ext uri="{FF2B5EF4-FFF2-40B4-BE49-F238E27FC236}">
                  <a16:creationId xmlns:a16="http://schemas.microsoft.com/office/drawing/2014/main" id="{C602EB3D-50E4-4178-B928-9E33E7C44689}"/>
                </a:ext>
              </a:extLst>
            </p:cNvPr>
            <p:cNvSpPr txBox="1"/>
            <p:nvPr/>
          </p:nvSpPr>
          <p:spPr>
            <a:xfrm>
              <a:off x="-520545" y="2259781"/>
              <a:ext cx="7414947" cy="3420043"/>
            </a:xfrm>
            <a:prstGeom prst="rect">
              <a:avLst/>
            </a:prstGeom>
            <a:noFill/>
            <a:ln>
              <a:noFill/>
            </a:ln>
          </p:spPr>
          <p:txBody>
            <a:bodyPr spcFirstLastPara="1" wrap="square" lIns="91425" tIns="45700" rIns="91425" bIns="45700" anchor="t" anchorCtr="0">
              <a:normAutofit/>
            </a:bodyPr>
            <a:lstStyle/>
            <a:p>
              <a:pPr marL="0" marR="0" lvl="0" indent="0" algn="ctr" rtl="0">
                <a:lnSpc>
                  <a:spcPct val="55555"/>
                </a:lnSpc>
                <a:spcBef>
                  <a:spcPts val="0"/>
                </a:spcBef>
                <a:spcAft>
                  <a:spcPts val="0"/>
                </a:spcAft>
                <a:buClr>
                  <a:schemeClr val="lt1"/>
                </a:buClr>
                <a:buSzPts val="7200"/>
                <a:buFont typeface="Arial"/>
                <a:buNone/>
              </a:pPr>
              <a:r>
                <a:rPr lang="zh-TW" sz="5400" b="1" dirty="0">
                  <a:solidFill>
                    <a:schemeClr val="lt1"/>
                  </a:solidFill>
                  <a:latin typeface="Adobe 繁黑體 Std B" panose="020B0700000000000000" pitchFamily="34" charset="-120"/>
                  <a:ea typeface="Adobe 繁黑體 Std B" panose="020B0700000000000000" pitchFamily="34" charset="-120"/>
                  <a:sym typeface="Arial"/>
                </a:rPr>
                <a:t>(五)廁所盥洗室</a:t>
              </a:r>
              <a:endParaRPr sz="1050" dirty="0">
                <a:latin typeface="Adobe 繁黑體 Std B" panose="020B0700000000000000" pitchFamily="34" charset="-120"/>
                <a:ea typeface="Adobe 繁黑體 Std B" panose="020B0700000000000000" pitchFamily="34" charset="-120"/>
              </a:endParaRPr>
            </a:p>
          </p:txBody>
        </p:sp>
      </p:grpSp>
      <p:sp>
        <p:nvSpPr>
          <p:cNvPr id="28" name="Google Shape;1192;p73">
            <a:extLst>
              <a:ext uri="{FF2B5EF4-FFF2-40B4-BE49-F238E27FC236}">
                <a16:creationId xmlns:a16="http://schemas.microsoft.com/office/drawing/2014/main" id="{E9465796-4619-498C-8416-4E43DCE827AA}"/>
              </a:ext>
            </a:extLst>
          </p:cNvPr>
          <p:cNvSpPr/>
          <p:nvPr/>
        </p:nvSpPr>
        <p:spPr>
          <a:xfrm flipV="1">
            <a:off x="899498" y="7879953"/>
            <a:ext cx="10874375" cy="830371"/>
          </a:xfrm>
          <a:prstGeom prst="rect">
            <a:avLst/>
          </a:prstGeom>
          <a:solidFill>
            <a:schemeClr val="lt1">
              <a:alpha val="9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pic>
        <p:nvPicPr>
          <p:cNvPr id="1191" name="Google Shape;1191;p73" descr="一張含有 地板, 室內, 草蓆, 小地毯 的圖片&#10;&#10;自動產生的描述"/>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21" y="620713"/>
            <a:ext cx="12191779" cy="5329236"/>
          </a:xfrm>
          <a:custGeom>
            <a:avLst/>
            <a:gdLst/>
            <a:ahLst/>
            <a:cxnLst/>
            <a:rect l="l" t="t" r="r" b="b"/>
            <a:pathLst>
              <a:path w="12191779" h="5471471" extrusionOk="0">
                <a:moveTo>
                  <a:pt x="0" y="0"/>
                </a:moveTo>
                <a:lnTo>
                  <a:pt x="12191779" y="0"/>
                </a:lnTo>
                <a:lnTo>
                  <a:pt x="12191779" y="5471471"/>
                </a:lnTo>
                <a:lnTo>
                  <a:pt x="0" y="5471471"/>
                </a:lnTo>
                <a:close/>
              </a:path>
            </a:pathLst>
          </a:custGeom>
          <a:noFill/>
          <a:ln>
            <a:noFill/>
          </a:ln>
        </p:spPr>
      </p:pic>
      <p:sp>
        <p:nvSpPr>
          <p:cNvPr id="1192" name="Google Shape;1192;p73"/>
          <p:cNvSpPr/>
          <p:nvPr/>
        </p:nvSpPr>
        <p:spPr>
          <a:xfrm>
            <a:off x="899498" y="1802432"/>
            <a:ext cx="10874375" cy="4147517"/>
          </a:xfrm>
          <a:prstGeom prst="rect">
            <a:avLst/>
          </a:prstGeom>
          <a:solidFill>
            <a:schemeClr val="lt1">
              <a:alpha val="9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9" name="Google Shape;1197;p73">
            <a:extLst>
              <a:ext uri="{FF2B5EF4-FFF2-40B4-BE49-F238E27FC236}">
                <a16:creationId xmlns:a16="http://schemas.microsoft.com/office/drawing/2014/main" id="{B7E039F7-D0EE-43BF-9980-A4143A363506}"/>
              </a:ext>
            </a:extLst>
          </p:cNvPr>
          <p:cNvSpPr txBox="1"/>
          <p:nvPr/>
        </p:nvSpPr>
        <p:spPr>
          <a:xfrm>
            <a:off x="1410742" y="2081790"/>
            <a:ext cx="9881760" cy="3368385"/>
          </a:xfrm>
          <a:prstGeom prst="rect">
            <a:avLst/>
          </a:prstGeom>
          <a:noFill/>
          <a:ln>
            <a:noFill/>
          </a:ln>
        </p:spPr>
        <p:txBody>
          <a:bodyPr spcFirstLastPara="1" wrap="square" lIns="91425" tIns="45700" rIns="91425" bIns="45700" anchor="t" anchorCtr="0">
            <a:noAutofit/>
          </a:bodyPr>
          <a:lstStyle/>
          <a:p>
            <a:pPr marL="228600" marR="0" lvl="0" indent="-228600" algn="l" rtl="0">
              <a:lnSpc>
                <a:spcPts val="3500"/>
              </a:lnSpc>
              <a:spcBef>
                <a:spcPts val="0"/>
              </a:spcBef>
              <a:spcAft>
                <a:spcPts val="0"/>
              </a:spcAft>
              <a:buClr>
                <a:schemeClr val="dk1"/>
              </a:buClr>
              <a:buSzPts val="2400"/>
              <a:buFont typeface="Arial"/>
              <a:buChar char="•"/>
            </a:pPr>
            <a:r>
              <a:rPr lang="zh-TW" sz="2400" b="1" dirty="0">
                <a:solidFill>
                  <a:schemeClr val="bg1">
                    <a:lumMod val="75000"/>
                  </a:schemeClr>
                </a:solidFill>
                <a:latin typeface="Adobe 繁黑體 Std B" panose="020B0700000000000000" pitchFamily="34" charset="-120"/>
                <a:ea typeface="Adobe 繁黑體 Std B" panose="020B0700000000000000" pitchFamily="34" charset="-120"/>
                <a:sym typeface="Arial"/>
              </a:rPr>
              <a:t>1. 無障礙通路：至少應有一條無障礙通路可通達廁所盥洗室，寬度不  </a:t>
            </a:r>
            <a:br>
              <a:rPr lang="zh-TW" sz="2400" b="1" dirty="0">
                <a:solidFill>
                  <a:schemeClr val="bg1">
                    <a:lumMod val="75000"/>
                  </a:schemeClr>
                </a:solidFill>
                <a:latin typeface="Adobe 繁黑體 Std B" panose="020B0700000000000000" pitchFamily="34" charset="-120"/>
                <a:ea typeface="Adobe 繁黑體 Std B" panose="020B0700000000000000" pitchFamily="34" charset="-120"/>
                <a:sym typeface="Arial"/>
              </a:rPr>
            </a:br>
            <a:r>
              <a:rPr lang="zh-TW" sz="2400" b="1" dirty="0">
                <a:solidFill>
                  <a:schemeClr val="bg1">
                    <a:lumMod val="75000"/>
                  </a:schemeClr>
                </a:solidFill>
                <a:latin typeface="Adobe 繁黑體 Std B" panose="020B0700000000000000" pitchFamily="34" charset="-120"/>
                <a:ea typeface="Adobe 繁黑體 Std B" panose="020B0700000000000000" pitchFamily="34" charset="-120"/>
                <a:sym typeface="Arial"/>
              </a:rPr>
              <a:t>     得小於九十公分，且應考慮開門之操作空間。</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a:p>
            <a:pPr marL="228600" marR="0" lvl="0" indent="-228600" algn="l" rtl="0">
              <a:lnSpc>
                <a:spcPts val="3500"/>
              </a:lnSpc>
              <a:spcBef>
                <a:spcPts val="1000"/>
              </a:spcBef>
              <a:spcAft>
                <a:spcPts val="0"/>
              </a:spcAft>
              <a:buClr>
                <a:schemeClr val="dk1"/>
              </a:buClr>
              <a:buSzPts val="2400"/>
              <a:buFont typeface="Arial"/>
              <a:buChar char="•"/>
            </a:pPr>
            <a:r>
              <a:rPr lang="zh-TW" sz="2400" b="1" dirty="0">
                <a:solidFill>
                  <a:schemeClr val="bg1">
                    <a:lumMod val="75000"/>
                  </a:schemeClr>
                </a:solidFill>
                <a:latin typeface="Adobe 繁黑體 Std B" panose="020B0700000000000000" pitchFamily="34" charset="-120"/>
                <a:ea typeface="Adobe 繁黑體 Std B" panose="020B0700000000000000" pitchFamily="34" charset="-120"/>
                <a:sym typeface="Arial"/>
              </a:rPr>
              <a:t>2. 門：裝設橫拉門有困難時可用折疊門，門開啟後實際可供進出之淨</a:t>
            </a:r>
            <a:br>
              <a:rPr lang="zh-TW" sz="2400" b="1" dirty="0">
                <a:solidFill>
                  <a:schemeClr val="bg1">
                    <a:lumMod val="75000"/>
                  </a:schemeClr>
                </a:solidFill>
                <a:latin typeface="Adobe 繁黑體 Std B" panose="020B0700000000000000" pitchFamily="34" charset="-120"/>
                <a:ea typeface="Adobe 繁黑體 Std B" panose="020B0700000000000000" pitchFamily="34" charset="-120"/>
                <a:sym typeface="Arial"/>
              </a:rPr>
            </a:br>
            <a:r>
              <a:rPr lang="zh-TW" sz="2400" b="1" dirty="0">
                <a:solidFill>
                  <a:schemeClr val="bg1">
                    <a:lumMod val="75000"/>
                  </a:schemeClr>
                </a:solidFill>
                <a:latin typeface="Adobe 繁黑體 Std B" panose="020B0700000000000000" pitchFamily="34" charset="-120"/>
                <a:ea typeface="Adobe 繁黑體 Std B" panose="020B0700000000000000" pitchFamily="34" charset="-120"/>
                <a:sym typeface="Arial"/>
              </a:rPr>
              <a:t>     寬不得小於八十公分。不得使用凹入式、扭轉式（含喇叭鎖）之門</a:t>
            </a:r>
            <a:br>
              <a:rPr lang="zh-TW" sz="2400" b="1" dirty="0">
                <a:solidFill>
                  <a:schemeClr val="bg1">
                    <a:lumMod val="75000"/>
                  </a:schemeClr>
                </a:solidFill>
                <a:latin typeface="Adobe 繁黑體 Std B" panose="020B0700000000000000" pitchFamily="34" charset="-120"/>
                <a:ea typeface="Adobe 繁黑體 Std B" panose="020B0700000000000000" pitchFamily="34" charset="-120"/>
                <a:sym typeface="Arial"/>
              </a:rPr>
            </a:br>
            <a:r>
              <a:rPr lang="zh-TW" sz="2400" b="1" dirty="0">
                <a:solidFill>
                  <a:schemeClr val="bg1">
                    <a:lumMod val="75000"/>
                  </a:schemeClr>
                </a:solidFill>
                <a:latin typeface="Adobe 繁黑體 Std B" panose="020B0700000000000000" pitchFamily="34" charset="-120"/>
                <a:ea typeface="Adobe 繁黑體 Std B" panose="020B0700000000000000" pitchFamily="34" charset="-120"/>
                <a:sym typeface="Arial"/>
              </a:rPr>
              <a:t>     把及鎖扣，且有半截式之蝴蝶葉鉸鏈彈簧門應立即拆除。</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a:p>
            <a:pPr marL="228600" marR="0" lvl="0" indent="-228600" algn="l" rtl="0">
              <a:lnSpc>
                <a:spcPts val="3500"/>
              </a:lnSpc>
              <a:spcBef>
                <a:spcPts val="1000"/>
              </a:spcBef>
              <a:spcAft>
                <a:spcPts val="0"/>
              </a:spcAft>
              <a:buClr>
                <a:schemeClr val="dk1"/>
              </a:buClr>
              <a:buSzPts val="2400"/>
              <a:buFont typeface="Arial"/>
              <a:buChar char="•"/>
            </a:pPr>
            <a:r>
              <a:rPr lang="zh-TW" sz="2400" b="1" dirty="0">
                <a:solidFill>
                  <a:schemeClr val="bg1">
                    <a:lumMod val="75000"/>
                  </a:schemeClr>
                </a:solidFill>
                <a:latin typeface="Adobe 繁黑體 Std B" panose="020B0700000000000000" pitchFamily="34" charset="-120"/>
                <a:ea typeface="Adobe 繁黑體 Std B" panose="020B0700000000000000" pitchFamily="34" charset="-120"/>
                <a:sym typeface="Arial"/>
              </a:rPr>
              <a:t>3. 迴轉空間：直徑不得小於一百二十公分，其中邊緣二十公分範圍內，</a:t>
            </a:r>
            <a:br>
              <a:rPr lang="zh-TW" sz="2400" b="1" dirty="0">
                <a:solidFill>
                  <a:schemeClr val="bg1">
                    <a:lumMod val="75000"/>
                  </a:schemeClr>
                </a:solidFill>
                <a:latin typeface="Adobe 繁黑體 Std B" panose="020B0700000000000000" pitchFamily="34" charset="-120"/>
                <a:ea typeface="Adobe 繁黑體 Std B" panose="020B0700000000000000" pitchFamily="34" charset="-120"/>
                <a:sym typeface="Arial"/>
              </a:rPr>
            </a:br>
            <a:r>
              <a:rPr lang="zh-TW" sz="2400" b="1" dirty="0">
                <a:solidFill>
                  <a:schemeClr val="bg1">
                    <a:lumMod val="75000"/>
                  </a:schemeClr>
                </a:solidFill>
                <a:latin typeface="Adobe 繁黑體 Std B" panose="020B0700000000000000" pitchFamily="34" charset="-120"/>
                <a:ea typeface="Adobe 繁黑體 Std B" panose="020B0700000000000000" pitchFamily="34" charset="-120"/>
                <a:sym typeface="Arial"/>
              </a:rPr>
              <a:t>     淨高不得小於六十五公分。</a:t>
            </a:r>
            <a:endParaRPr sz="2400" b="1" dirty="0">
              <a:solidFill>
                <a:schemeClr val="bg1">
                  <a:lumMod val="75000"/>
                </a:schemeClr>
              </a:solidFill>
              <a:latin typeface="Adobe 繁黑體 Std B" panose="020B0700000000000000" pitchFamily="34" charset="-120"/>
              <a:ea typeface="Adobe 繁黑體 Std B" panose="020B0700000000000000" pitchFamily="34" charset="-120"/>
              <a:sym typeface="Arial"/>
            </a:endParaRPr>
          </a:p>
        </p:txBody>
      </p:sp>
      <p:sp>
        <p:nvSpPr>
          <p:cNvPr id="1193" name="Google Shape;1193;p73"/>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75</a:t>
            </a:fld>
            <a:endParaRPr dirty="0"/>
          </a:p>
        </p:txBody>
      </p:sp>
      <p:grpSp>
        <p:nvGrpSpPr>
          <p:cNvPr id="1194" name="Google Shape;1194;p73"/>
          <p:cNvGrpSpPr/>
          <p:nvPr/>
        </p:nvGrpSpPr>
        <p:grpSpPr>
          <a:xfrm>
            <a:off x="-302830" y="594055"/>
            <a:ext cx="8155059" cy="3890736"/>
            <a:chOff x="-520545" y="1789088"/>
            <a:chExt cx="7414947" cy="3890736"/>
          </a:xfrm>
        </p:grpSpPr>
        <p:sp>
          <p:nvSpPr>
            <p:cNvPr id="1195" name="Google Shape;1195;p73"/>
            <p:cNvSpPr/>
            <p:nvPr/>
          </p:nvSpPr>
          <p:spPr>
            <a:xfrm>
              <a:off x="96286" y="1789088"/>
              <a:ext cx="6181284" cy="1239178"/>
            </a:xfrm>
            <a:prstGeom prst="roundRect">
              <a:avLst>
                <a:gd name="adj" fmla="val 6510"/>
              </a:avLst>
            </a:prstGeom>
            <a:solidFill>
              <a:srgbClr val="99003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196" name="Google Shape;1196;p73"/>
            <p:cNvSpPr txBox="1"/>
            <p:nvPr/>
          </p:nvSpPr>
          <p:spPr>
            <a:xfrm>
              <a:off x="-520545" y="2259781"/>
              <a:ext cx="7414947" cy="3420043"/>
            </a:xfrm>
            <a:prstGeom prst="rect">
              <a:avLst/>
            </a:prstGeom>
            <a:noFill/>
            <a:ln>
              <a:noFill/>
            </a:ln>
          </p:spPr>
          <p:txBody>
            <a:bodyPr spcFirstLastPara="1" wrap="square" lIns="91425" tIns="45700" rIns="91425" bIns="45700" anchor="t" anchorCtr="0">
              <a:normAutofit/>
            </a:bodyPr>
            <a:lstStyle/>
            <a:p>
              <a:pPr marL="0" marR="0" lvl="0" indent="0" algn="ctr" rtl="0">
                <a:lnSpc>
                  <a:spcPct val="55555"/>
                </a:lnSpc>
                <a:spcBef>
                  <a:spcPts val="0"/>
                </a:spcBef>
                <a:spcAft>
                  <a:spcPts val="0"/>
                </a:spcAft>
                <a:buClr>
                  <a:schemeClr val="lt1"/>
                </a:buClr>
                <a:buSzPts val="7200"/>
                <a:buFont typeface="Arial"/>
                <a:buNone/>
              </a:pPr>
              <a:r>
                <a:rPr lang="zh-TW" sz="5400" b="1" dirty="0">
                  <a:solidFill>
                    <a:schemeClr val="lt1"/>
                  </a:solidFill>
                  <a:latin typeface="Adobe 繁黑體 Std B" panose="020B0700000000000000" pitchFamily="34" charset="-120"/>
                  <a:ea typeface="Adobe 繁黑體 Std B" panose="020B0700000000000000" pitchFamily="34" charset="-120"/>
                  <a:sym typeface="Arial"/>
                </a:rPr>
                <a:t>(五)廁所盥洗室</a:t>
              </a:r>
              <a:endParaRPr sz="1050" dirty="0">
                <a:latin typeface="Adobe 繁黑體 Std B" panose="020B0700000000000000" pitchFamily="34" charset="-120"/>
                <a:ea typeface="Adobe 繁黑體 Std B" panose="020B0700000000000000" pitchFamily="34" charset="-120"/>
              </a:endParaRPr>
            </a:p>
          </p:txBody>
        </p:sp>
      </p:grpSp>
      <p:sp>
        <p:nvSpPr>
          <p:cNvPr id="1197" name="Google Shape;1197;p73"/>
          <p:cNvSpPr txBox="1"/>
          <p:nvPr/>
        </p:nvSpPr>
        <p:spPr>
          <a:xfrm>
            <a:off x="1410742" y="2081790"/>
            <a:ext cx="9881760" cy="3368385"/>
          </a:xfrm>
          <a:prstGeom prst="rect">
            <a:avLst/>
          </a:prstGeom>
          <a:noFill/>
          <a:ln>
            <a:noFill/>
          </a:ln>
        </p:spPr>
        <p:txBody>
          <a:bodyPr spcFirstLastPara="1" wrap="square" lIns="91425" tIns="45700" rIns="91425" bIns="45700" anchor="t" anchorCtr="0">
            <a:noAutofit/>
          </a:bodyPr>
          <a:lstStyle/>
          <a:p>
            <a:pPr marL="228600" marR="0" lvl="0" indent="-228600" algn="l" rtl="0">
              <a:lnSpc>
                <a:spcPts val="3500"/>
              </a:lnSpc>
              <a:spcBef>
                <a:spcPts val="0"/>
              </a:spcBef>
              <a:spcAft>
                <a:spcPts val="0"/>
              </a:spcAft>
              <a:buClr>
                <a:schemeClr val="dk1"/>
              </a:buClr>
              <a:buSzPts val="2400"/>
              <a:buFont typeface="Arial"/>
              <a:buChar char="•"/>
            </a:pPr>
            <a:r>
              <a:rPr lang="zh-TW" sz="2400" b="1" dirty="0">
                <a:solidFill>
                  <a:schemeClr val="dk1"/>
                </a:solidFill>
                <a:latin typeface="Adobe 繁黑體 Std B" panose="020B0700000000000000" pitchFamily="34" charset="-120"/>
                <a:ea typeface="Adobe 繁黑體 Std B" panose="020B0700000000000000" pitchFamily="34" charset="-120"/>
                <a:sym typeface="Arial"/>
              </a:rPr>
              <a:t>1. 無障礙通路：至少應有一條無障礙通路可通達廁所盥洗室，寬度不  </a:t>
            </a:r>
            <a:br>
              <a:rPr lang="zh-TW" sz="2400" b="1" dirty="0">
                <a:solidFill>
                  <a:schemeClr val="dk1"/>
                </a:solidFill>
                <a:latin typeface="Adobe 繁黑體 Std B" panose="020B0700000000000000" pitchFamily="34" charset="-120"/>
                <a:ea typeface="Adobe 繁黑體 Std B" panose="020B0700000000000000" pitchFamily="34" charset="-120"/>
                <a:sym typeface="Arial"/>
              </a:rPr>
            </a:br>
            <a:r>
              <a:rPr lang="zh-TW" sz="2400" b="1" dirty="0">
                <a:solidFill>
                  <a:schemeClr val="dk1"/>
                </a:solidFill>
                <a:latin typeface="Adobe 繁黑體 Std B" panose="020B0700000000000000" pitchFamily="34" charset="-120"/>
                <a:ea typeface="Adobe 繁黑體 Std B" panose="020B0700000000000000" pitchFamily="34" charset="-120"/>
                <a:sym typeface="Arial"/>
              </a:rPr>
              <a:t>     得小於九十公分，且</a:t>
            </a:r>
            <a:r>
              <a:rPr lang="zh-TW" sz="2400" b="1" dirty="0">
                <a:solidFill>
                  <a:srgbClr val="C00000"/>
                </a:solidFill>
                <a:latin typeface="Adobe 繁黑體 Std B" panose="020B0700000000000000" pitchFamily="34" charset="-120"/>
                <a:ea typeface="Adobe 繁黑體 Std B" panose="020B0700000000000000" pitchFamily="34" charset="-120"/>
                <a:sym typeface="Arial"/>
              </a:rPr>
              <a:t>應考慮開門之操作空間</a:t>
            </a:r>
            <a:r>
              <a:rPr lang="zh-TW" sz="2400" b="1" dirty="0">
                <a:solidFill>
                  <a:schemeClr val="dk1"/>
                </a:solidFill>
                <a:latin typeface="Adobe 繁黑體 Std B" panose="020B0700000000000000" pitchFamily="34" charset="-120"/>
                <a:ea typeface="Adobe 繁黑體 Std B" panose="020B0700000000000000" pitchFamily="34" charset="-120"/>
                <a:sym typeface="Arial"/>
              </a:rPr>
              <a:t>。</a:t>
            </a:r>
            <a:endParaRPr dirty="0">
              <a:latin typeface="Adobe 繁黑體 Std B" panose="020B0700000000000000" pitchFamily="34" charset="-120"/>
              <a:ea typeface="Adobe 繁黑體 Std B" panose="020B0700000000000000" pitchFamily="34" charset="-120"/>
            </a:endParaRPr>
          </a:p>
          <a:p>
            <a:pPr marL="228600" marR="0" lvl="0" indent="-228600" algn="l" rtl="0">
              <a:lnSpc>
                <a:spcPts val="3500"/>
              </a:lnSpc>
              <a:spcBef>
                <a:spcPts val="1000"/>
              </a:spcBef>
              <a:spcAft>
                <a:spcPts val="0"/>
              </a:spcAft>
              <a:buClr>
                <a:schemeClr val="dk1"/>
              </a:buClr>
              <a:buSzPts val="2400"/>
              <a:buFont typeface="Arial"/>
              <a:buChar char="•"/>
            </a:pPr>
            <a:r>
              <a:rPr lang="zh-TW" sz="2400" b="1" dirty="0">
                <a:solidFill>
                  <a:schemeClr val="dk1"/>
                </a:solidFill>
                <a:latin typeface="Adobe 繁黑體 Std B" panose="020B0700000000000000" pitchFamily="34" charset="-120"/>
                <a:ea typeface="Adobe 繁黑體 Std B" panose="020B0700000000000000" pitchFamily="34" charset="-120"/>
                <a:sym typeface="Arial"/>
              </a:rPr>
              <a:t>2. 門：裝設橫拉門有困難時可用折疊門，門開啟後實際可供進出之淨</a:t>
            </a:r>
            <a:br>
              <a:rPr lang="zh-TW" sz="2400" b="1" dirty="0">
                <a:solidFill>
                  <a:schemeClr val="dk1"/>
                </a:solidFill>
                <a:latin typeface="Adobe 繁黑體 Std B" panose="020B0700000000000000" pitchFamily="34" charset="-120"/>
                <a:ea typeface="Adobe 繁黑體 Std B" panose="020B0700000000000000" pitchFamily="34" charset="-120"/>
                <a:sym typeface="Arial"/>
              </a:rPr>
            </a:br>
            <a:r>
              <a:rPr lang="zh-TW" sz="2400" b="1" dirty="0">
                <a:solidFill>
                  <a:schemeClr val="dk1"/>
                </a:solidFill>
                <a:latin typeface="Adobe 繁黑體 Std B" panose="020B0700000000000000" pitchFamily="34" charset="-120"/>
                <a:ea typeface="Adobe 繁黑體 Std B" panose="020B0700000000000000" pitchFamily="34" charset="-120"/>
                <a:sym typeface="Arial"/>
              </a:rPr>
              <a:t>     寬不得小於八十公分。不得使用凹入式、扭轉式（含喇叭鎖）之門</a:t>
            </a:r>
            <a:br>
              <a:rPr lang="zh-TW" sz="2400" b="1" dirty="0">
                <a:solidFill>
                  <a:schemeClr val="dk1"/>
                </a:solidFill>
                <a:latin typeface="Adobe 繁黑體 Std B" panose="020B0700000000000000" pitchFamily="34" charset="-120"/>
                <a:ea typeface="Adobe 繁黑體 Std B" panose="020B0700000000000000" pitchFamily="34" charset="-120"/>
                <a:sym typeface="Arial"/>
              </a:rPr>
            </a:br>
            <a:r>
              <a:rPr lang="zh-TW" sz="2400" b="1" dirty="0">
                <a:solidFill>
                  <a:schemeClr val="dk1"/>
                </a:solidFill>
                <a:latin typeface="Adobe 繁黑體 Std B" panose="020B0700000000000000" pitchFamily="34" charset="-120"/>
                <a:ea typeface="Adobe 繁黑體 Std B" panose="020B0700000000000000" pitchFamily="34" charset="-120"/>
                <a:sym typeface="Arial"/>
              </a:rPr>
              <a:t>     把及鎖扣，且有半截式之蝴蝶葉鉸鏈彈簧門應立即拆除。</a:t>
            </a:r>
            <a:endParaRPr dirty="0">
              <a:latin typeface="Adobe 繁黑體 Std B" panose="020B0700000000000000" pitchFamily="34" charset="-120"/>
              <a:ea typeface="Adobe 繁黑體 Std B" panose="020B0700000000000000" pitchFamily="34" charset="-120"/>
            </a:endParaRPr>
          </a:p>
          <a:p>
            <a:pPr marL="228600" marR="0" lvl="0" indent="-228600" algn="l" rtl="0">
              <a:lnSpc>
                <a:spcPts val="3500"/>
              </a:lnSpc>
              <a:spcBef>
                <a:spcPts val="1000"/>
              </a:spcBef>
              <a:spcAft>
                <a:spcPts val="0"/>
              </a:spcAft>
              <a:buClr>
                <a:schemeClr val="dk1"/>
              </a:buClr>
              <a:buSzPts val="2400"/>
              <a:buFont typeface="Arial"/>
              <a:buChar char="•"/>
            </a:pPr>
            <a:r>
              <a:rPr lang="zh-TW" sz="2400" b="1" dirty="0">
                <a:solidFill>
                  <a:schemeClr val="dk1"/>
                </a:solidFill>
                <a:latin typeface="Adobe 繁黑體 Std B" panose="020B0700000000000000" pitchFamily="34" charset="-120"/>
                <a:ea typeface="Adobe 繁黑體 Std B" panose="020B0700000000000000" pitchFamily="34" charset="-120"/>
                <a:sym typeface="Arial"/>
              </a:rPr>
              <a:t>3. 迴轉空間：直徑不得小於一百二十公分，其中邊緣二十公分範圍內，</a:t>
            </a:r>
            <a:br>
              <a:rPr lang="zh-TW" sz="2400" b="1" dirty="0">
                <a:solidFill>
                  <a:schemeClr val="dk1"/>
                </a:solidFill>
                <a:latin typeface="Adobe 繁黑體 Std B" panose="020B0700000000000000" pitchFamily="34" charset="-120"/>
                <a:ea typeface="Adobe 繁黑體 Std B" panose="020B0700000000000000" pitchFamily="34" charset="-120"/>
                <a:sym typeface="Arial"/>
              </a:rPr>
            </a:br>
            <a:r>
              <a:rPr lang="zh-TW" sz="2400" b="1" dirty="0">
                <a:solidFill>
                  <a:schemeClr val="dk1"/>
                </a:solidFill>
                <a:latin typeface="Adobe 繁黑體 Std B" panose="020B0700000000000000" pitchFamily="34" charset="-120"/>
                <a:ea typeface="Adobe 繁黑體 Std B" panose="020B0700000000000000" pitchFamily="34" charset="-120"/>
                <a:sym typeface="Arial"/>
              </a:rPr>
              <a:t>     淨高不得小於六十五公分。</a:t>
            </a:r>
            <a:endParaRPr sz="2400" b="1" dirty="0">
              <a:solidFill>
                <a:schemeClr val="dk1"/>
              </a:solidFill>
              <a:latin typeface="Adobe 繁黑體 Std B" panose="020B0700000000000000" pitchFamily="34" charset="-120"/>
              <a:ea typeface="Adobe 繁黑體 Std B" panose="020B0700000000000000" pitchFamily="34" charset="-120"/>
              <a:sym typeface="Arial"/>
            </a:endParaRPr>
          </a:p>
        </p:txBody>
      </p:sp>
      <p:pic>
        <p:nvPicPr>
          <p:cNvPr id="10" name="Google Shape;1209;p74" descr="一張含有 室內, 櫃子, 窗戶, 小 的圖片&#10;&#10;自動產生的描述">
            <a:extLst>
              <a:ext uri="{FF2B5EF4-FFF2-40B4-BE49-F238E27FC236}">
                <a16:creationId xmlns:a16="http://schemas.microsoft.com/office/drawing/2014/main" id="{1CCEE02D-9C46-4C2E-87D5-22FB727A79FB}"/>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298992" y="9147521"/>
            <a:ext cx="759408" cy="1012544"/>
          </a:xfrm>
          <a:prstGeom prst="rect">
            <a:avLst/>
          </a:prstGeom>
          <a:noFill/>
          <a:ln>
            <a:noFill/>
          </a:ln>
        </p:spPr>
      </p:pic>
      <p:pic>
        <p:nvPicPr>
          <p:cNvPr id="11" name="Google Shape;1210;p74">
            <a:extLst>
              <a:ext uri="{FF2B5EF4-FFF2-40B4-BE49-F238E27FC236}">
                <a16:creationId xmlns:a16="http://schemas.microsoft.com/office/drawing/2014/main" id="{393EFE15-A309-4CE5-A1D5-1A186B3F9466}"/>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824689" y="8864228"/>
            <a:ext cx="1183982" cy="1579130"/>
          </a:xfrm>
          <a:prstGeom prst="rect">
            <a:avLst/>
          </a:prstGeom>
          <a:noFill/>
          <a:ln>
            <a:noFill/>
          </a:ln>
        </p:spPr>
      </p:pic>
      <p:grpSp>
        <p:nvGrpSpPr>
          <p:cNvPr id="12" name="Google Shape;1211;p74">
            <a:extLst>
              <a:ext uri="{FF2B5EF4-FFF2-40B4-BE49-F238E27FC236}">
                <a16:creationId xmlns:a16="http://schemas.microsoft.com/office/drawing/2014/main" id="{1AD79165-F329-40DA-B438-88EDA599245A}"/>
              </a:ext>
            </a:extLst>
          </p:cNvPr>
          <p:cNvGrpSpPr/>
          <p:nvPr/>
        </p:nvGrpSpPr>
        <p:grpSpPr>
          <a:xfrm>
            <a:off x="5555225" y="-3191271"/>
            <a:ext cx="1081550" cy="1567202"/>
            <a:chOff x="4722180" y="380269"/>
            <a:chExt cx="2884900" cy="4156361"/>
          </a:xfrm>
        </p:grpSpPr>
        <p:pic>
          <p:nvPicPr>
            <p:cNvPr id="13" name="Google Shape;1212;p74">
              <a:extLst>
                <a:ext uri="{FF2B5EF4-FFF2-40B4-BE49-F238E27FC236}">
                  <a16:creationId xmlns:a16="http://schemas.microsoft.com/office/drawing/2014/main" id="{921A5294-DA74-48D8-B8DA-A8D14E53339F}"/>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240016" y="1772816"/>
              <a:ext cx="728880" cy="518046"/>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14" name="Google Shape;1213;p74">
              <a:extLst>
                <a:ext uri="{FF2B5EF4-FFF2-40B4-BE49-F238E27FC236}">
                  <a16:creationId xmlns:a16="http://schemas.microsoft.com/office/drawing/2014/main" id="{AE5BB434-7E1A-4632-BB1B-0359FEC2A048}"/>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722180" y="380269"/>
              <a:ext cx="2884900" cy="4156361"/>
            </a:xfrm>
            <a:prstGeom prst="ellipse">
              <a:avLst/>
            </a:prstGeom>
            <a:noFill/>
            <a:ln w="63500" cap="rnd" cmpd="sng">
              <a:solidFill>
                <a:srgbClr val="333333"/>
              </a:solidFill>
              <a:prstDash val="solid"/>
              <a:round/>
              <a:headEnd type="none" w="sm" len="sm"/>
              <a:tailEnd type="none" w="sm" len="sm"/>
            </a:ln>
          </p:spPr>
        </p:pic>
        <p:cxnSp>
          <p:nvCxnSpPr>
            <p:cNvPr id="15" name="Google Shape;1214;p74">
              <a:extLst>
                <a:ext uri="{FF2B5EF4-FFF2-40B4-BE49-F238E27FC236}">
                  <a16:creationId xmlns:a16="http://schemas.microsoft.com/office/drawing/2014/main" id="{87E4F8E1-1258-4C10-BEF4-DFE04FB31875}"/>
                </a:ext>
              </a:extLst>
            </p:cNvPr>
            <p:cNvCxnSpPr/>
            <p:nvPr/>
          </p:nvCxnSpPr>
          <p:spPr>
            <a:xfrm rot="10800000" flipH="1">
              <a:off x="5438775" y="3086100"/>
              <a:ext cx="1428750" cy="219075"/>
            </a:xfrm>
            <a:prstGeom prst="straightConnector1">
              <a:avLst/>
            </a:prstGeom>
            <a:noFill/>
            <a:ln w="28575" cap="flat" cmpd="sng">
              <a:solidFill>
                <a:srgbClr val="AEAEAE"/>
              </a:solidFill>
              <a:prstDash val="solid"/>
              <a:miter lim="800000"/>
              <a:headEnd type="none" w="sm" len="sm"/>
              <a:tailEnd type="none" w="sm" len="sm"/>
            </a:ln>
          </p:spPr>
        </p:cxnSp>
        <p:sp>
          <p:nvSpPr>
            <p:cNvPr id="16" name="Google Shape;1215;p74">
              <a:extLst>
                <a:ext uri="{FF2B5EF4-FFF2-40B4-BE49-F238E27FC236}">
                  <a16:creationId xmlns:a16="http://schemas.microsoft.com/office/drawing/2014/main" id="{8EAAAAE8-2C41-4D69-B9B7-4D492098229F}"/>
                </a:ext>
              </a:extLst>
            </p:cNvPr>
            <p:cNvSpPr/>
            <p:nvPr/>
          </p:nvSpPr>
          <p:spPr>
            <a:xfrm>
              <a:off x="5438775" y="3305175"/>
              <a:ext cx="36000" cy="36000"/>
            </a:xfrm>
            <a:prstGeom prst="ellipse">
              <a:avLst/>
            </a:prstGeom>
            <a:solidFill>
              <a:srgbClr val="4472C4"/>
            </a:solidFill>
            <a:ln w="28575" cap="flat" cmpd="sng">
              <a:solidFill>
                <a:srgbClr val="AEAEA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350"/>
                <a:buFont typeface="Arial"/>
                <a:buNone/>
              </a:pPr>
              <a:endParaRPr sz="1350" b="0" i="0" u="none" strike="noStrike" cap="none" dirty="0">
                <a:solidFill>
                  <a:srgbClr val="FFFFFF"/>
                </a:solidFill>
                <a:latin typeface="Adobe 繁黑體 Std B" panose="020B0700000000000000" pitchFamily="34" charset="-120"/>
                <a:ea typeface="Adobe 繁黑體 Std B" panose="020B0700000000000000" pitchFamily="34" charset="-120"/>
                <a:cs typeface="Libre Franklin"/>
                <a:sym typeface="Libre Franklin"/>
              </a:endParaRPr>
            </a:p>
          </p:txBody>
        </p:sp>
        <p:sp>
          <p:nvSpPr>
            <p:cNvPr id="17" name="Google Shape;1216;p74">
              <a:extLst>
                <a:ext uri="{FF2B5EF4-FFF2-40B4-BE49-F238E27FC236}">
                  <a16:creationId xmlns:a16="http://schemas.microsoft.com/office/drawing/2014/main" id="{3CA8025B-A395-4396-98E6-E2A810E8A4C9}"/>
                </a:ext>
              </a:extLst>
            </p:cNvPr>
            <p:cNvSpPr/>
            <p:nvPr/>
          </p:nvSpPr>
          <p:spPr>
            <a:xfrm>
              <a:off x="6867525" y="3086100"/>
              <a:ext cx="36000" cy="36000"/>
            </a:xfrm>
            <a:prstGeom prst="ellipse">
              <a:avLst/>
            </a:prstGeom>
            <a:solidFill>
              <a:srgbClr val="4472C4"/>
            </a:solidFill>
            <a:ln w="28575" cap="flat" cmpd="sng">
              <a:solidFill>
                <a:srgbClr val="AEAEA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350"/>
                <a:buFont typeface="Arial"/>
                <a:buNone/>
              </a:pPr>
              <a:endParaRPr sz="1350" b="0" i="0" u="none" strike="noStrike" cap="none" dirty="0">
                <a:solidFill>
                  <a:srgbClr val="FFFFFF"/>
                </a:solidFill>
                <a:latin typeface="Adobe 繁黑體 Std B" panose="020B0700000000000000" pitchFamily="34" charset="-120"/>
                <a:ea typeface="Adobe 繁黑體 Std B" panose="020B0700000000000000" pitchFamily="34" charset="-120"/>
                <a:cs typeface="Libre Franklin"/>
                <a:sym typeface="Libre Franklin"/>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1197">
                                            <p:txEl>
                                              <p:pRg st="0" end="0"/>
                                            </p:txEl>
                                          </p:spTgt>
                                        </p:tgtEl>
                                        <p:attrNameLst>
                                          <p:attrName>style.visibility</p:attrName>
                                        </p:attrNameLst>
                                      </p:cBhvr>
                                      <p:to>
                                        <p:strVal val="visible"/>
                                      </p:to>
                                    </p:set>
                                    <p:animEffect transition="in" filter="randombar(vertical)">
                                      <p:cBhvr>
                                        <p:cTn id="7" dur="500"/>
                                        <p:tgtEl>
                                          <p:spTgt spid="1197">
                                            <p:txEl>
                                              <p:pRg st="0" end="0"/>
                                            </p:txEl>
                                          </p:spTgt>
                                        </p:tgtEl>
                                      </p:cBhvr>
                                    </p:animEffect>
                                  </p:childTnLst>
                                </p:cTn>
                              </p:par>
                            </p:childTnLst>
                          </p:cTn>
                        </p:par>
                        <p:par>
                          <p:cTn id="8" fill="hold">
                            <p:stCondLst>
                              <p:cond delay="500"/>
                            </p:stCondLst>
                            <p:childTnLst>
                              <p:par>
                                <p:cTn id="9" presetID="14" presetClass="entr" presetSubtype="5" fill="hold" grpId="0" nodeType="afterEffect">
                                  <p:stCondLst>
                                    <p:cond delay="250"/>
                                  </p:stCondLst>
                                  <p:childTnLst>
                                    <p:set>
                                      <p:cBhvr>
                                        <p:cTn id="10" dur="1" fill="hold">
                                          <p:stCondLst>
                                            <p:cond delay="0"/>
                                          </p:stCondLst>
                                        </p:cTn>
                                        <p:tgtEl>
                                          <p:spTgt spid="1197">
                                            <p:txEl>
                                              <p:pRg st="1" end="1"/>
                                            </p:txEl>
                                          </p:spTgt>
                                        </p:tgtEl>
                                        <p:attrNameLst>
                                          <p:attrName>style.visibility</p:attrName>
                                        </p:attrNameLst>
                                      </p:cBhvr>
                                      <p:to>
                                        <p:strVal val="visible"/>
                                      </p:to>
                                    </p:set>
                                    <p:animEffect transition="in" filter="randombar(vertical)">
                                      <p:cBhvr>
                                        <p:cTn id="11" dur="500"/>
                                        <p:tgtEl>
                                          <p:spTgt spid="1197">
                                            <p:txEl>
                                              <p:pRg st="1" end="1"/>
                                            </p:txEl>
                                          </p:spTgt>
                                        </p:tgtEl>
                                      </p:cBhvr>
                                    </p:animEffect>
                                  </p:childTnLst>
                                </p:cTn>
                              </p:par>
                            </p:childTnLst>
                          </p:cTn>
                        </p:par>
                        <p:par>
                          <p:cTn id="12" fill="hold">
                            <p:stCondLst>
                              <p:cond delay="1250"/>
                            </p:stCondLst>
                            <p:childTnLst>
                              <p:par>
                                <p:cTn id="13" presetID="14" presetClass="entr" presetSubtype="5" fill="hold" grpId="0" nodeType="afterEffect">
                                  <p:stCondLst>
                                    <p:cond delay="250"/>
                                  </p:stCondLst>
                                  <p:childTnLst>
                                    <p:set>
                                      <p:cBhvr>
                                        <p:cTn id="14" dur="1" fill="hold">
                                          <p:stCondLst>
                                            <p:cond delay="0"/>
                                          </p:stCondLst>
                                        </p:cTn>
                                        <p:tgtEl>
                                          <p:spTgt spid="1197">
                                            <p:txEl>
                                              <p:pRg st="2" end="2"/>
                                            </p:txEl>
                                          </p:spTgt>
                                        </p:tgtEl>
                                        <p:attrNameLst>
                                          <p:attrName>style.visibility</p:attrName>
                                        </p:attrNameLst>
                                      </p:cBhvr>
                                      <p:to>
                                        <p:strVal val="visible"/>
                                      </p:to>
                                    </p:set>
                                    <p:animEffect transition="in" filter="randombar(vertical)">
                                      <p:cBhvr>
                                        <p:cTn id="15" dur="500"/>
                                        <p:tgtEl>
                                          <p:spTgt spid="119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7" grpId="0" uiExpand="1"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8" name="Google Shape;1228;p75"/>
          <p:cNvSpPr/>
          <p:nvPr/>
        </p:nvSpPr>
        <p:spPr>
          <a:xfrm>
            <a:off x="164163" y="1397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229" name="Google Shape;1229;p75"/>
          <p:cNvSpPr/>
          <p:nvPr/>
        </p:nvSpPr>
        <p:spPr>
          <a:xfrm>
            <a:off x="164162" y="1020779"/>
            <a:ext cx="11871808" cy="4042643"/>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230" name="Google Shape;1230;p75"/>
          <p:cNvSpPr/>
          <p:nvPr/>
        </p:nvSpPr>
        <p:spPr>
          <a:xfrm>
            <a:off x="-422240" y="-981186"/>
            <a:ext cx="1432076" cy="1432076"/>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231" name="Google Shape;1231;p75"/>
          <p:cNvSpPr/>
          <p:nvPr/>
        </p:nvSpPr>
        <p:spPr>
          <a:xfrm>
            <a:off x="10289521" y="4708423"/>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grpSp>
        <p:nvGrpSpPr>
          <p:cNvPr id="1232" name="Google Shape;1232;p75"/>
          <p:cNvGrpSpPr/>
          <p:nvPr/>
        </p:nvGrpSpPr>
        <p:grpSpPr>
          <a:xfrm>
            <a:off x="3049444" y="1347283"/>
            <a:ext cx="2660168" cy="878266"/>
            <a:chOff x="-401944" y="5029714"/>
            <a:chExt cx="7089885" cy="3999093"/>
          </a:xfrm>
        </p:grpSpPr>
        <p:sp>
          <p:nvSpPr>
            <p:cNvPr id="1233" name="Google Shape;1233;p75"/>
            <p:cNvSpPr/>
            <p:nvPr/>
          </p:nvSpPr>
          <p:spPr>
            <a:xfrm>
              <a:off x="248301" y="5029714"/>
              <a:ext cx="5789395" cy="3520518"/>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234" name="Google Shape;1234;p75"/>
            <p:cNvSpPr txBox="1"/>
            <p:nvPr/>
          </p:nvSpPr>
          <p:spPr>
            <a:xfrm>
              <a:off x="-401944" y="5508294"/>
              <a:ext cx="7089885" cy="3520513"/>
            </a:xfrm>
            <a:prstGeom prst="rect">
              <a:avLst/>
            </a:prstGeom>
            <a:noFill/>
            <a:ln>
              <a:noFill/>
            </a:ln>
          </p:spPr>
          <p:txBody>
            <a:bodyPr spcFirstLastPara="1" wrap="square" lIns="91425" tIns="45700" rIns="91425" bIns="45700" anchor="t" anchorCtr="0">
              <a:normAutofit/>
            </a:bodyPr>
            <a:lstStyle/>
            <a:p>
              <a:pPr marL="0" marR="0" lvl="0" indent="0" algn="ctr" rtl="0">
                <a:lnSpc>
                  <a:spcPct val="109375"/>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迴轉空間</a:t>
              </a:r>
              <a:endParaRPr dirty="0">
                <a:latin typeface="Adobe 繁黑體 Std B" panose="020B0700000000000000" pitchFamily="34" charset="-120"/>
                <a:ea typeface="Adobe 繁黑體 Std B" panose="020B0700000000000000" pitchFamily="34" charset="-120"/>
              </a:endParaRPr>
            </a:p>
            <a:p>
              <a:pPr marL="0" marR="0" lvl="0" indent="0" algn="ctr" rtl="0">
                <a:lnSpc>
                  <a:spcPct val="109375"/>
                </a:lnSpc>
                <a:spcBef>
                  <a:spcPts val="1000"/>
                </a:spcBef>
                <a:spcAft>
                  <a:spcPts val="0"/>
                </a:spcAft>
                <a:buClr>
                  <a:schemeClr val="dk1"/>
                </a:buClr>
                <a:buSzPts val="3200"/>
                <a:buFont typeface="Play"/>
                <a:buNone/>
              </a:pP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grpSp>
      <p:pic>
        <p:nvPicPr>
          <p:cNvPr id="1235" name="Google Shape;1235;p75"/>
          <p:cNvPicPr preferRelativeResize="0"/>
          <p:nvPr/>
        </p:nvPicPr>
        <p:blipFill rotWithShape="1">
          <a:blip r:embed="rId3">
            <a:alphaModFix/>
          </a:blip>
          <a:srcRect/>
          <a:stretch/>
        </p:blipFill>
        <p:spPr>
          <a:xfrm>
            <a:off x="6482389" y="373887"/>
            <a:ext cx="3565208" cy="2661915"/>
          </a:xfrm>
          <a:prstGeom prst="rect">
            <a:avLst/>
          </a:prstGeom>
          <a:noFill/>
          <a:ln w="9525" cap="flat" cmpd="sng">
            <a:solidFill>
              <a:schemeClr val="dk1"/>
            </a:solidFill>
            <a:prstDash val="solid"/>
            <a:round/>
            <a:headEnd type="none" w="sm" len="sm"/>
            <a:tailEnd type="none" w="sm" len="sm"/>
          </a:ln>
        </p:spPr>
      </p:pic>
      <p:pic>
        <p:nvPicPr>
          <p:cNvPr id="1236" name="Google Shape;1236;p7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505641" y="3035802"/>
            <a:ext cx="3631337" cy="2914148"/>
          </a:xfrm>
          <a:prstGeom prst="rect">
            <a:avLst/>
          </a:prstGeom>
          <a:noFill/>
          <a:ln w="9525" cap="flat" cmpd="sng">
            <a:solidFill>
              <a:schemeClr val="dk1"/>
            </a:solidFill>
            <a:prstDash val="solid"/>
            <a:round/>
            <a:headEnd type="none" w="sm" len="sm"/>
            <a:tailEnd type="none" w="sm" len="sm"/>
          </a:ln>
        </p:spPr>
      </p:pic>
      <p:pic>
        <p:nvPicPr>
          <p:cNvPr id="1237" name="Google Shape;1237;p75"/>
          <p:cNvPicPr preferRelativeResize="0"/>
          <p:nvPr/>
        </p:nvPicPr>
        <p:blipFill rotWithShape="1">
          <a:blip r:embed="rId5">
            <a:alphaModFix/>
          </a:blip>
          <a:srcRect/>
          <a:stretch/>
        </p:blipFill>
        <p:spPr>
          <a:xfrm>
            <a:off x="6482389" y="3119184"/>
            <a:ext cx="3565208" cy="2845770"/>
          </a:xfrm>
          <a:prstGeom prst="rect">
            <a:avLst/>
          </a:prstGeom>
          <a:noFill/>
          <a:ln w="9525" cap="flat" cmpd="sng">
            <a:solidFill>
              <a:schemeClr val="dk1"/>
            </a:solidFill>
            <a:prstDash val="solid"/>
            <a:round/>
            <a:headEnd type="none" w="sm" len="sm"/>
            <a:tailEnd type="none" w="sm" len="sm"/>
          </a:ln>
        </p:spPr>
      </p:pic>
      <p:sp>
        <p:nvSpPr>
          <p:cNvPr id="1238" name="Google Shape;1238;p75"/>
          <p:cNvSpPr txBox="1"/>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altLang="zh-TW" sz="1200">
                <a:solidFill>
                  <a:srgbClr val="757575"/>
                </a:solidFill>
                <a:latin typeface="Adobe 繁黑體 Std B" panose="020B0700000000000000" pitchFamily="34" charset="-120"/>
                <a:ea typeface="Adobe 繁黑體 Std B" panose="020B0700000000000000" pitchFamily="34" charset="-120"/>
                <a:sym typeface="Arial"/>
              </a:rPr>
              <a:t>76</a:t>
            </a:fld>
            <a:endParaRPr sz="1200" dirty="0">
              <a:solidFill>
                <a:srgbClr val="757575"/>
              </a:solidFill>
              <a:latin typeface="Adobe 繁黑體 Std B" panose="020B0700000000000000" pitchFamily="34" charset="-120"/>
              <a:ea typeface="Adobe 繁黑體 Std B" panose="020B0700000000000000" pitchFamily="34" charset="-120"/>
              <a:sym typeface="Arial"/>
            </a:endParaRPr>
          </a:p>
        </p:txBody>
      </p:sp>
      <p:grpSp>
        <p:nvGrpSpPr>
          <p:cNvPr id="13" name="Google Shape;1206;p74">
            <a:extLst>
              <a:ext uri="{FF2B5EF4-FFF2-40B4-BE49-F238E27FC236}">
                <a16:creationId xmlns:a16="http://schemas.microsoft.com/office/drawing/2014/main" id="{23DCC312-60F9-44E6-825F-A8FED9CDFE12}"/>
              </a:ext>
            </a:extLst>
          </p:cNvPr>
          <p:cNvGrpSpPr/>
          <p:nvPr/>
        </p:nvGrpSpPr>
        <p:grpSpPr>
          <a:xfrm>
            <a:off x="15541899" y="818553"/>
            <a:ext cx="4710331" cy="874031"/>
            <a:chOff x="-1432398" y="5029714"/>
            <a:chExt cx="8764251" cy="3979810"/>
          </a:xfrm>
        </p:grpSpPr>
        <p:sp>
          <p:nvSpPr>
            <p:cNvPr id="14" name="Google Shape;1207;p74">
              <a:extLst>
                <a:ext uri="{FF2B5EF4-FFF2-40B4-BE49-F238E27FC236}">
                  <a16:creationId xmlns:a16="http://schemas.microsoft.com/office/drawing/2014/main" id="{0DBEFF2A-12EE-4041-8776-701A5A299013}"/>
                </a:ext>
              </a:extLst>
            </p:cNvPr>
            <p:cNvSpPr/>
            <p:nvPr/>
          </p:nvSpPr>
          <p:spPr>
            <a:xfrm>
              <a:off x="248301" y="5029714"/>
              <a:ext cx="5789395" cy="3520518"/>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5" name="Google Shape;1208;p74">
              <a:extLst>
                <a:ext uri="{FF2B5EF4-FFF2-40B4-BE49-F238E27FC236}">
                  <a16:creationId xmlns:a16="http://schemas.microsoft.com/office/drawing/2014/main" id="{C9BFB79E-5FF3-4AD8-A3FE-63D97EF3C62C}"/>
                </a:ext>
              </a:extLst>
            </p:cNvPr>
            <p:cNvSpPr txBox="1"/>
            <p:nvPr/>
          </p:nvSpPr>
          <p:spPr>
            <a:xfrm>
              <a:off x="-1432398" y="5489011"/>
              <a:ext cx="8764251" cy="3520513"/>
            </a:xfrm>
            <a:prstGeom prst="rect">
              <a:avLst/>
            </a:prstGeom>
            <a:noFill/>
            <a:ln>
              <a:noFill/>
            </a:ln>
          </p:spPr>
          <p:txBody>
            <a:bodyPr spcFirstLastPara="1" wrap="square" lIns="91425" tIns="45700" rIns="91425" bIns="45700" anchor="t" anchorCtr="0">
              <a:normAutofit/>
            </a:bodyPr>
            <a:lstStyle/>
            <a:p>
              <a:pPr marL="0" marR="0" lvl="0" indent="0" algn="ctr" rtl="0">
                <a:lnSpc>
                  <a:spcPct val="109375"/>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（八）輔助扶手</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grpSp>
      <p:pic>
        <p:nvPicPr>
          <p:cNvPr id="16" name="Google Shape;1209;p74" descr="一張含有 室內, 櫃子, 窗戶, 小 的圖片&#10;&#10;自動產生的描述">
            <a:extLst>
              <a:ext uri="{FF2B5EF4-FFF2-40B4-BE49-F238E27FC236}">
                <a16:creationId xmlns:a16="http://schemas.microsoft.com/office/drawing/2014/main" id="{DA00957E-EE2B-44CE-A624-56640F9607A5}"/>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flipH="1" flipV="1">
            <a:off x="23024849" y="5962155"/>
            <a:ext cx="550729" cy="734305"/>
          </a:xfrm>
          <a:prstGeom prst="rect">
            <a:avLst/>
          </a:prstGeom>
          <a:noFill/>
          <a:ln>
            <a:noFill/>
          </a:ln>
        </p:spPr>
      </p:pic>
      <p:pic>
        <p:nvPicPr>
          <p:cNvPr id="17" name="Google Shape;1210;p74">
            <a:extLst>
              <a:ext uri="{FF2B5EF4-FFF2-40B4-BE49-F238E27FC236}">
                <a16:creationId xmlns:a16="http://schemas.microsoft.com/office/drawing/2014/main" id="{1777A71D-F8F0-406F-8983-BBBBC65F5C9C}"/>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flipH="1" flipV="1">
            <a:off x="15894629" y="5949950"/>
            <a:ext cx="550559" cy="734305"/>
          </a:xfrm>
          <a:prstGeom prst="rect">
            <a:avLst/>
          </a:prstGeom>
          <a:noFill/>
          <a:ln>
            <a:noFill/>
          </a:ln>
        </p:spPr>
      </p:pic>
      <p:grpSp>
        <p:nvGrpSpPr>
          <p:cNvPr id="18" name="Google Shape;1211;p74">
            <a:extLst>
              <a:ext uri="{FF2B5EF4-FFF2-40B4-BE49-F238E27FC236}">
                <a16:creationId xmlns:a16="http://schemas.microsoft.com/office/drawing/2014/main" id="{8CBB25AB-33AB-44FB-96F6-F81C1056F44F}"/>
              </a:ext>
            </a:extLst>
          </p:cNvPr>
          <p:cNvGrpSpPr/>
          <p:nvPr/>
        </p:nvGrpSpPr>
        <p:grpSpPr>
          <a:xfrm flipH="1" flipV="1">
            <a:off x="19354607" y="6035061"/>
            <a:ext cx="521385" cy="755505"/>
            <a:chOff x="4722180" y="380269"/>
            <a:chExt cx="2884900" cy="4156361"/>
          </a:xfrm>
        </p:grpSpPr>
        <p:pic>
          <p:nvPicPr>
            <p:cNvPr id="19" name="Google Shape;1212;p74">
              <a:extLst>
                <a:ext uri="{FF2B5EF4-FFF2-40B4-BE49-F238E27FC236}">
                  <a16:creationId xmlns:a16="http://schemas.microsoft.com/office/drawing/2014/main" id="{D6CDBBE1-E5E9-44A2-ACE5-D5BBA7D14E9F}"/>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6240016" y="1772816"/>
              <a:ext cx="728880" cy="518046"/>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20" name="Google Shape;1213;p74">
              <a:extLst>
                <a:ext uri="{FF2B5EF4-FFF2-40B4-BE49-F238E27FC236}">
                  <a16:creationId xmlns:a16="http://schemas.microsoft.com/office/drawing/2014/main" id="{A9FE240E-C2B9-48C5-B092-87FE26F7A5B2}"/>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4722180" y="380269"/>
              <a:ext cx="2884900" cy="4156361"/>
            </a:xfrm>
            <a:prstGeom prst="ellipse">
              <a:avLst/>
            </a:prstGeom>
            <a:noFill/>
            <a:ln w="63500" cap="rnd" cmpd="sng">
              <a:solidFill>
                <a:srgbClr val="333333"/>
              </a:solidFill>
              <a:prstDash val="solid"/>
              <a:round/>
              <a:headEnd type="none" w="sm" len="sm"/>
              <a:tailEnd type="none" w="sm" len="sm"/>
            </a:ln>
          </p:spPr>
        </p:pic>
        <p:cxnSp>
          <p:nvCxnSpPr>
            <p:cNvPr id="21" name="Google Shape;1214;p74">
              <a:extLst>
                <a:ext uri="{FF2B5EF4-FFF2-40B4-BE49-F238E27FC236}">
                  <a16:creationId xmlns:a16="http://schemas.microsoft.com/office/drawing/2014/main" id="{768A5164-0426-46C3-911A-606B560BA941}"/>
                </a:ext>
              </a:extLst>
            </p:cNvPr>
            <p:cNvCxnSpPr/>
            <p:nvPr/>
          </p:nvCxnSpPr>
          <p:spPr>
            <a:xfrm rot="10800000" flipH="1">
              <a:off x="5438775" y="3086100"/>
              <a:ext cx="1428750" cy="219075"/>
            </a:xfrm>
            <a:prstGeom prst="straightConnector1">
              <a:avLst/>
            </a:prstGeom>
            <a:noFill/>
            <a:ln w="28575" cap="flat" cmpd="sng">
              <a:solidFill>
                <a:srgbClr val="AEAEAE"/>
              </a:solidFill>
              <a:prstDash val="solid"/>
              <a:miter lim="800000"/>
              <a:headEnd type="none" w="sm" len="sm"/>
              <a:tailEnd type="none" w="sm" len="sm"/>
            </a:ln>
          </p:spPr>
        </p:cxnSp>
        <p:sp>
          <p:nvSpPr>
            <p:cNvPr id="22" name="Google Shape;1215;p74">
              <a:extLst>
                <a:ext uri="{FF2B5EF4-FFF2-40B4-BE49-F238E27FC236}">
                  <a16:creationId xmlns:a16="http://schemas.microsoft.com/office/drawing/2014/main" id="{241FA02B-45DC-4BB0-901A-53712C36BFD2}"/>
                </a:ext>
              </a:extLst>
            </p:cNvPr>
            <p:cNvSpPr/>
            <p:nvPr/>
          </p:nvSpPr>
          <p:spPr>
            <a:xfrm>
              <a:off x="5438775" y="3305175"/>
              <a:ext cx="36000" cy="36000"/>
            </a:xfrm>
            <a:prstGeom prst="ellipse">
              <a:avLst/>
            </a:prstGeom>
            <a:solidFill>
              <a:srgbClr val="4472C4"/>
            </a:solidFill>
            <a:ln w="28575" cap="flat" cmpd="sng">
              <a:solidFill>
                <a:srgbClr val="AEAEA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350"/>
                <a:buFont typeface="Arial"/>
                <a:buNone/>
              </a:pPr>
              <a:endParaRPr sz="1350" b="0" i="0" u="none" strike="noStrike" cap="none" dirty="0">
                <a:solidFill>
                  <a:srgbClr val="FFFFFF"/>
                </a:solidFill>
                <a:latin typeface="Adobe 繁黑體 Std B" panose="020B0700000000000000" pitchFamily="34" charset="-120"/>
                <a:ea typeface="Adobe 繁黑體 Std B" panose="020B0700000000000000" pitchFamily="34" charset="-120"/>
                <a:cs typeface="Libre Franklin"/>
                <a:sym typeface="Libre Franklin"/>
              </a:endParaRPr>
            </a:p>
          </p:txBody>
        </p:sp>
        <p:sp>
          <p:nvSpPr>
            <p:cNvPr id="23" name="Google Shape;1216;p74">
              <a:extLst>
                <a:ext uri="{FF2B5EF4-FFF2-40B4-BE49-F238E27FC236}">
                  <a16:creationId xmlns:a16="http://schemas.microsoft.com/office/drawing/2014/main" id="{0102B451-4589-4E76-AD17-20C0380E2E02}"/>
                </a:ext>
              </a:extLst>
            </p:cNvPr>
            <p:cNvSpPr/>
            <p:nvPr/>
          </p:nvSpPr>
          <p:spPr>
            <a:xfrm>
              <a:off x="6867525" y="3086100"/>
              <a:ext cx="36000" cy="36000"/>
            </a:xfrm>
            <a:prstGeom prst="ellipse">
              <a:avLst/>
            </a:prstGeom>
            <a:solidFill>
              <a:srgbClr val="4472C4"/>
            </a:solidFill>
            <a:ln w="28575" cap="flat" cmpd="sng">
              <a:solidFill>
                <a:srgbClr val="AEAEA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350"/>
                <a:buFont typeface="Arial"/>
                <a:buNone/>
              </a:pPr>
              <a:endParaRPr sz="1350" b="0" i="0" u="none" strike="noStrike" cap="none" dirty="0">
                <a:solidFill>
                  <a:srgbClr val="FFFFFF"/>
                </a:solidFill>
                <a:latin typeface="Adobe 繁黑體 Std B" panose="020B0700000000000000" pitchFamily="34" charset="-120"/>
                <a:ea typeface="Adobe 繁黑體 Std B" panose="020B0700000000000000" pitchFamily="34" charset="-120"/>
                <a:cs typeface="Libre Franklin"/>
                <a:sym typeface="Libre Franklin"/>
              </a:endParaRPr>
            </a:p>
          </p:txBody>
        </p:sp>
      </p:grpSp>
      <p:grpSp>
        <p:nvGrpSpPr>
          <p:cNvPr id="24" name="Google Shape;1217;p74">
            <a:extLst>
              <a:ext uri="{FF2B5EF4-FFF2-40B4-BE49-F238E27FC236}">
                <a16:creationId xmlns:a16="http://schemas.microsoft.com/office/drawing/2014/main" id="{55A0A05D-364C-497E-881B-7B99B981F86D}"/>
              </a:ext>
            </a:extLst>
          </p:cNvPr>
          <p:cNvGrpSpPr/>
          <p:nvPr/>
        </p:nvGrpSpPr>
        <p:grpSpPr>
          <a:xfrm>
            <a:off x="3849658" y="7595583"/>
            <a:ext cx="97425" cy="4047067"/>
            <a:chOff x="6096000" y="1285089"/>
            <a:chExt cx="76200" cy="4664861"/>
          </a:xfrm>
        </p:grpSpPr>
        <p:cxnSp>
          <p:nvCxnSpPr>
            <p:cNvPr id="25" name="Google Shape;1218;p74">
              <a:extLst>
                <a:ext uri="{FF2B5EF4-FFF2-40B4-BE49-F238E27FC236}">
                  <a16:creationId xmlns:a16="http://schemas.microsoft.com/office/drawing/2014/main" id="{4154B4C0-A6A6-4F9C-80D4-5E71651E6EA3}"/>
                </a:ext>
              </a:extLst>
            </p:cNvPr>
            <p:cNvCxnSpPr/>
            <p:nvPr/>
          </p:nvCxnSpPr>
          <p:spPr>
            <a:xfrm>
              <a:off x="6172200" y="1285089"/>
              <a:ext cx="0" cy="4664861"/>
            </a:xfrm>
            <a:prstGeom prst="straightConnector1">
              <a:avLst/>
            </a:prstGeom>
            <a:noFill/>
            <a:ln w="19050" cap="flat" cmpd="sng">
              <a:solidFill>
                <a:srgbClr val="343434"/>
              </a:solidFill>
              <a:prstDash val="solid"/>
              <a:miter lim="800000"/>
              <a:headEnd type="none" w="sm" len="sm"/>
              <a:tailEnd type="none" w="sm" len="sm"/>
            </a:ln>
          </p:spPr>
        </p:cxnSp>
        <p:cxnSp>
          <p:nvCxnSpPr>
            <p:cNvPr id="26" name="Google Shape;1219;p74">
              <a:extLst>
                <a:ext uri="{FF2B5EF4-FFF2-40B4-BE49-F238E27FC236}">
                  <a16:creationId xmlns:a16="http://schemas.microsoft.com/office/drawing/2014/main" id="{7256C50C-A97B-45FC-A785-EB87D4D028C4}"/>
                </a:ext>
              </a:extLst>
            </p:cNvPr>
            <p:cNvCxnSpPr/>
            <p:nvPr/>
          </p:nvCxnSpPr>
          <p:spPr>
            <a:xfrm>
              <a:off x="6096000" y="1285089"/>
              <a:ext cx="0" cy="4664861"/>
            </a:xfrm>
            <a:prstGeom prst="straightConnector1">
              <a:avLst/>
            </a:prstGeom>
            <a:noFill/>
            <a:ln w="19050" cap="flat" cmpd="sng">
              <a:solidFill>
                <a:srgbClr val="343434"/>
              </a:solidFill>
              <a:prstDash val="solid"/>
              <a:miter lim="800000"/>
              <a:headEnd type="none" w="sm" len="sm"/>
              <a:tailEnd type="none" w="sm" len="sm"/>
            </a:ln>
          </p:spPr>
        </p:cxnSp>
      </p:grpSp>
      <p:grpSp>
        <p:nvGrpSpPr>
          <p:cNvPr id="27" name="Google Shape;1220;p74">
            <a:extLst>
              <a:ext uri="{FF2B5EF4-FFF2-40B4-BE49-F238E27FC236}">
                <a16:creationId xmlns:a16="http://schemas.microsoft.com/office/drawing/2014/main" id="{9000447F-98F9-4B53-9B49-4A03FE0F979A}"/>
              </a:ext>
            </a:extLst>
          </p:cNvPr>
          <p:cNvGrpSpPr/>
          <p:nvPr/>
        </p:nvGrpSpPr>
        <p:grpSpPr>
          <a:xfrm>
            <a:off x="7366658" y="7583378"/>
            <a:ext cx="97425" cy="4047067"/>
            <a:chOff x="6096000" y="1285089"/>
            <a:chExt cx="76200" cy="4664861"/>
          </a:xfrm>
        </p:grpSpPr>
        <p:cxnSp>
          <p:nvCxnSpPr>
            <p:cNvPr id="28" name="Google Shape;1221;p74">
              <a:extLst>
                <a:ext uri="{FF2B5EF4-FFF2-40B4-BE49-F238E27FC236}">
                  <a16:creationId xmlns:a16="http://schemas.microsoft.com/office/drawing/2014/main" id="{3F3BEFB0-5CED-4195-A9FD-5E0AD0042DF3}"/>
                </a:ext>
              </a:extLst>
            </p:cNvPr>
            <p:cNvCxnSpPr/>
            <p:nvPr/>
          </p:nvCxnSpPr>
          <p:spPr>
            <a:xfrm>
              <a:off x="6172200" y="1285089"/>
              <a:ext cx="0" cy="4664861"/>
            </a:xfrm>
            <a:prstGeom prst="straightConnector1">
              <a:avLst/>
            </a:prstGeom>
            <a:noFill/>
            <a:ln w="19050" cap="flat" cmpd="sng">
              <a:solidFill>
                <a:srgbClr val="343434"/>
              </a:solidFill>
              <a:prstDash val="solid"/>
              <a:miter lim="800000"/>
              <a:headEnd type="none" w="sm" len="sm"/>
              <a:tailEnd type="none" w="sm" len="sm"/>
            </a:ln>
          </p:spPr>
        </p:cxnSp>
        <p:cxnSp>
          <p:nvCxnSpPr>
            <p:cNvPr id="29" name="Google Shape;1222;p74">
              <a:extLst>
                <a:ext uri="{FF2B5EF4-FFF2-40B4-BE49-F238E27FC236}">
                  <a16:creationId xmlns:a16="http://schemas.microsoft.com/office/drawing/2014/main" id="{495EADAE-4D43-4ABC-A0B3-92EF6E6AA209}"/>
                </a:ext>
              </a:extLst>
            </p:cNvPr>
            <p:cNvCxnSpPr/>
            <p:nvPr/>
          </p:nvCxnSpPr>
          <p:spPr>
            <a:xfrm>
              <a:off x="6096000" y="1285089"/>
              <a:ext cx="0" cy="4664861"/>
            </a:xfrm>
            <a:prstGeom prst="straightConnector1">
              <a:avLst/>
            </a:prstGeom>
            <a:noFill/>
            <a:ln w="19050" cap="flat" cmpd="sng">
              <a:solidFill>
                <a:srgbClr val="343434"/>
              </a:solidFill>
              <a:prstDash val="solid"/>
              <a:miter lim="800000"/>
              <a:headEnd type="none" w="sm" len="sm"/>
              <a:tailEnd type="none" w="sm" len="sm"/>
            </a:ln>
          </p:spPr>
        </p:cxnSp>
      </p:grpSp>
      <p:pic>
        <p:nvPicPr>
          <p:cNvPr id="30" name="Google Shape;1249;p76">
            <a:extLst>
              <a:ext uri="{FF2B5EF4-FFF2-40B4-BE49-F238E27FC236}">
                <a16:creationId xmlns:a16="http://schemas.microsoft.com/office/drawing/2014/main" id="{ABBD1B8C-8CF6-4DA9-A38F-31AC765D8146}"/>
              </a:ext>
            </a:extLst>
          </p:cNvPr>
          <p:cNvPicPr preferRelativeResize="0"/>
          <p:nvPr/>
        </p:nvPicPr>
        <p:blipFill rotWithShape="1">
          <a:blip r:embed="rId10">
            <a:alphaModFix/>
          </a:blip>
          <a:srcRect/>
          <a:stretch/>
        </p:blipFill>
        <p:spPr>
          <a:xfrm flipV="1">
            <a:off x="2082062" y="-1601251"/>
            <a:ext cx="2721761" cy="337662"/>
          </a:xfrm>
          <a:prstGeom prst="rect">
            <a:avLst/>
          </a:prstGeom>
          <a:noFill/>
          <a:ln>
            <a:noFill/>
          </a:ln>
        </p:spPr>
      </p:pic>
      <p:pic>
        <p:nvPicPr>
          <p:cNvPr id="31" name="Google Shape;1250;p76" descr="一張含有 地圖 的圖片&#10;&#10;自動產生的描述">
            <a:extLst>
              <a:ext uri="{FF2B5EF4-FFF2-40B4-BE49-F238E27FC236}">
                <a16:creationId xmlns:a16="http://schemas.microsoft.com/office/drawing/2014/main" id="{BDFF73D8-CE37-4A9C-9E1B-F3C07BF084A9}"/>
              </a:ext>
            </a:extLst>
          </p:cNvPr>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flipV="1">
            <a:off x="6482389" y="-1460331"/>
            <a:ext cx="2810382" cy="1015199"/>
          </a:xfrm>
          <a:prstGeom prst="rect">
            <a:avLst/>
          </a:prstGeom>
          <a:noFill/>
          <a:ln w="9525" cap="flat" cmpd="sng">
            <a:solidFill>
              <a:srgbClr val="000000"/>
            </a:solidFill>
            <a:prstDash val="solid"/>
            <a:miter lim="800000"/>
            <a:headEnd type="none" w="sm" len="sm"/>
            <a:tailEnd type="none" w="sm" len="sm"/>
          </a:ln>
        </p:spPr>
      </p:pic>
      <p:pic>
        <p:nvPicPr>
          <p:cNvPr id="32" name="Google Shape;1251;p76">
            <a:extLst>
              <a:ext uri="{FF2B5EF4-FFF2-40B4-BE49-F238E27FC236}">
                <a16:creationId xmlns:a16="http://schemas.microsoft.com/office/drawing/2014/main" id="{33B3EAE2-165E-4330-9259-1833BC0C6C98}"/>
              </a:ext>
            </a:extLst>
          </p:cNvPr>
          <p:cNvPicPr preferRelativeResize="0"/>
          <p:nvPr/>
        </p:nvPicPr>
        <p:blipFill rotWithShape="1">
          <a:blip r:embed="rId12">
            <a:alphaModFix/>
          </a:blip>
          <a:srcRect/>
          <a:stretch/>
        </p:blipFill>
        <p:spPr>
          <a:xfrm flipV="1">
            <a:off x="2061946" y="-883701"/>
            <a:ext cx="2741877" cy="337662"/>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35"/>
                                        </p:tgtEl>
                                        <p:attrNameLst>
                                          <p:attrName>style.visibility</p:attrName>
                                        </p:attrNameLst>
                                      </p:cBhvr>
                                      <p:to>
                                        <p:strVal val="visible"/>
                                      </p:to>
                                    </p:set>
                                    <p:animEffect transition="in" filter="fade">
                                      <p:cBhvr>
                                        <p:cTn id="7" dur="500"/>
                                        <p:tgtEl>
                                          <p:spTgt spid="123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37"/>
                                        </p:tgtEl>
                                        <p:attrNameLst>
                                          <p:attrName>style.visibility</p:attrName>
                                        </p:attrNameLst>
                                      </p:cBhvr>
                                      <p:to>
                                        <p:strVal val="visible"/>
                                      </p:to>
                                    </p:set>
                                    <p:anim calcmode="lin" valueType="num">
                                      <p:cBhvr additive="base">
                                        <p:cTn id="12" dur="500" fill="hold"/>
                                        <p:tgtEl>
                                          <p:spTgt spid="1237"/>
                                        </p:tgtEl>
                                        <p:attrNameLst>
                                          <p:attrName>ppt_x</p:attrName>
                                        </p:attrNameLst>
                                      </p:cBhvr>
                                      <p:tavLst>
                                        <p:tav tm="0">
                                          <p:val>
                                            <p:strVal val="#ppt_x"/>
                                          </p:val>
                                        </p:tav>
                                        <p:tav tm="100000">
                                          <p:val>
                                            <p:strVal val="#ppt_x"/>
                                          </p:val>
                                        </p:tav>
                                      </p:tavLst>
                                    </p:anim>
                                    <p:anim calcmode="lin" valueType="num">
                                      <p:cBhvr additive="base">
                                        <p:cTn id="13" dur="500" fill="hold"/>
                                        <p:tgtEl>
                                          <p:spTgt spid="123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36"/>
                                        </p:tgtEl>
                                        <p:attrNameLst>
                                          <p:attrName>style.visibility</p:attrName>
                                        </p:attrNameLst>
                                      </p:cBhvr>
                                      <p:to>
                                        <p:strVal val="visible"/>
                                      </p:to>
                                    </p:set>
                                    <p:anim calcmode="lin" valueType="num">
                                      <p:cBhvr additive="base">
                                        <p:cTn id="18" dur="500" fill="hold"/>
                                        <p:tgtEl>
                                          <p:spTgt spid="1236"/>
                                        </p:tgtEl>
                                        <p:attrNameLst>
                                          <p:attrName>ppt_x</p:attrName>
                                        </p:attrNameLst>
                                      </p:cBhvr>
                                      <p:tavLst>
                                        <p:tav tm="0">
                                          <p:val>
                                            <p:strVal val="#ppt_x"/>
                                          </p:val>
                                        </p:tav>
                                        <p:tav tm="100000">
                                          <p:val>
                                            <p:strVal val="#ppt_x"/>
                                          </p:val>
                                        </p:tav>
                                      </p:tavLst>
                                    </p:anim>
                                    <p:anim calcmode="lin" valueType="num">
                                      <p:cBhvr additive="base">
                                        <p:cTn id="19" dur="500" fill="hold"/>
                                        <p:tgtEl>
                                          <p:spTgt spid="12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sp>
        <p:nvSpPr>
          <p:cNvPr id="1243" name="Google Shape;1243;p76"/>
          <p:cNvSpPr/>
          <p:nvPr/>
        </p:nvSpPr>
        <p:spPr>
          <a:xfrm>
            <a:off x="164163" y="1397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244" name="Google Shape;1244;p76"/>
          <p:cNvSpPr/>
          <p:nvPr/>
        </p:nvSpPr>
        <p:spPr>
          <a:xfrm>
            <a:off x="164162" y="1020779"/>
            <a:ext cx="11871808" cy="4042643"/>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245" name="Google Shape;1245;p76"/>
          <p:cNvSpPr/>
          <p:nvPr/>
        </p:nvSpPr>
        <p:spPr>
          <a:xfrm>
            <a:off x="-422240" y="-981186"/>
            <a:ext cx="1432076" cy="1432076"/>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246" name="Google Shape;1246;p76"/>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77</a:t>
            </a:fld>
            <a:endParaRPr dirty="0"/>
          </a:p>
        </p:txBody>
      </p:sp>
      <p:sp>
        <p:nvSpPr>
          <p:cNvPr id="1247" name="Google Shape;1247;p76"/>
          <p:cNvSpPr/>
          <p:nvPr/>
        </p:nvSpPr>
        <p:spPr>
          <a:xfrm>
            <a:off x="10289521" y="4708423"/>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248" name="Google Shape;1248;p76"/>
          <p:cNvSpPr txBox="1"/>
          <p:nvPr/>
        </p:nvSpPr>
        <p:spPr>
          <a:xfrm>
            <a:off x="4803823" y="4265063"/>
            <a:ext cx="6219778" cy="1115791"/>
          </a:xfrm>
          <a:prstGeom prst="rect">
            <a:avLst/>
          </a:prstGeom>
          <a:solidFill>
            <a:srgbClr val="343434"/>
          </a:solidFill>
          <a:ln>
            <a:noFill/>
          </a:ln>
        </p:spPr>
        <p:txBody>
          <a:bodyPr spcFirstLastPara="1" wrap="square" lIns="252000" tIns="72000" rIns="0" bIns="144000" anchor="t" anchorCtr="0">
            <a:spAutoFit/>
          </a:bodyPr>
          <a:lstStyle/>
          <a:p>
            <a:pPr marL="0" marR="0" lvl="0" indent="0" algn="l" rtl="0">
              <a:lnSpc>
                <a:spcPts val="3500"/>
              </a:lnSpc>
              <a:spcBef>
                <a:spcPts val="0"/>
              </a:spcBef>
              <a:spcAft>
                <a:spcPts val="0"/>
              </a:spcAft>
              <a:buNone/>
            </a:pPr>
            <a:r>
              <a:rPr lang="zh-TW" sz="2000" b="1" dirty="0">
                <a:solidFill>
                  <a:schemeClr val="lt1"/>
                </a:solidFill>
                <a:latin typeface="Adobe 繁黑體 Std B" panose="020B0700000000000000" pitchFamily="34" charset="-120"/>
                <a:ea typeface="Adobe 繁黑體 Std B" panose="020B0700000000000000" pitchFamily="34" charset="-120"/>
                <a:sym typeface="Arial"/>
              </a:rPr>
              <a:t>3. 迴轉空間：直徑不得小於一百二十公分，其中</a:t>
            </a:r>
            <a:br>
              <a:rPr lang="zh-TW" sz="2000" b="1" dirty="0">
                <a:solidFill>
                  <a:schemeClr val="lt1"/>
                </a:solidFill>
                <a:latin typeface="Adobe 繁黑體 Std B" panose="020B0700000000000000" pitchFamily="34" charset="-120"/>
                <a:ea typeface="Adobe 繁黑體 Std B" panose="020B0700000000000000" pitchFamily="34" charset="-120"/>
                <a:sym typeface="Arial"/>
              </a:rPr>
            </a:br>
            <a:r>
              <a:rPr lang="zh-TW" sz="2000" b="1" dirty="0">
                <a:solidFill>
                  <a:schemeClr val="lt1"/>
                </a:solidFill>
                <a:latin typeface="Adobe 繁黑體 Std B" panose="020B0700000000000000" pitchFamily="34" charset="-120"/>
                <a:ea typeface="Adobe 繁黑體 Std B" panose="020B0700000000000000" pitchFamily="34" charset="-120"/>
                <a:sym typeface="Arial"/>
              </a:rPr>
              <a:t>     邊緣二十公分範圍內，淨高不得小於六十五公分。</a:t>
            </a:r>
            <a:endParaRPr dirty="0">
              <a:latin typeface="Adobe 繁黑體 Std B" panose="020B0700000000000000" pitchFamily="34" charset="-120"/>
              <a:ea typeface="Adobe 繁黑體 Std B" panose="020B0700000000000000" pitchFamily="34" charset="-120"/>
            </a:endParaRPr>
          </a:p>
        </p:txBody>
      </p:sp>
      <p:pic>
        <p:nvPicPr>
          <p:cNvPr id="1249" name="Google Shape;1249;p76"/>
          <p:cNvPicPr preferRelativeResize="0"/>
          <p:nvPr/>
        </p:nvPicPr>
        <p:blipFill rotWithShape="1">
          <a:blip r:embed="rId3">
            <a:alphaModFix/>
          </a:blip>
          <a:srcRect/>
          <a:stretch/>
        </p:blipFill>
        <p:spPr>
          <a:xfrm>
            <a:off x="1869340" y="406869"/>
            <a:ext cx="2721761" cy="2659712"/>
          </a:xfrm>
          <a:prstGeom prst="rect">
            <a:avLst/>
          </a:prstGeom>
          <a:noFill/>
          <a:ln>
            <a:noFill/>
          </a:ln>
        </p:spPr>
      </p:pic>
      <p:pic>
        <p:nvPicPr>
          <p:cNvPr id="1250" name="Google Shape;1250;p76" descr="一張含有 地圖 的圖片&#10;&#10;自動產生的描述"/>
          <p:cNvPicPr preferRelativeResize="0"/>
          <p:nvPr/>
        </p:nvPicPr>
        <p:blipFill rotWithShape="1">
          <a:blip r:embed="rId4">
            <a:alphaModFix/>
          </a:blip>
          <a:srcRect/>
          <a:stretch/>
        </p:blipFill>
        <p:spPr>
          <a:xfrm>
            <a:off x="4803823" y="703347"/>
            <a:ext cx="6003878" cy="3336674"/>
          </a:xfrm>
          <a:prstGeom prst="rect">
            <a:avLst/>
          </a:prstGeom>
          <a:noFill/>
          <a:ln w="9525" cap="flat" cmpd="sng">
            <a:solidFill>
              <a:srgbClr val="000000"/>
            </a:solidFill>
            <a:prstDash val="solid"/>
            <a:miter lim="800000"/>
            <a:headEnd type="none" w="sm" len="sm"/>
            <a:tailEnd type="none" w="sm" len="sm"/>
          </a:ln>
        </p:spPr>
      </p:pic>
      <p:pic>
        <p:nvPicPr>
          <p:cNvPr id="1251" name="Google Shape;1251;p76"/>
          <p:cNvPicPr preferRelativeResize="0"/>
          <p:nvPr/>
        </p:nvPicPr>
        <p:blipFill rotWithShape="1">
          <a:blip r:embed="rId5">
            <a:alphaModFix/>
          </a:blip>
          <a:srcRect/>
          <a:stretch/>
        </p:blipFill>
        <p:spPr>
          <a:xfrm>
            <a:off x="1857668" y="3188814"/>
            <a:ext cx="2741877" cy="2659712"/>
          </a:xfrm>
          <a:prstGeom prst="rect">
            <a:avLst/>
          </a:prstGeom>
          <a:noFill/>
          <a:ln>
            <a:noFill/>
          </a:ln>
        </p:spPr>
      </p:pic>
      <p:grpSp>
        <p:nvGrpSpPr>
          <p:cNvPr id="11" name="Google Shape;1232;p75">
            <a:extLst>
              <a:ext uri="{FF2B5EF4-FFF2-40B4-BE49-F238E27FC236}">
                <a16:creationId xmlns:a16="http://schemas.microsoft.com/office/drawing/2014/main" id="{EBE099DA-8F06-4911-AF96-1D5500BDB2F4}"/>
              </a:ext>
            </a:extLst>
          </p:cNvPr>
          <p:cNvGrpSpPr/>
          <p:nvPr/>
        </p:nvGrpSpPr>
        <p:grpSpPr>
          <a:xfrm>
            <a:off x="12895474" y="1382748"/>
            <a:ext cx="2660168" cy="878266"/>
            <a:chOff x="-401944" y="5029714"/>
            <a:chExt cx="7089885" cy="3999093"/>
          </a:xfrm>
        </p:grpSpPr>
        <p:sp>
          <p:nvSpPr>
            <p:cNvPr id="12" name="Google Shape;1233;p75">
              <a:extLst>
                <a:ext uri="{FF2B5EF4-FFF2-40B4-BE49-F238E27FC236}">
                  <a16:creationId xmlns:a16="http://schemas.microsoft.com/office/drawing/2014/main" id="{94A5432E-DD41-4A7B-A1AD-8D1E4913D65D}"/>
                </a:ext>
              </a:extLst>
            </p:cNvPr>
            <p:cNvSpPr/>
            <p:nvPr/>
          </p:nvSpPr>
          <p:spPr>
            <a:xfrm>
              <a:off x="248301" y="5029714"/>
              <a:ext cx="5789395" cy="3520518"/>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3" name="Google Shape;1234;p75">
              <a:extLst>
                <a:ext uri="{FF2B5EF4-FFF2-40B4-BE49-F238E27FC236}">
                  <a16:creationId xmlns:a16="http://schemas.microsoft.com/office/drawing/2014/main" id="{442515D9-CF5D-42A2-AA09-9B62D1F88295}"/>
                </a:ext>
              </a:extLst>
            </p:cNvPr>
            <p:cNvSpPr txBox="1"/>
            <p:nvPr/>
          </p:nvSpPr>
          <p:spPr>
            <a:xfrm>
              <a:off x="-401944" y="5508294"/>
              <a:ext cx="7089885" cy="3520513"/>
            </a:xfrm>
            <a:prstGeom prst="rect">
              <a:avLst/>
            </a:prstGeom>
            <a:noFill/>
            <a:ln>
              <a:noFill/>
            </a:ln>
          </p:spPr>
          <p:txBody>
            <a:bodyPr spcFirstLastPara="1" wrap="square" lIns="91425" tIns="45700" rIns="91425" bIns="45700" anchor="t" anchorCtr="0">
              <a:normAutofit/>
            </a:bodyPr>
            <a:lstStyle/>
            <a:p>
              <a:pPr marL="0" marR="0" lvl="0" indent="0" algn="ctr" rtl="0">
                <a:lnSpc>
                  <a:spcPct val="109375"/>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迴轉空間</a:t>
              </a:r>
              <a:endParaRPr dirty="0">
                <a:latin typeface="Adobe 繁黑體 Std B" panose="020B0700000000000000" pitchFamily="34" charset="-120"/>
                <a:ea typeface="Adobe 繁黑體 Std B" panose="020B0700000000000000" pitchFamily="34" charset="-120"/>
              </a:endParaRPr>
            </a:p>
            <a:p>
              <a:pPr marL="0" marR="0" lvl="0" indent="0" algn="ctr" rtl="0">
                <a:lnSpc>
                  <a:spcPct val="109375"/>
                </a:lnSpc>
                <a:spcBef>
                  <a:spcPts val="1000"/>
                </a:spcBef>
                <a:spcAft>
                  <a:spcPts val="0"/>
                </a:spcAft>
                <a:buClr>
                  <a:schemeClr val="dk1"/>
                </a:buClr>
                <a:buSzPts val="3200"/>
                <a:buFont typeface="Play"/>
                <a:buNone/>
              </a:pP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grpSp>
      <p:pic>
        <p:nvPicPr>
          <p:cNvPr id="14" name="Google Shape;1235;p75">
            <a:extLst>
              <a:ext uri="{FF2B5EF4-FFF2-40B4-BE49-F238E27FC236}">
                <a16:creationId xmlns:a16="http://schemas.microsoft.com/office/drawing/2014/main" id="{8A614724-585D-4C24-9D0E-C9705868AD16}"/>
              </a:ext>
            </a:extLst>
          </p:cNvPr>
          <p:cNvPicPr preferRelativeResize="0"/>
          <p:nvPr/>
        </p:nvPicPr>
        <p:blipFill rotWithShape="1">
          <a:blip r:embed="rId6">
            <a:alphaModFix/>
          </a:blip>
          <a:srcRect/>
          <a:stretch/>
        </p:blipFill>
        <p:spPr>
          <a:xfrm>
            <a:off x="-4852193" y="450890"/>
            <a:ext cx="3565208" cy="2661915"/>
          </a:xfrm>
          <a:prstGeom prst="rect">
            <a:avLst/>
          </a:prstGeom>
          <a:noFill/>
          <a:ln w="9525" cap="flat" cmpd="sng">
            <a:solidFill>
              <a:schemeClr val="dk1"/>
            </a:solidFill>
            <a:prstDash val="solid"/>
            <a:round/>
            <a:headEnd type="none" w="sm" len="sm"/>
            <a:tailEnd type="none" w="sm" len="sm"/>
          </a:ln>
        </p:spPr>
      </p:pic>
      <p:pic>
        <p:nvPicPr>
          <p:cNvPr id="15" name="Google Shape;1236;p75">
            <a:extLst>
              <a:ext uri="{FF2B5EF4-FFF2-40B4-BE49-F238E27FC236}">
                <a16:creationId xmlns:a16="http://schemas.microsoft.com/office/drawing/2014/main" id="{A95D2C0D-2284-47F2-BC01-95D3642B824D}"/>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828941" y="3112805"/>
            <a:ext cx="3631337" cy="2914148"/>
          </a:xfrm>
          <a:prstGeom prst="rect">
            <a:avLst/>
          </a:prstGeom>
          <a:noFill/>
          <a:ln w="9525" cap="flat" cmpd="sng">
            <a:solidFill>
              <a:schemeClr val="dk1"/>
            </a:solidFill>
            <a:prstDash val="solid"/>
            <a:round/>
            <a:headEnd type="none" w="sm" len="sm"/>
            <a:tailEnd type="none" w="sm" len="sm"/>
          </a:ln>
        </p:spPr>
      </p:pic>
      <p:pic>
        <p:nvPicPr>
          <p:cNvPr id="16" name="Google Shape;1237;p75">
            <a:extLst>
              <a:ext uri="{FF2B5EF4-FFF2-40B4-BE49-F238E27FC236}">
                <a16:creationId xmlns:a16="http://schemas.microsoft.com/office/drawing/2014/main" id="{8F063198-0109-42D7-877C-4E16954EA707}"/>
              </a:ext>
            </a:extLst>
          </p:cNvPr>
          <p:cNvPicPr preferRelativeResize="0"/>
          <p:nvPr/>
        </p:nvPicPr>
        <p:blipFill rotWithShape="1">
          <a:blip r:embed="rId8">
            <a:alphaModFix/>
          </a:blip>
          <a:srcRect/>
          <a:stretch/>
        </p:blipFill>
        <p:spPr>
          <a:xfrm>
            <a:off x="-4852193" y="3196187"/>
            <a:ext cx="3565208" cy="2845770"/>
          </a:xfrm>
          <a:prstGeom prst="rect">
            <a:avLst/>
          </a:prstGeom>
          <a:noFill/>
          <a:ln w="9525" cap="flat" cmpd="sng">
            <a:solidFill>
              <a:schemeClr val="dk1"/>
            </a:solidFill>
            <a:prstDash val="solid"/>
            <a:round/>
            <a:headEnd type="none" w="sm" len="sm"/>
            <a:tailEnd type="none" w="sm" len="sm"/>
          </a:ln>
        </p:spPr>
      </p:pic>
      <p:pic>
        <p:nvPicPr>
          <p:cNvPr id="17" name="Google Shape;1263;p77">
            <a:extLst>
              <a:ext uri="{FF2B5EF4-FFF2-40B4-BE49-F238E27FC236}">
                <a16:creationId xmlns:a16="http://schemas.microsoft.com/office/drawing/2014/main" id="{0DBBE2D4-022F-44DF-A47C-1775F507E1AB}"/>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flipH="1">
            <a:off x="-1981308" y="2705099"/>
            <a:ext cx="1519146" cy="12192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248"/>
                                        </p:tgtEl>
                                        <p:attrNameLst>
                                          <p:attrName>style.visibility</p:attrName>
                                        </p:attrNameLst>
                                      </p:cBhvr>
                                      <p:to>
                                        <p:strVal val="visible"/>
                                      </p:to>
                                    </p:set>
                                    <p:animEffect transition="in" filter="barn(outVertical)">
                                      <p:cBhvr>
                                        <p:cTn id="7" dur="500"/>
                                        <p:tgtEl>
                                          <p:spTgt spid="1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sp>
        <p:nvSpPr>
          <p:cNvPr id="1257" name="Google Shape;1257;p77"/>
          <p:cNvSpPr/>
          <p:nvPr/>
        </p:nvSpPr>
        <p:spPr>
          <a:xfrm>
            <a:off x="164163" y="1397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258" name="Google Shape;1258;p77"/>
          <p:cNvSpPr/>
          <p:nvPr/>
        </p:nvSpPr>
        <p:spPr>
          <a:xfrm rot="5400000">
            <a:off x="-295062" y="1182374"/>
            <a:ext cx="6527801" cy="4442454"/>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259" name="Google Shape;1259;p77"/>
          <p:cNvSpPr/>
          <p:nvPr/>
        </p:nvSpPr>
        <p:spPr>
          <a:xfrm>
            <a:off x="-422240" y="-981186"/>
            <a:ext cx="1432076" cy="1432076"/>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260" name="Google Shape;1260;p77"/>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78</a:t>
            </a:fld>
            <a:endParaRPr dirty="0"/>
          </a:p>
        </p:txBody>
      </p:sp>
      <p:sp>
        <p:nvSpPr>
          <p:cNvPr id="1261" name="Google Shape;1261;p77"/>
          <p:cNvSpPr/>
          <p:nvPr/>
        </p:nvSpPr>
        <p:spPr>
          <a:xfrm>
            <a:off x="10289521" y="4708423"/>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pic>
        <p:nvPicPr>
          <p:cNvPr id="1263" name="Google Shape;1263;p77"/>
          <p:cNvPicPr preferRelativeResize="0"/>
          <p:nvPr/>
        </p:nvPicPr>
        <p:blipFill rotWithShape="1">
          <a:blip r:embed="rId3">
            <a:alphaModFix/>
          </a:blip>
          <a:srcRect/>
          <a:stretch/>
        </p:blipFill>
        <p:spPr>
          <a:xfrm>
            <a:off x="1228911" y="838200"/>
            <a:ext cx="3630352" cy="47146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264" name="Google Shape;1264;p77"/>
          <p:cNvGrpSpPr/>
          <p:nvPr/>
        </p:nvGrpSpPr>
        <p:grpSpPr>
          <a:xfrm>
            <a:off x="4480860" y="1383549"/>
            <a:ext cx="3453433" cy="882498"/>
            <a:chOff x="-1337874" y="5029714"/>
            <a:chExt cx="6425611" cy="4018363"/>
          </a:xfrm>
        </p:grpSpPr>
        <p:sp>
          <p:nvSpPr>
            <p:cNvPr id="1265" name="Google Shape;1265;p77"/>
            <p:cNvSpPr/>
            <p:nvPr/>
          </p:nvSpPr>
          <p:spPr>
            <a:xfrm>
              <a:off x="248301" y="5029714"/>
              <a:ext cx="3232583" cy="3520518"/>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266" name="Google Shape;1266;p77"/>
            <p:cNvSpPr txBox="1"/>
            <p:nvPr/>
          </p:nvSpPr>
          <p:spPr>
            <a:xfrm>
              <a:off x="-1337874" y="5527564"/>
              <a:ext cx="6425611" cy="3520513"/>
            </a:xfrm>
            <a:prstGeom prst="rect">
              <a:avLst/>
            </a:prstGeom>
            <a:noFill/>
            <a:ln>
              <a:noFill/>
            </a:ln>
          </p:spPr>
          <p:txBody>
            <a:bodyPr spcFirstLastPara="1" wrap="square" lIns="91425" tIns="45700" rIns="91425" bIns="45700" anchor="t" anchorCtr="0">
              <a:normAutofit/>
            </a:bodyPr>
            <a:lstStyle/>
            <a:p>
              <a:pPr marL="0" marR="0" lvl="0" indent="0" algn="ctr" rtl="0">
                <a:lnSpc>
                  <a:spcPct val="109375"/>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洗面盆</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grpSp>
      <p:sp>
        <p:nvSpPr>
          <p:cNvPr id="2" name="文字方塊 1">
            <a:extLst>
              <a:ext uri="{FF2B5EF4-FFF2-40B4-BE49-F238E27FC236}">
                <a16:creationId xmlns:a16="http://schemas.microsoft.com/office/drawing/2014/main" id="{3403CD5B-3EA6-D607-5AF9-3E8CBA1B8EFA}"/>
              </a:ext>
            </a:extLst>
          </p:cNvPr>
          <p:cNvSpPr txBox="1"/>
          <p:nvPr/>
        </p:nvSpPr>
        <p:spPr>
          <a:xfrm>
            <a:off x="5330588" y="2149577"/>
            <a:ext cx="6202599" cy="2329764"/>
          </a:xfrm>
          <a:prstGeom prst="rect">
            <a:avLst/>
          </a:prstGeom>
          <a:solidFill>
            <a:srgbClr val="343434"/>
          </a:solidFill>
        </p:spPr>
        <p:txBody>
          <a:bodyPr wrap="square" lIns="252000" tIns="108000" rIns="0" bIns="216000">
            <a:spAutoFit/>
          </a:bodyPr>
          <a:lstStyle/>
          <a:p>
            <a:pPr eaLnBrk="1" hangingPunct="1">
              <a:lnSpc>
                <a:spcPts val="3500"/>
              </a:lnSpc>
              <a:spcBef>
                <a:spcPts val="1000"/>
              </a:spcBef>
              <a:defRPr/>
            </a:pPr>
            <a:r>
              <a:rPr lang="en-US" altLang="zh-TW" sz="2000" b="1" dirty="0">
                <a:solidFill>
                  <a:schemeClr val="bg1"/>
                </a:solidFill>
                <a:latin typeface="Adobe 繁黑體 Std B" panose="020B0700000000000000" pitchFamily="34" charset="-120"/>
                <a:ea typeface="Adobe 繁黑體 Std B" panose="020B0700000000000000" pitchFamily="34" charset="-120"/>
              </a:rPr>
              <a:t>4. </a:t>
            </a:r>
            <a:r>
              <a:rPr lang="zh-TW" altLang="en-US" sz="2000" b="1" dirty="0">
                <a:solidFill>
                  <a:schemeClr val="bg1"/>
                </a:solidFill>
                <a:latin typeface="Adobe 繁黑體 Std B" panose="020B0700000000000000" pitchFamily="34" charset="-120"/>
                <a:ea typeface="Adobe 繁黑體 Std B" panose="020B0700000000000000" pitchFamily="34" charset="-120"/>
              </a:rPr>
              <a:t>洗面盆符合下列情形之一者，得免於</a:t>
            </a:r>
            <a:br>
              <a:rPr lang="en-US" altLang="zh-TW" sz="2000" b="1" dirty="0">
                <a:solidFill>
                  <a:schemeClr val="bg1"/>
                </a:solidFill>
                <a:latin typeface="Adobe 繁黑體 Std B" panose="020B0700000000000000" pitchFamily="34" charset="-120"/>
                <a:ea typeface="Adobe 繁黑體 Std B" panose="020B0700000000000000" pitchFamily="34" charset="-120"/>
              </a:rPr>
            </a:br>
            <a:r>
              <a:rPr lang="en-US" altLang="zh-TW" sz="2000" b="1" dirty="0">
                <a:solidFill>
                  <a:schemeClr val="bg1"/>
                </a:solidFill>
                <a:latin typeface="Adobe 繁黑體 Std B" panose="020B0700000000000000" pitchFamily="34" charset="-120"/>
                <a:ea typeface="Adobe 繁黑體 Std B" panose="020B0700000000000000" pitchFamily="34" charset="-120"/>
              </a:rPr>
              <a:t>     </a:t>
            </a:r>
            <a:r>
              <a:rPr lang="zh-TW" altLang="en-US" sz="2000" b="1" dirty="0">
                <a:solidFill>
                  <a:schemeClr val="bg1"/>
                </a:solidFill>
                <a:latin typeface="Adobe 繁黑體 Std B" panose="020B0700000000000000" pitchFamily="34" charset="-120"/>
                <a:ea typeface="Adobe 繁黑體 Std B" panose="020B0700000000000000" pitchFamily="34" charset="-120"/>
              </a:rPr>
              <a:t>兩側及前方環繞洗 面盆設置扶手：</a:t>
            </a:r>
          </a:p>
          <a:p>
            <a:pPr eaLnBrk="1" hangingPunct="1">
              <a:lnSpc>
                <a:spcPts val="3500"/>
              </a:lnSpc>
              <a:spcBef>
                <a:spcPts val="1000"/>
              </a:spcBef>
              <a:defRPr/>
            </a:pPr>
            <a:r>
              <a:rPr lang="en-US" altLang="zh-TW" sz="2000" b="1" dirty="0">
                <a:solidFill>
                  <a:schemeClr val="bg1"/>
                </a:solidFill>
                <a:latin typeface="Adobe 繁黑體 Std B" panose="020B0700000000000000" pitchFamily="34" charset="-120"/>
                <a:ea typeface="Adobe 繁黑體 Std B" panose="020B0700000000000000" pitchFamily="34" charset="-120"/>
              </a:rPr>
              <a:t>     (1)</a:t>
            </a:r>
            <a:r>
              <a:rPr lang="zh-TW" altLang="en-US" sz="2000" b="1" dirty="0">
                <a:solidFill>
                  <a:schemeClr val="bg1"/>
                </a:solidFill>
                <a:latin typeface="Adobe 繁黑體 Std B" panose="020B0700000000000000" pitchFamily="34" charset="-120"/>
                <a:ea typeface="Adobe 繁黑體 Std B" panose="020B0700000000000000" pitchFamily="34" charset="-120"/>
              </a:rPr>
              <a:t>設置</a:t>
            </a:r>
            <a:r>
              <a:rPr lang="zh-TW" altLang="en-US" sz="2000" b="1" dirty="0">
                <a:solidFill>
                  <a:srgbClr val="FFC000"/>
                </a:solidFill>
                <a:latin typeface="Adobe 繁黑體 Std B" panose="020B0700000000000000" pitchFamily="34" charset="-120"/>
                <a:ea typeface="Adobe 繁黑體 Std B" panose="020B0700000000000000" pitchFamily="34" charset="-120"/>
              </a:rPr>
              <a:t>檯面式</a:t>
            </a:r>
            <a:r>
              <a:rPr lang="zh-TW" altLang="en-US" sz="2000" b="1" dirty="0">
                <a:solidFill>
                  <a:schemeClr val="bg1"/>
                </a:solidFill>
                <a:latin typeface="Adobe 繁黑體 Std B" panose="020B0700000000000000" pitchFamily="34" charset="-120"/>
                <a:ea typeface="Adobe 繁黑體 Std B" panose="020B0700000000000000" pitchFamily="34" charset="-120"/>
              </a:rPr>
              <a:t>洗面盆。 </a:t>
            </a:r>
          </a:p>
          <a:p>
            <a:pPr eaLnBrk="1" hangingPunct="1">
              <a:lnSpc>
                <a:spcPts val="3500"/>
              </a:lnSpc>
              <a:spcBef>
                <a:spcPts val="1000"/>
              </a:spcBef>
              <a:defRPr/>
            </a:pPr>
            <a:r>
              <a:rPr lang="en-US" altLang="zh-TW" sz="2000" b="1" dirty="0">
                <a:solidFill>
                  <a:schemeClr val="bg1"/>
                </a:solidFill>
                <a:latin typeface="Adobe 繁黑體 Std B" panose="020B0700000000000000" pitchFamily="34" charset="-120"/>
                <a:ea typeface="Adobe 繁黑體 Std B" panose="020B0700000000000000" pitchFamily="34" charset="-120"/>
              </a:rPr>
              <a:t>     (2)</a:t>
            </a:r>
            <a:r>
              <a:rPr lang="zh-TW" altLang="en-US" sz="2000" b="1" dirty="0">
                <a:solidFill>
                  <a:schemeClr val="bg1"/>
                </a:solidFill>
                <a:latin typeface="Adobe 繁黑體 Std B" panose="020B0700000000000000" pitchFamily="34" charset="-120"/>
                <a:ea typeface="Adobe 繁黑體 Std B" panose="020B0700000000000000" pitchFamily="34" charset="-120"/>
              </a:rPr>
              <a:t>設置壁掛式洗面盆已於下方加設安全支撐者。</a:t>
            </a:r>
          </a:p>
        </p:txBody>
      </p:sp>
      <p:pic>
        <p:nvPicPr>
          <p:cNvPr id="12" name="Google Shape;1276;p78">
            <a:extLst>
              <a:ext uri="{FF2B5EF4-FFF2-40B4-BE49-F238E27FC236}">
                <a16:creationId xmlns:a16="http://schemas.microsoft.com/office/drawing/2014/main" id="{11358B5B-A5B3-4C39-962B-59599FC1F44F}"/>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2623800" y="-523160"/>
            <a:ext cx="200954" cy="127873"/>
          </a:xfrm>
          <a:prstGeom prst="rect">
            <a:avLst/>
          </a:prstGeom>
          <a:noFill/>
          <a:ln w="9525" cap="flat" cmpd="sng">
            <a:solidFill>
              <a:srgbClr val="000000"/>
            </a:solidFill>
            <a:prstDash val="solid"/>
            <a:miter lim="800000"/>
            <a:headEnd type="none" w="sm" len="sm"/>
            <a:tailEnd type="none" w="sm" len="sm"/>
          </a:ln>
        </p:spPr>
      </p:pic>
      <p:pic>
        <p:nvPicPr>
          <p:cNvPr id="13" name="Google Shape;1277;p78" descr="一張含有 浴室, 室內, 牆, 地板 的圖片&#10;&#10;自動產生的描述">
            <a:extLst>
              <a:ext uri="{FF2B5EF4-FFF2-40B4-BE49-F238E27FC236}">
                <a16:creationId xmlns:a16="http://schemas.microsoft.com/office/drawing/2014/main" id="{B921E73F-335D-478A-A3D3-96F4FEA412DD}"/>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33075" y="7311301"/>
            <a:ext cx="310835" cy="229540"/>
          </a:xfrm>
          <a:prstGeom prst="rect">
            <a:avLst/>
          </a:prstGeom>
          <a:noFill/>
          <a:ln w="9525" cap="flat" cmpd="sng">
            <a:solidFill>
              <a:srgbClr val="000000"/>
            </a:solidFill>
            <a:prstDash val="solid"/>
            <a:miter lim="800000"/>
            <a:headEnd type="none" w="sm" len="sm"/>
            <a:tailEnd type="none" w="sm" len="sm"/>
          </a:ln>
        </p:spPr>
      </p:pic>
      <p:pic>
        <p:nvPicPr>
          <p:cNvPr id="14" name="Google Shape;1278;p78">
            <a:extLst>
              <a:ext uri="{FF2B5EF4-FFF2-40B4-BE49-F238E27FC236}">
                <a16:creationId xmlns:a16="http://schemas.microsoft.com/office/drawing/2014/main" id="{2B36F63D-CC15-4B3C-B36B-E11A81F5FBDA}"/>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959422" y="-282166"/>
            <a:ext cx="194377" cy="344079"/>
          </a:xfrm>
          <a:prstGeom prst="rect">
            <a:avLst/>
          </a:prstGeom>
          <a:noFill/>
          <a:ln w="9525" cap="flat" cmpd="sng">
            <a:solidFill>
              <a:srgbClr val="000000"/>
            </a:solidFill>
            <a:prstDash val="solid"/>
            <a:miter lim="800000"/>
            <a:headEnd type="none" w="sm" len="sm"/>
            <a:tailEnd type="none" w="sm" len="sm"/>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264"/>
                                        </p:tgtEl>
                                        <p:attrNameLst>
                                          <p:attrName>style.visibility</p:attrName>
                                        </p:attrNameLst>
                                      </p:cBhvr>
                                      <p:to>
                                        <p:strVal val="visible"/>
                                      </p:to>
                                    </p:set>
                                    <p:anim calcmode="lin" valueType="num">
                                      <p:cBhvr additive="base">
                                        <p:cTn id="7" dur="500" fill="hold"/>
                                        <p:tgtEl>
                                          <p:spTgt spid="1264"/>
                                        </p:tgtEl>
                                        <p:attrNameLst>
                                          <p:attrName>ppt_x</p:attrName>
                                        </p:attrNameLst>
                                      </p:cBhvr>
                                      <p:tavLst>
                                        <p:tav tm="0">
                                          <p:val>
                                            <p:strVal val="#ppt_x"/>
                                          </p:val>
                                        </p:tav>
                                        <p:tav tm="100000">
                                          <p:val>
                                            <p:strVal val="#ppt_x"/>
                                          </p:val>
                                        </p:tav>
                                      </p:tavLst>
                                    </p:anim>
                                    <p:anim calcmode="lin" valueType="num">
                                      <p:cBhvr additive="base">
                                        <p:cTn id="8" dur="500" fill="hold"/>
                                        <p:tgtEl>
                                          <p:spTgt spid="126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8" presetClass="entr" presetSubtype="6" fill="hold" grpId="0" nodeType="afterEffect">
                                  <p:stCondLst>
                                    <p:cond delay="250"/>
                                  </p:stCondLst>
                                  <p:childTnLst>
                                    <p:set>
                                      <p:cBhvr>
                                        <p:cTn id="11" dur="1" fill="hold">
                                          <p:stCondLst>
                                            <p:cond delay="0"/>
                                          </p:stCondLst>
                                        </p:cTn>
                                        <p:tgtEl>
                                          <p:spTgt spid="2"/>
                                        </p:tgtEl>
                                        <p:attrNameLst>
                                          <p:attrName>style.visibility</p:attrName>
                                        </p:attrNameLst>
                                      </p:cBhvr>
                                      <p:to>
                                        <p:strVal val="visible"/>
                                      </p:to>
                                    </p:set>
                                    <p:animEffect transition="in" filter="strips(down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sp>
        <p:nvSpPr>
          <p:cNvPr id="1271" name="Google Shape;1271;p78"/>
          <p:cNvSpPr/>
          <p:nvPr/>
        </p:nvSpPr>
        <p:spPr>
          <a:xfrm>
            <a:off x="164163" y="143012"/>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272" name="Google Shape;1272;p78"/>
          <p:cNvSpPr/>
          <p:nvPr/>
        </p:nvSpPr>
        <p:spPr>
          <a:xfrm>
            <a:off x="164162" y="1020779"/>
            <a:ext cx="11871808" cy="4042643"/>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273" name="Google Shape;1273;p78"/>
          <p:cNvSpPr/>
          <p:nvPr/>
        </p:nvSpPr>
        <p:spPr>
          <a:xfrm>
            <a:off x="-422240" y="-981186"/>
            <a:ext cx="1432076" cy="1432076"/>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274" name="Google Shape;1274;p78"/>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79</a:t>
            </a:fld>
            <a:endParaRPr dirty="0"/>
          </a:p>
        </p:txBody>
      </p:sp>
      <p:sp>
        <p:nvSpPr>
          <p:cNvPr id="1275" name="Google Shape;1275;p78"/>
          <p:cNvSpPr/>
          <p:nvPr/>
        </p:nvSpPr>
        <p:spPr>
          <a:xfrm>
            <a:off x="10289521" y="4708423"/>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pic>
        <p:nvPicPr>
          <p:cNvPr id="1277" name="Google Shape;1277;p78" descr="一張含有 浴室, 室內, 牆, 地板 的圖片&#10;&#10;自動產生的描述"/>
          <p:cNvPicPr preferRelativeResize="0"/>
          <p:nvPr/>
        </p:nvPicPr>
        <p:blipFill rotWithShape="1">
          <a:blip r:embed="rId3">
            <a:alphaModFix/>
          </a:blip>
          <a:srcRect/>
          <a:stretch/>
        </p:blipFill>
        <p:spPr>
          <a:xfrm>
            <a:off x="1034533" y="2943107"/>
            <a:ext cx="3629171" cy="3244513"/>
          </a:xfrm>
          <a:prstGeom prst="rect">
            <a:avLst/>
          </a:prstGeom>
          <a:noFill/>
          <a:ln w="9525" cap="flat" cmpd="sng">
            <a:solidFill>
              <a:srgbClr val="000000"/>
            </a:solidFill>
            <a:prstDash val="solid"/>
            <a:miter lim="800000"/>
            <a:headEnd type="none" w="sm" len="sm"/>
            <a:tailEnd type="none" w="sm" len="sm"/>
          </a:ln>
        </p:spPr>
      </p:pic>
      <p:pic>
        <p:nvPicPr>
          <p:cNvPr id="1278" name="Google Shape;1278;p78"/>
          <p:cNvPicPr preferRelativeResize="0"/>
          <p:nvPr/>
        </p:nvPicPr>
        <p:blipFill rotWithShape="1">
          <a:blip r:embed="rId4">
            <a:alphaModFix/>
          </a:blip>
          <a:srcRect/>
          <a:stretch/>
        </p:blipFill>
        <p:spPr>
          <a:xfrm>
            <a:off x="1034533" y="494119"/>
            <a:ext cx="3629171" cy="2305050"/>
          </a:xfrm>
          <a:prstGeom prst="rect">
            <a:avLst/>
          </a:prstGeom>
          <a:noFill/>
          <a:ln w="25400" cap="flat" cmpd="sng">
            <a:solidFill>
              <a:srgbClr val="EF7E60"/>
            </a:solidFill>
            <a:prstDash val="lgDash"/>
            <a:miter lim="800000"/>
            <a:headEnd type="none" w="sm" len="sm"/>
            <a:tailEnd type="none" w="sm" len="sm"/>
          </a:ln>
        </p:spPr>
      </p:pic>
      <p:sp>
        <p:nvSpPr>
          <p:cNvPr id="1280" name="Google Shape;1280;p78"/>
          <p:cNvSpPr/>
          <p:nvPr/>
        </p:nvSpPr>
        <p:spPr>
          <a:xfrm>
            <a:off x="5491180" y="4456523"/>
            <a:ext cx="5506334" cy="773163"/>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281" name="Google Shape;1281;p78"/>
          <p:cNvSpPr txBox="1"/>
          <p:nvPr/>
        </p:nvSpPr>
        <p:spPr>
          <a:xfrm>
            <a:off x="5529916" y="4599401"/>
            <a:ext cx="5346008" cy="773162"/>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ctr" rtl="0">
              <a:lnSpc>
                <a:spcPct val="109375"/>
              </a:lnSpc>
              <a:spcBef>
                <a:spcPts val="0"/>
              </a:spcBef>
              <a:spcAft>
                <a:spcPts val="0"/>
              </a:spcAft>
              <a:buClr>
                <a:schemeClr val="dk1"/>
              </a:buClr>
              <a:buSzPct val="1000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水龍頭</a:t>
            </a:r>
            <a:r>
              <a:rPr lang="zh-TW" sz="3200" b="1" dirty="0">
                <a:solidFill>
                  <a:srgbClr val="C00000"/>
                </a:solidFill>
                <a:latin typeface="Adobe 繁黑體 Std B" panose="020B0700000000000000" pitchFamily="34" charset="-120"/>
                <a:ea typeface="Adobe 繁黑體 Std B" panose="020B0700000000000000" pitchFamily="34" charset="-120"/>
                <a:sym typeface="Arial"/>
              </a:rPr>
              <a:t>出水口</a:t>
            </a:r>
            <a:r>
              <a:rPr lang="zh-TW" sz="3200" b="1" dirty="0">
                <a:solidFill>
                  <a:schemeClr val="dk1"/>
                </a:solidFill>
                <a:latin typeface="Adobe 繁黑體 Std B" panose="020B0700000000000000" pitchFamily="34" charset="-120"/>
                <a:ea typeface="Adobe 繁黑體 Std B" panose="020B0700000000000000" pitchFamily="34" charset="-120"/>
                <a:sym typeface="Arial"/>
              </a:rPr>
              <a:t>至扶手</a:t>
            </a:r>
            <a:r>
              <a:rPr lang="zh-TW" altLang="en-US" sz="3200" b="1" dirty="0">
                <a:solidFill>
                  <a:schemeClr val="dk1"/>
                </a:solidFill>
                <a:latin typeface="Adobe 繁黑體 Std B" panose="020B0700000000000000" pitchFamily="34" charset="-120"/>
                <a:ea typeface="Adobe 繁黑體 Std B" panose="020B0700000000000000" pitchFamily="34" charset="-120"/>
                <a:sym typeface="Arial"/>
              </a:rPr>
              <a:t>外</a:t>
            </a:r>
            <a:r>
              <a:rPr lang="zh-TW" sz="3200" b="1" dirty="0">
                <a:solidFill>
                  <a:schemeClr val="dk1"/>
                </a:solidFill>
                <a:latin typeface="Adobe 繁黑體 Std B" panose="020B0700000000000000" pitchFamily="34" charset="-120"/>
                <a:ea typeface="Adobe 繁黑體 Std B" panose="020B0700000000000000" pitchFamily="34" charset="-120"/>
                <a:sym typeface="Arial"/>
              </a:rPr>
              <a:t>緣距離</a:t>
            </a:r>
            <a:r>
              <a:rPr lang="en-US" altLang="zh-TW" sz="3200" b="1" dirty="0">
                <a:solidFill>
                  <a:schemeClr val="dk1"/>
                </a:solidFill>
                <a:latin typeface="Adobe 繁黑體 Std B" panose="020B0700000000000000" pitchFamily="34" charset="-120"/>
                <a:ea typeface="Adobe 繁黑體 Std B" panose="020B0700000000000000" pitchFamily="34" charset="-120"/>
                <a:sym typeface="Arial"/>
              </a:rPr>
              <a:t>40</a:t>
            </a:r>
            <a:r>
              <a:rPr lang="zh-TW" altLang="en-US" sz="3200" b="1" dirty="0">
                <a:solidFill>
                  <a:schemeClr val="dk1"/>
                </a:solidFill>
                <a:latin typeface="Adobe 繁黑體 Std B" panose="020B0700000000000000" pitchFamily="34" charset="-120"/>
                <a:ea typeface="Adobe 繁黑體 Std B" panose="020B0700000000000000" pitchFamily="34" charset="-120"/>
                <a:sym typeface="Arial"/>
              </a:rPr>
              <a:t>公分</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pic>
        <p:nvPicPr>
          <p:cNvPr id="5" name="圖片 4" descr="一張含有 寫生, 圖表, 圖畫, 行 的圖片&#10;&#10;AI 產生的內容可能不正確。">
            <a:extLst>
              <a:ext uri="{FF2B5EF4-FFF2-40B4-BE49-F238E27FC236}">
                <a16:creationId xmlns:a16="http://schemas.microsoft.com/office/drawing/2014/main" id="{FB802A14-07B6-AD54-071A-38D3386BA89B}"/>
              </a:ext>
            </a:extLst>
          </p:cNvPr>
          <p:cNvPicPr>
            <a:picLocks noChangeAspect="1"/>
          </p:cNvPicPr>
          <p:nvPr/>
        </p:nvPicPr>
        <p:blipFill>
          <a:blip r:embed="rId5">
            <a:alphaModFix/>
          </a:blip>
          <a:stretch>
            <a:fillRect/>
          </a:stretch>
        </p:blipFill>
        <p:spPr>
          <a:xfrm>
            <a:off x="5345042" y="523170"/>
            <a:ext cx="5961389" cy="3314853"/>
          </a:xfrm>
          <a:prstGeom prst="rect">
            <a:avLst/>
          </a:prstGeom>
          <a:noFill/>
          <a:ln w="25400" cap="flat" cmpd="sng">
            <a:solidFill>
              <a:srgbClr val="EF7E60"/>
            </a:solidFill>
            <a:prstDash val="lgDash"/>
            <a:miter lim="800000"/>
            <a:headEnd type="none" w="sm" len="sm"/>
            <a:tailEnd type="none" w="sm" len="sm"/>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7"/>
          <p:cNvSpPr/>
          <p:nvPr/>
        </p:nvSpPr>
        <p:spPr>
          <a:xfrm>
            <a:off x="164164" y="3302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2" name="內容版面配置區 2">
            <a:extLst>
              <a:ext uri="{FF2B5EF4-FFF2-40B4-BE49-F238E27FC236}">
                <a16:creationId xmlns:a16="http://schemas.microsoft.com/office/drawing/2014/main" id="{44614E6A-D9EA-42A9-B640-21BD413DB98B}"/>
              </a:ext>
            </a:extLst>
          </p:cNvPr>
          <p:cNvSpPr txBox="1">
            <a:spLocks/>
          </p:cNvSpPr>
          <p:nvPr/>
        </p:nvSpPr>
        <p:spPr>
          <a:xfrm>
            <a:off x="675194" y="1792010"/>
            <a:ext cx="8134016" cy="42764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000"/>
              </a:lnSpc>
              <a:spcBef>
                <a:spcPts val="0"/>
              </a:spcBef>
              <a:buClrTx/>
              <a:buFont typeface="Wingdings" panose="05000000000000000000" pitchFamily="2" charset="2"/>
              <a:buChar char="l"/>
            </a:pPr>
            <a:r>
              <a:rPr lang="zh-TW" altLang="zh-TW" sz="2000" dirty="0">
                <a:solidFill>
                  <a:schemeClr val="bg1">
                    <a:lumMod val="75000"/>
                  </a:schemeClr>
                </a:solidFill>
                <a:latin typeface="Adobe 繁黑體 Std B" panose="020B0700000000000000" pitchFamily="34" charset="-120"/>
                <a:ea typeface="Adobe 繁黑體 Std B" panose="020B0700000000000000" pitchFamily="34" charset="-120"/>
                <a:sym typeface="Arial"/>
              </a:rPr>
              <a:t>第 </a:t>
            </a:r>
            <a:r>
              <a:rPr lang="en-US" altLang="zh-TW" sz="2000" dirty="0">
                <a:solidFill>
                  <a:schemeClr val="bg1">
                    <a:lumMod val="75000"/>
                  </a:schemeClr>
                </a:solidFill>
                <a:latin typeface="Adobe 繁黑體 Std B" panose="020B0700000000000000" pitchFamily="34" charset="-120"/>
                <a:ea typeface="Adobe 繁黑體 Std B" panose="020B0700000000000000" pitchFamily="34" charset="-120"/>
              </a:rPr>
              <a:t>167</a:t>
            </a:r>
            <a:r>
              <a:rPr lang="zh-TW" altLang="zh-TW" sz="2000" dirty="0">
                <a:solidFill>
                  <a:schemeClr val="bg1">
                    <a:lumMod val="75000"/>
                  </a:schemeClr>
                </a:solidFill>
                <a:latin typeface="Adobe 繁黑體 Std B" panose="020B0700000000000000" pitchFamily="34" charset="-120"/>
                <a:ea typeface="Adobe 繁黑體 Std B" panose="020B0700000000000000" pitchFamily="34" charset="-120"/>
                <a:sym typeface="Arial"/>
              </a:rPr>
              <a:t>條</a:t>
            </a:r>
            <a:endParaRPr lang="en-US" altLang="zh-TW" sz="2000" dirty="0">
              <a:solidFill>
                <a:schemeClr val="bg1">
                  <a:lumMod val="75000"/>
                </a:schemeClr>
              </a:solidFill>
              <a:latin typeface="Adobe 繁黑體 Std B" panose="020B0700000000000000" pitchFamily="34" charset="-120"/>
              <a:ea typeface="Adobe 繁黑體 Std B" panose="020B0700000000000000" pitchFamily="34" charset="-120"/>
              <a:sym typeface="Arial"/>
            </a:endParaRPr>
          </a:p>
          <a:p>
            <a:pPr marL="0" indent="0">
              <a:lnSpc>
                <a:spcPts val="3000"/>
              </a:lnSpc>
              <a:spcBef>
                <a:spcPts val="1200"/>
              </a:spcBef>
              <a:buNone/>
            </a:pPr>
            <a:r>
              <a:rPr lang="en-US" altLang="zh-TW" sz="2000" dirty="0">
                <a:solidFill>
                  <a:schemeClr val="bg1">
                    <a:lumMod val="75000"/>
                  </a:schemeClr>
                </a:solidFill>
                <a:latin typeface="Adobe 繁黑體 Std B" panose="020B0700000000000000" pitchFamily="34" charset="-120"/>
                <a:ea typeface="Adobe 繁黑體 Std B" panose="020B0700000000000000" pitchFamily="34" charset="-120"/>
              </a:rPr>
              <a:t>1.</a:t>
            </a:r>
            <a:r>
              <a:rPr lang="zh-TW" altLang="en-US" sz="2000" dirty="0">
                <a:solidFill>
                  <a:schemeClr val="bg1">
                    <a:lumMod val="75000"/>
                  </a:schemeClr>
                </a:solidFill>
                <a:latin typeface="Adobe 繁黑體 Std B" panose="020B0700000000000000" pitchFamily="34" charset="-120"/>
                <a:ea typeface="Adobe 繁黑體 Std B" panose="020B0700000000000000" pitchFamily="34" charset="-120"/>
              </a:rPr>
              <a:t> 為便利行動不便者進出及使用建築物，新建或增建建築物，</a:t>
            </a:r>
            <a:br>
              <a:rPr lang="en-US" altLang="zh-TW" sz="2000" dirty="0">
                <a:solidFill>
                  <a:schemeClr val="bg1">
                    <a:lumMod val="75000"/>
                  </a:schemeClr>
                </a:solidFill>
                <a:latin typeface="Adobe 繁黑體 Std B" panose="020B0700000000000000" pitchFamily="34" charset="-120"/>
                <a:ea typeface="Adobe 繁黑體 Std B" panose="020B0700000000000000" pitchFamily="34" charset="-120"/>
              </a:rPr>
            </a:br>
            <a:r>
              <a:rPr lang="zh-TW" altLang="en-US" sz="2000" dirty="0">
                <a:solidFill>
                  <a:schemeClr val="bg1">
                    <a:lumMod val="75000"/>
                  </a:schemeClr>
                </a:solidFill>
                <a:latin typeface="Adobe 繁黑體 Std B" panose="020B0700000000000000" pitchFamily="34" charset="-120"/>
                <a:ea typeface="Adobe 繁黑體 Std B" panose="020B0700000000000000" pitchFamily="34" charset="-120"/>
              </a:rPr>
              <a:t>     應依本章規定設置無障礙設施。但</a:t>
            </a:r>
            <a:r>
              <a:rPr lang="zh-TW" altLang="en-US" sz="2400" dirty="0">
                <a:solidFill>
                  <a:schemeClr val="bg1">
                    <a:lumMod val="75000"/>
                  </a:schemeClr>
                </a:solidFill>
                <a:latin typeface="Adobe 繁黑體 Std B" panose="020B0700000000000000" pitchFamily="34" charset="-120"/>
                <a:ea typeface="Adobe 繁黑體 Std B" panose="020B0700000000000000" pitchFamily="34" charset="-120"/>
              </a:rPr>
              <a:t>符合下列情形之一者，</a:t>
            </a:r>
            <a:br>
              <a:rPr lang="en-US" altLang="zh-TW" sz="2400" dirty="0">
                <a:solidFill>
                  <a:schemeClr val="bg1">
                    <a:lumMod val="75000"/>
                  </a:schemeClr>
                </a:solidFill>
                <a:latin typeface="Adobe 繁黑體 Std B" panose="020B0700000000000000" pitchFamily="34" charset="-120"/>
                <a:ea typeface="Adobe 繁黑體 Std B" panose="020B0700000000000000" pitchFamily="34" charset="-120"/>
              </a:rPr>
            </a:br>
            <a:r>
              <a:rPr lang="zh-TW" altLang="en-US" sz="2400" dirty="0">
                <a:solidFill>
                  <a:schemeClr val="bg1">
                    <a:lumMod val="75000"/>
                  </a:schemeClr>
                </a:solidFill>
                <a:latin typeface="Adobe 繁黑體 Std B" panose="020B0700000000000000" pitchFamily="34" charset="-120"/>
                <a:ea typeface="Adobe 繁黑體 Std B" panose="020B0700000000000000" pitchFamily="34" charset="-120"/>
              </a:rPr>
              <a:t>    不在此限：</a:t>
            </a:r>
            <a:endParaRPr lang="en-US" altLang="zh-TW" sz="2000" dirty="0">
              <a:solidFill>
                <a:schemeClr val="bg1">
                  <a:lumMod val="75000"/>
                </a:schemeClr>
              </a:solidFill>
              <a:latin typeface="Adobe 繁黑體 Std B" panose="020B0700000000000000" pitchFamily="34" charset="-120"/>
              <a:ea typeface="Adobe 繁黑體 Std B" panose="020B0700000000000000" pitchFamily="34" charset="-120"/>
            </a:endParaRPr>
          </a:p>
          <a:p>
            <a:pPr marL="0" indent="0">
              <a:lnSpc>
                <a:spcPts val="3000"/>
              </a:lnSpc>
              <a:spcBef>
                <a:spcPts val="1200"/>
              </a:spcBef>
              <a:buNone/>
            </a:pPr>
            <a:r>
              <a:rPr lang="zh-TW" altLang="en-US" sz="2000" b="1" dirty="0">
                <a:solidFill>
                  <a:schemeClr val="bg1">
                    <a:lumMod val="75000"/>
                  </a:schemeClr>
                </a:solidFill>
                <a:latin typeface="Adobe 繁黑體 Std B" panose="020B0700000000000000" pitchFamily="34" charset="-120"/>
                <a:ea typeface="Adobe 繁黑體 Std B" panose="020B0700000000000000" pitchFamily="34" charset="-120"/>
              </a:rPr>
              <a:t>           一、獨棟或連棟建築物，該棟自地面層至最上層均屬同一住宅單</a:t>
            </a:r>
            <a:br>
              <a:rPr lang="en-US" altLang="zh-TW" sz="2000" b="1" dirty="0">
                <a:solidFill>
                  <a:schemeClr val="bg1">
                    <a:lumMod val="75000"/>
                  </a:schemeClr>
                </a:solidFill>
                <a:latin typeface="Adobe 繁黑體 Std B" panose="020B0700000000000000" pitchFamily="34" charset="-120"/>
                <a:ea typeface="Adobe 繁黑體 Std B" panose="020B0700000000000000" pitchFamily="34" charset="-120"/>
              </a:rPr>
            </a:br>
            <a:r>
              <a:rPr lang="en-US" altLang="zh-TW" sz="2000" b="1" dirty="0">
                <a:solidFill>
                  <a:schemeClr val="bg1">
                    <a:lumMod val="75000"/>
                  </a:schemeClr>
                </a:solidFill>
                <a:latin typeface="Adobe 繁黑體 Std B" panose="020B0700000000000000" pitchFamily="34" charset="-120"/>
                <a:ea typeface="Adobe 繁黑體 Std B" panose="020B0700000000000000" pitchFamily="34" charset="-120"/>
              </a:rPr>
              <a:t>                    </a:t>
            </a:r>
            <a:r>
              <a:rPr lang="zh-TW" altLang="en-US" sz="2000" b="1" dirty="0">
                <a:solidFill>
                  <a:schemeClr val="bg1">
                    <a:lumMod val="75000"/>
                  </a:schemeClr>
                </a:solidFill>
                <a:latin typeface="Adobe 繁黑體 Std B" panose="020B0700000000000000" pitchFamily="34" charset="-120"/>
                <a:ea typeface="Adobe 繁黑體 Std B" panose="020B0700000000000000" pitchFamily="34" charset="-120"/>
              </a:rPr>
              <a:t>位且第二層以上僅供住宅使用。</a:t>
            </a:r>
          </a:p>
          <a:p>
            <a:pPr marL="0" indent="0">
              <a:lnSpc>
                <a:spcPts val="3000"/>
              </a:lnSpc>
              <a:spcBef>
                <a:spcPts val="600"/>
              </a:spcBef>
              <a:buNone/>
            </a:pPr>
            <a:r>
              <a:rPr lang="zh-TW" altLang="en-US" sz="2000" b="1" dirty="0">
                <a:solidFill>
                  <a:schemeClr val="bg1">
                    <a:lumMod val="75000"/>
                  </a:schemeClr>
                </a:solidFill>
                <a:latin typeface="Adobe 繁黑體 Std B" panose="020B0700000000000000" pitchFamily="34" charset="-120"/>
                <a:ea typeface="Adobe 繁黑體 Std B" panose="020B0700000000000000" pitchFamily="34" charset="-120"/>
              </a:rPr>
              <a:t>           二、供住宅使用之公寓大廈專有及約定專用部分。</a:t>
            </a:r>
            <a:endParaRPr lang="en-US" altLang="zh-TW" sz="2000" b="1" dirty="0">
              <a:solidFill>
                <a:schemeClr val="bg1">
                  <a:lumMod val="75000"/>
                </a:schemeClr>
              </a:solidFill>
              <a:latin typeface="Adobe 繁黑體 Std B" panose="020B0700000000000000" pitchFamily="34" charset="-120"/>
              <a:ea typeface="Adobe 繁黑體 Std B" panose="020B0700000000000000" pitchFamily="34" charset="-120"/>
            </a:endParaRPr>
          </a:p>
          <a:p>
            <a:pPr marL="0" indent="0">
              <a:lnSpc>
                <a:spcPts val="3000"/>
              </a:lnSpc>
              <a:spcBef>
                <a:spcPts val="600"/>
              </a:spcBef>
              <a:buNone/>
            </a:pPr>
            <a:r>
              <a:rPr lang="zh-TW" altLang="en-US" sz="2000" b="1" dirty="0">
                <a:solidFill>
                  <a:schemeClr val="bg1">
                    <a:lumMod val="75000"/>
                  </a:schemeClr>
                </a:solidFill>
                <a:latin typeface="Adobe 繁黑體 Std B" panose="020B0700000000000000" pitchFamily="34" charset="-120"/>
                <a:ea typeface="Adobe 繁黑體 Std B" panose="020B0700000000000000" pitchFamily="34" charset="-120"/>
              </a:rPr>
              <a:t>           三、除公共建築物外，建築基地面積未達一百五十平方公尺或每</a:t>
            </a:r>
            <a:br>
              <a:rPr lang="en-US" altLang="zh-TW" sz="2000" b="1" dirty="0">
                <a:solidFill>
                  <a:schemeClr val="bg1">
                    <a:lumMod val="75000"/>
                  </a:schemeClr>
                </a:solidFill>
                <a:latin typeface="Adobe 繁黑體 Std B" panose="020B0700000000000000" pitchFamily="34" charset="-120"/>
                <a:ea typeface="Adobe 繁黑體 Std B" panose="020B0700000000000000" pitchFamily="34" charset="-120"/>
              </a:rPr>
            </a:br>
            <a:r>
              <a:rPr lang="en-US" altLang="zh-TW" sz="2000" b="1" dirty="0">
                <a:solidFill>
                  <a:schemeClr val="bg1">
                    <a:lumMod val="75000"/>
                  </a:schemeClr>
                </a:solidFill>
                <a:latin typeface="Adobe 繁黑體 Std B" panose="020B0700000000000000" pitchFamily="34" charset="-120"/>
                <a:ea typeface="Adobe 繁黑體 Std B" panose="020B0700000000000000" pitchFamily="34" charset="-120"/>
              </a:rPr>
              <a:t>                    </a:t>
            </a:r>
            <a:r>
              <a:rPr lang="zh-TW" altLang="en-US" sz="2000" b="1" dirty="0">
                <a:solidFill>
                  <a:schemeClr val="bg1">
                    <a:lumMod val="75000"/>
                  </a:schemeClr>
                </a:solidFill>
                <a:latin typeface="Adobe 繁黑體 Std B" panose="020B0700000000000000" pitchFamily="34" charset="-120"/>
                <a:ea typeface="Adobe 繁黑體 Std B" panose="020B0700000000000000" pitchFamily="34" charset="-120"/>
              </a:rPr>
              <a:t>棟每層樓地板面積均未達一百平方公尺。</a:t>
            </a:r>
          </a:p>
        </p:txBody>
      </p:sp>
      <p:sp>
        <p:nvSpPr>
          <p:cNvPr id="143" name="Google Shape;143;p7"/>
          <p:cNvSpPr txBox="1"/>
          <p:nvPr/>
        </p:nvSpPr>
        <p:spPr>
          <a:xfrm>
            <a:off x="675194" y="875170"/>
            <a:ext cx="6540946" cy="523180"/>
          </a:xfrm>
          <a:prstGeom prst="rect">
            <a:avLst/>
          </a:prstGeom>
          <a:noFill/>
          <a:ln w="44450"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p:txBody>
      </p:sp>
      <p:sp>
        <p:nvSpPr>
          <p:cNvPr id="144" name="Google Shape;144;p7"/>
          <p:cNvSpPr txBox="1"/>
          <p:nvPr/>
        </p:nvSpPr>
        <p:spPr>
          <a:xfrm>
            <a:off x="733250" y="956955"/>
            <a:ext cx="7318550" cy="53648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建築技術規則建築設計施工</a:t>
            </a:r>
            <a:r>
              <a:rPr lang="zh-TW" altLang="en-US" sz="3200" b="1" dirty="0">
                <a:solidFill>
                  <a:schemeClr val="dk1"/>
                </a:solidFill>
                <a:latin typeface="Adobe 繁黑體 Std B" panose="020B0700000000000000" pitchFamily="34" charset="-120"/>
                <a:ea typeface="Adobe 繁黑體 Std B" panose="020B0700000000000000" pitchFamily="34" charset="-120"/>
                <a:sym typeface="Arial"/>
              </a:rPr>
              <a:t>編</a:t>
            </a:r>
            <a:r>
              <a:rPr lang="zh-TW" sz="3200" b="1" dirty="0">
                <a:solidFill>
                  <a:schemeClr val="dk1"/>
                </a:solidFill>
                <a:latin typeface="Adobe 繁黑體 Std B" panose="020B0700000000000000" pitchFamily="34" charset="-120"/>
                <a:ea typeface="Adobe 繁黑體 Std B" panose="020B0700000000000000" pitchFamily="34" charset="-120"/>
                <a:sym typeface="Arial"/>
              </a:rPr>
              <a:t> (1/2)</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sp>
        <p:nvSpPr>
          <p:cNvPr id="145" name="Google Shape;145;p7"/>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8</a:t>
            </a:fld>
            <a:endParaRPr dirty="0"/>
          </a:p>
        </p:txBody>
      </p:sp>
      <p:sp>
        <p:nvSpPr>
          <p:cNvPr id="146" name="Google Shape;146;p7"/>
          <p:cNvSpPr/>
          <p:nvPr/>
        </p:nvSpPr>
        <p:spPr>
          <a:xfrm>
            <a:off x="-210167" y="-193405"/>
            <a:ext cx="1052513" cy="1052513"/>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pic>
        <p:nvPicPr>
          <p:cNvPr id="2" name="圖片 1">
            <a:extLst>
              <a:ext uri="{FF2B5EF4-FFF2-40B4-BE49-F238E27FC236}">
                <a16:creationId xmlns:a16="http://schemas.microsoft.com/office/drawing/2014/main" id="{0B6C1388-75AB-280E-8D42-071EC4AE26E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888965" y="3451844"/>
            <a:ext cx="2768300" cy="2124637"/>
          </a:xfrm>
          <a:prstGeom prst="rect">
            <a:avLst/>
          </a:prstGeom>
        </p:spPr>
      </p:pic>
      <p:pic>
        <p:nvPicPr>
          <p:cNvPr id="5" name="圖片 4">
            <a:extLst>
              <a:ext uri="{FF2B5EF4-FFF2-40B4-BE49-F238E27FC236}">
                <a16:creationId xmlns:a16="http://schemas.microsoft.com/office/drawing/2014/main" id="{BAD3092E-C5BD-462C-EAD1-5B32292D91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88965" y="1431061"/>
            <a:ext cx="2802600" cy="1868400"/>
          </a:xfrm>
          <a:prstGeom prst="rect">
            <a:avLst/>
          </a:prstGeom>
        </p:spPr>
      </p:pic>
      <p:sp>
        <p:nvSpPr>
          <p:cNvPr id="3" name="內容版面配置區 2">
            <a:extLst>
              <a:ext uri="{FF2B5EF4-FFF2-40B4-BE49-F238E27FC236}">
                <a16:creationId xmlns:a16="http://schemas.microsoft.com/office/drawing/2014/main" id="{CBBE3114-D9DD-0CF4-3575-D5DEDC624365}"/>
              </a:ext>
            </a:extLst>
          </p:cNvPr>
          <p:cNvSpPr txBox="1">
            <a:spLocks/>
          </p:cNvSpPr>
          <p:nvPr/>
        </p:nvSpPr>
        <p:spPr>
          <a:xfrm>
            <a:off x="675194" y="1792010"/>
            <a:ext cx="8134016" cy="42764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000"/>
              </a:lnSpc>
              <a:spcBef>
                <a:spcPts val="0"/>
              </a:spcBef>
              <a:buFont typeface="Wingdings" panose="05000000000000000000" pitchFamily="2" charset="2"/>
              <a:buChar char="l"/>
            </a:pPr>
            <a:r>
              <a:rPr lang="zh-TW" altLang="zh-TW" sz="2000" dirty="0">
                <a:solidFill>
                  <a:schemeClr val="dk1"/>
                </a:solidFill>
                <a:latin typeface="Adobe 繁黑體 Std B" panose="020B0700000000000000" pitchFamily="34" charset="-120"/>
                <a:ea typeface="Adobe 繁黑體 Std B" panose="020B0700000000000000" pitchFamily="34" charset="-120"/>
                <a:sym typeface="Arial"/>
              </a:rPr>
              <a:t>第 </a:t>
            </a:r>
            <a:r>
              <a:rPr lang="en-US" altLang="zh-TW" sz="2000" dirty="0">
                <a:solidFill>
                  <a:schemeClr val="dk1"/>
                </a:solidFill>
                <a:latin typeface="Adobe 繁黑體 Std B" panose="020B0700000000000000" pitchFamily="34" charset="-120"/>
                <a:ea typeface="Adobe 繁黑體 Std B" panose="020B0700000000000000" pitchFamily="34" charset="-120"/>
              </a:rPr>
              <a:t>167</a:t>
            </a:r>
            <a:r>
              <a:rPr lang="zh-TW" altLang="zh-TW" sz="2000" dirty="0">
                <a:solidFill>
                  <a:schemeClr val="dk1"/>
                </a:solidFill>
                <a:latin typeface="Adobe 繁黑體 Std B" panose="020B0700000000000000" pitchFamily="34" charset="-120"/>
                <a:ea typeface="Adobe 繁黑體 Std B" panose="020B0700000000000000" pitchFamily="34" charset="-120"/>
                <a:sym typeface="Arial"/>
              </a:rPr>
              <a:t>條</a:t>
            </a:r>
            <a:endParaRPr lang="en-US" altLang="zh-TW" sz="2000" dirty="0">
              <a:solidFill>
                <a:schemeClr val="dk1"/>
              </a:solidFill>
              <a:latin typeface="Adobe 繁黑體 Std B" panose="020B0700000000000000" pitchFamily="34" charset="-120"/>
              <a:ea typeface="Adobe 繁黑體 Std B" panose="020B0700000000000000" pitchFamily="34" charset="-120"/>
              <a:sym typeface="Arial"/>
            </a:endParaRPr>
          </a:p>
          <a:p>
            <a:pPr marL="0" indent="0">
              <a:lnSpc>
                <a:spcPts val="3000"/>
              </a:lnSpc>
              <a:spcBef>
                <a:spcPts val="1200"/>
              </a:spcBef>
              <a:buNone/>
            </a:pPr>
            <a:r>
              <a:rPr lang="en-US" altLang="zh-TW" sz="2000" dirty="0">
                <a:latin typeface="Adobe 繁黑體 Std B" panose="020B0700000000000000" pitchFamily="34" charset="-120"/>
                <a:ea typeface="Adobe 繁黑體 Std B" panose="020B0700000000000000" pitchFamily="34" charset="-120"/>
              </a:rPr>
              <a:t>1.</a:t>
            </a:r>
            <a:r>
              <a:rPr lang="zh-TW" altLang="en-US" sz="2000" dirty="0">
                <a:latin typeface="Adobe 繁黑體 Std B" panose="020B0700000000000000" pitchFamily="34" charset="-120"/>
                <a:ea typeface="Adobe 繁黑體 Std B" panose="020B0700000000000000" pitchFamily="34" charset="-120"/>
              </a:rPr>
              <a:t> 為便利行動不便者進出及使用建築物，新建或增建建築物，</a:t>
            </a:r>
            <a:br>
              <a:rPr lang="en-US" altLang="zh-TW" sz="2000" dirty="0">
                <a:latin typeface="Adobe 繁黑體 Std B" panose="020B0700000000000000" pitchFamily="34" charset="-120"/>
                <a:ea typeface="Adobe 繁黑體 Std B" panose="020B0700000000000000" pitchFamily="34" charset="-120"/>
              </a:rPr>
            </a:br>
            <a:r>
              <a:rPr lang="zh-TW" altLang="en-US" sz="2000" dirty="0">
                <a:latin typeface="Adobe 繁黑體 Std B" panose="020B0700000000000000" pitchFamily="34" charset="-120"/>
                <a:ea typeface="Adobe 繁黑體 Std B" panose="020B0700000000000000" pitchFamily="34" charset="-120"/>
              </a:rPr>
              <a:t>     應依本章規定設置無障礙設施。但</a:t>
            </a:r>
            <a:r>
              <a:rPr lang="zh-TW" altLang="en-US" sz="2400" dirty="0">
                <a:solidFill>
                  <a:srgbClr val="C00000"/>
                </a:solidFill>
                <a:latin typeface="Adobe 繁黑體 Std B" panose="020B0700000000000000" pitchFamily="34" charset="-120"/>
                <a:ea typeface="Adobe 繁黑體 Std B" panose="020B0700000000000000" pitchFamily="34" charset="-120"/>
              </a:rPr>
              <a:t>符合下列情形之一者，</a:t>
            </a:r>
            <a:br>
              <a:rPr lang="en-US" altLang="zh-TW" sz="2400" dirty="0">
                <a:solidFill>
                  <a:srgbClr val="C00000"/>
                </a:solidFill>
                <a:latin typeface="Adobe 繁黑體 Std B" panose="020B0700000000000000" pitchFamily="34" charset="-120"/>
                <a:ea typeface="Adobe 繁黑體 Std B" panose="020B0700000000000000" pitchFamily="34" charset="-120"/>
              </a:rPr>
            </a:br>
            <a:r>
              <a:rPr lang="zh-TW" altLang="en-US" sz="2400" dirty="0">
                <a:solidFill>
                  <a:srgbClr val="C00000"/>
                </a:solidFill>
                <a:latin typeface="Adobe 繁黑體 Std B" panose="020B0700000000000000" pitchFamily="34" charset="-120"/>
                <a:ea typeface="Adobe 繁黑體 Std B" panose="020B0700000000000000" pitchFamily="34" charset="-120"/>
              </a:rPr>
              <a:t>    不在此限：</a:t>
            </a:r>
            <a:endParaRPr lang="en-US" altLang="zh-TW" sz="2000" dirty="0">
              <a:solidFill>
                <a:srgbClr val="C00000"/>
              </a:solidFill>
              <a:latin typeface="Adobe 繁黑體 Std B" panose="020B0700000000000000" pitchFamily="34" charset="-120"/>
              <a:ea typeface="Adobe 繁黑體 Std B" panose="020B0700000000000000" pitchFamily="34" charset="-120"/>
            </a:endParaRPr>
          </a:p>
          <a:p>
            <a:pPr marL="0" indent="0">
              <a:lnSpc>
                <a:spcPts val="3000"/>
              </a:lnSpc>
              <a:spcBef>
                <a:spcPts val="1200"/>
              </a:spcBef>
              <a:buNone/>
            </a:pPr>
            <a:r>
              <a:rPr lang="zh-TW" altLang="en-US" sz="2000" b="1" dirty="0">
                <a:latin typeface="Adobe 繁黑體 Std B" panose="020B0700000000000000" pitchFamily="34" charset="-120"/>
                <a:ea typeface="Adobe 繁黑體 Std B" panose="020B0700000000000000" pitchFamily="34" charset="-120"/>
              </a:rPr>
              <a:t>           一、獨棟或連棟建築物，該棟自地面層至最上層均屬同一住宅單</a:t>
            </a:r>
            <a:br>
              <a:rPr lang="en-US" altLang="zh-TW" sz="2000" b="1" dirty="0">
                <a:latin typeface="Adobe 繁黑體 Std B" panose="020B0700000000000000" pitchFamily="34" charset="-120"/>
                <a:ea typeface="Adobe 繁黑體 Std B" panose="020B0700000000000000" pitchFamily="34" charset="-120"/>
              </a:rPr>
            </a:br>
            <a:r>
              <a:rPr lang="en-US" altLang="zh-TW" sz="2000" b="1" dirty="0">
                <a:latin typeface="Adobe 繁黑體 Std B" panose="020B0700000000000000" pitchFamily="34" charset="-120"/>
                <a:ea typeface="Adobe 繁黑體 Std B" panose="020B0700000000000000" pitchFamily="34" charset="-120"/>
              </a:rPr>
              <a:t>                    </a:t>
            </a:r>
            <a:r>
              <a:rPr lang="zh-TW" altLang="en-US" sz="2000" b="1" dirty="0">
                <a:latin typeface="Adobe 繁黑體 Std B" panose="020B0700000000000000" pitchFamily="34" charset="-120"/>
                <a:ea typeface="Adobe 繁黑體 Std B" panose="020B0700000000000000" pitchFamily="34" charset="-120"/>
              </a:rPr>
              <a:t>位且第二層以上僅供住宅使用。</a:t>
            </a:r>
          </a:p>
          <a:p>
            <a:pPr marL="0" indent="0">
              <a:lnSpc>
                <a:spcPts val="3000"/>
              </a:lnSpc>
              <a:spcBef>
                <a:spcPts val="600"/>
              </a:spcBef>
              <a:buNone/>
            </a:pPr>
            <a:r>
              <a:rPr lang="zh-TW" altLang="en-US" sz="2000" b="1" dirty="0">
                <a:latin typeface="Adobe 繁黑體 Std B" panose="020B0700000000000000" pitchFamily="34" charset="-120"/>
                <a:ea typeface="Adobe 繁黑體 Std B" panose="020B0700000000000000" pitchFamily="34" charset="-120"/>
              </a:rPr>
              <a:t>           二、供住宅使用之公寓大廈專有及約定專用部分。</a:t>
            </a:r>
            <a:endParaRPr lang="en-US" altLang="zh-TW" sz="2000" b="1" dirty="0">
              <a:latin typeface="Adobe 繁黑體 Std B" panose="020B0700000000000000" pitchFamily="34" charset="-120"/>
              <a:ea typeface="Adobe 繁黑體 Std B" panose="020B0700000000000000" pitchFamily="34" charset="-120"/>
            </a:endParaRPr>
          </a:p>
          <a:p>
            <a:pPr marL="0" indent="0">
              <a:lnSpc>
                <a:spcPts val="3000"/>
              </a:lnSpc>
              <a:spcBef>
                <a:spcPts val="600"/>
              </a:spcBef>
              <a:buNone/>
            </a:pPr>
            <a:r>
              <a:rPr lang="zh-TW" altLang="en-US" sz="2000" b="1" dirty="0">
                <a:latin typeface="Adobe 繁黑體 Std B" panose="020B0700000000000000" pitchFamily="34" charset="-120"/>
                <a:ea typeface="Adobe 繁黑體 Std B" panose="020B0700000000000000" pitchFamily="34" charset="-120"/>
              </a:rPr>
              <a:t>           三、除公共建築物外，建築基地面積未達一百五十平方公尺或每</a:t>
            </a:r>
            <a:br>
              <a:rPr lang="en-US" altLang="zh-TW" sz="2000" b="1" dirty="0">
                <a:latin typeface="Adobe 繁黑體 Std B" panose="020B0700000000000000" pitchFamily="34" charset="-120"/>
                <a:ea typeface="Adobe 繁黑體 Std B" panose="020B0700000000000000" pitchFamily="34" charset="-120"/>
              </a:rPr>
            </a:br>
            <a:r>
              <a:rPr lang="en-US" altLang="zh-TW" sz="2000" b="1" dirty="0">
                <a:latin typeface="Adobe 繁黑體 Std B" panose="020B0700000000000000" pitchFamily="34" charset="-120"/>
                <a:ea typeface="Adobe 繁黑體 Std B" panose="020B0700000000000000" pitchFamily="34" charset="-120"/>
              </a:rPr>
              <a:t>                    </a:t>
            </a:r>
            <a:r>
              <a:rPr lang="zh-TW" altLang="en-US" sz="2000" b="1" dirty="0">
                <a:latin typeface="Adobe 繁黑體 Std B" panose="020B0700000000000000" pitchFamily="34" charset="-120"/>
                <a:ea typeface="Adobe 繁黑體 Std B" panose="020B0700000000000000" pitchFamily="34" charset="-120"/>
              </a:rPr>
              <a:t>棟每層樓地板面積均未達一百平方公尺。</a:t>
            </a:r>
          </a:p>
        </p:txBody>
      </p:sp>
      <p:pic>
        <p:nvPicPr>
          <p:cNvPr id="11" name="圖片 10">
            <a:extLst>
              <a:ext uri="{FF2B5EF4-FFF2-40B4-BE49-F238E27FC236}">
                <a16:creationId xmlns:a16="http://schemas.microsoft.com/office/drawing/2014/main" id="{994A3828-E941-4961-A117-46E684F521F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3227164" y="3104717"/>
            <a:ext cx="128516" cy="97198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1500"/>
                            </p:stCondLst>
                            <p:childTnLst>
                              <p:par>
                                <p:cTn id="13" presetID="55" presetClass="entr" presetSubtype="0" fill="hold" grpId="0" nodeType="after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6"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7" dur="1000"/>
                                        <p:tgtEl>
                                          <p:spTgt spid="3">
                                            <p:txEl>
                                              <p:pRg st="2" end="2"/>
                                            </p:txEl>
                                          </p:spTgt>
                                        </p:tgtEl>
                                      </p:cBhvr>
                                    </p:animEffect>
                                  </p:childTnLst>
                                </p:cTn>
                              </p:par>
                            </p:childTnLst>
                          </p:cTn>
                        </p:par>
                        <p:par>
                          <p:cTn id="18" fill="hold">
                            <p:stCondLst>
                              <p:cond delay="3000"/>
                            </p:stCondLst>
                            <p:childTnLst>
                              <p:par>
                                <p:cTn id="19" presetID="55" presetClass="entr" presetSubtype="0" fill="hold" grpId="0" nodeType="afterEffect">
                                  <p:stCondLst>
                                    <p:cond delay="50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3" end="3"/>
                                            </p:txEl>
                                          </p:spTgt>
                                        </p:tgtEl>
                                      </p:cBhvr>
                                    </p:animEffect>
                                  </p:childTnLst>
                                </p:cTn>
                              </p:par>
                            </p:childTnLst>
                          </p:cTn>
                        </p:par>
                        <p:par>
                          <p:cTn id="24" fill="hold">
                            <p:stCondLst>
                              <p:cond delay="4500"/>
                            </p:stCondLst>
                            <p:childTnLst>
                              <p:par>
                                <p:cTn id="25" presetID="55" presetClass="entr" presetSubtype="0" fill="hold" grpId="0" nodeType="afterEffect">
                                  <p:stCondLst>
                                    <p:cond delay="50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p:cTn id="27"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8"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29"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sp>
        <p:nvSpPr>
          <p:cNvPr id="1286" name="Google Shape;1286;p79"/>
          <p:cNvSpPr/>
          <p:nvPr/>
        </p:nvSpPr>
        <p:spPr>
          <a:xfrm>
            <a:off x="164163" y="1397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287" name="Google Shape;1287;p79"/>
          <p:cNvSpPr/>
          <p:nvPr/>
        </p:nvSpPr>
        <p:spPr>
          <a:xfrm>
            <a:off x="164162" y="635041"/>
            <a:ext cx="11871808" cy="4856036"/>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288" name="Google Shape;1288;p79"/>
          <p:cNvSpPr/>
          <p:nvPr/>
        </p:nvSpPr>
        <p:spPr>
          <a:xfrm>
            <a:off x="-422240" y="-981186"/>
            <a:ext cx="1432076" cy="1432076"/>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289" name="Google Shape;1289;p79"/>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80</a:t>
            </a:fld>
            <a:endParaRPr dirty="0"/>
          </a:p>
        </p:txBody>
      </p:sp>
      <p:sp>
        <p:nvSpPr>
          <p:cNvPr id="1290" name="Google Shape;1290;p79"/>
          <p:cNvSpPr/>
          <p:nvPr/>
        </p:nvSpPr>
        <p:spPr>
          <a:xfrm>
            <a:off x="10289521" y="4708423"/>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grpSp>
        <p:nvGrpSpPr>
          <p:cNvPr id="1291" name="Google Shape;1291;p79"/>
          <p:cNvGrpSpPr/>
          <p:nvPr/>
        </p:nvGrpSpPr>
        <p:grpSpPr>
          <a:xfrm>
            <a:off x="2449393" y="351297"/>
            <a:ext cx="7092457" cy="850969"/>
            <a:chOff x="-412890" y="5029719"/>
            <a:chExt cx="13196540" cy="3874798"/>
          </a:xfrm>
        </p:grpSpPr>
        <p:sp>
          <p:nvSpPr>
            <p:cNvPr id="1292" name="Google Shape;1292;p79"/>
            <p:cNvSpPr/>
            <p:nvPr/>
          </p:nvSpPr>
          <p:spPr>
            <a:xfrm>
              <a:off x="-377586" y="5029719"/>
              <a:ext cx="13161236" cy="2971163"/>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293" name="Google Shape;1293;p79"/>
            <p:cNvSpPr txBox="1"/>
            <p:nvPr/>
          </p:nvSpPr>
          <p:spPr>
            <a:xfrm>
              <a:off x="-412890" y="5384005"/>
              <a:ext cx="13196540" cy="3520512"/>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ctr" rtl="0">
                <a:lnSpc>
                  <a:spcPct val="109375"/>
                </a:lnSpc>
                <a:spcBef>
                  <a:spcPts val="0"/>
                </a:spcBef>
                <a:spcAft>
                  <a:spcPts val="0"/>
                </a:spcAft>
                <a:buClr>
                  <a:schemeClr val="dk1"/>
                </a:buClr>
                <a:buSzPct val="1000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檯面式洗面盆</a:t>
              </a:r>
              <a:r>
                <a:rPr lang="zh-TW" sz="3200" b="1" dirty="0">
                  <a:solidFill>
                    <a:srgbClr val="C00000"/>
                  </a:solidFill>
                  <a:latin typeface="Adobe 繁黑體 Std B" panose="020B0700000000000000" pitchFamily="34" charset="-120"/>
                  <a:ea typeface="Adobe 繁黑體 Std B" panose="020B0700000000000000" pitchFamily="34" charset="-120"/>
                  <a:sym typeface="Arial"/>
                </a:rPr>
                <a:t>可以免設置扶手</a:t>
              </a:r>
              <a:r>
                <a:rPr lang="zh-TW" sz="3200" b="1" dirty="0">
                  <a:solidFill>
                    <a:schemeClr val="dk1"/>
                  </a:solidFill>
                  <a:latin typeface="Adobe 繁黑體 Std B" panose="020B0700000000000000" pitchFamily="34" charset="-120"/>
                  <a:ea typeface="Adobe 繁黑體 Std B" panose="020B0700000000000000" pitchFamily="34" charset="-120"/>
                  <a:sym typeface="Arial"/>
                </a:rPr>
                <a:t>_非磁器(不會崩裂)</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grpSp>
      <p:pic>
        <p:nvPicPr>
          <p:cNvPr id="1294" name="Google Shape;1294;p79"/>
          <p:cNvPicPr preferRelativeResize="0"/>
          <p:nvPr/>
        </p:nvPicPr>
        <p:blipFill rotWithShape="1">
          <a:blip r:embed="rId3">
            <a:alphaModFix/>
          </a:blip>
          <a:srcRect/>
          <a:stretch/>
        </p:blipFill>
        <p:spPr>
          <a:xfrm>
            <a:off x="2474968" y="1081620"/>
            <a:ext cx="3022570" cy="2336069"/>
          </a:xfrm>
          <a:prstGeom prst="rect">
            <a:avLst/>
          </a:prstGeom>
          <a:noFill/>
          <a:ln w="19050" cap="flat" cmpd="sng">
            <a:solidFill>
              <a:srgbClr val="000000"/>
            </a:solidFill>
            <a:prstDash val="solid"/>
            <a:miter lim="800000"/>
            <a:headEnd type="none" w="sm" len="sm"/>
            <a:tailEnd type="none" w="sm" len="sm"/>
          </a:ln>
        </p:spPr>
      </p:pic>
      <p:pic>
        <p:nvPicPr>
          <p:cNvPr id="1295" name="Google Shape;1295;p79"/>
          <p:cNvPicPr preferRelativeResize="0"/>
          <p:nvPr/>
        </p:nvPicPr>
        <p:blipFill rotWithShape="1">
          <a:blip r:embed="rId4">
            <a:alphaModFix/>
          </a:blip>
          <a:srcRect/>
          <a:stretch/>
        </p:blipFill>
        <p:spPr>
          <a:xfrm>
            <a:off x="6112944" y="1088197"/>
            <a:ext cx="3120588" cy="2340803"/>
          </a:xfrm>
          <a:prstGeom prst="rect">
            <a:avLst/>
          </a:prstGeom>
          <a:noFill/>
          <a:ln w="19050" cap="flat" cmpd="sng">
            <a:solidFill>
              <a:srgbClr val="000000"/>
            </a:solidFill>
            <a:prstDash val="solid"/>
            <a:miter lim="800000"/>
            <a:headEnd type="none" w="sm" len="sm"/>
            <a:tailEnd type="none" w="sm" len="sm"/>
          </a:ln>
        </p:spPr>
      </p:pic>
      <p:pic>
        <p:nvPicPr>
          <p:cNvPr id="1296" name="Google Shape;1296;p79"/>
          <p:cNvPicPr preferRelativeResize="0"/>
          <p:nvPr/>
        </p:nvPicPr>
        <p:blipFill rotWithShape="1">
          <a:blip r:embed="rId5" cstate="screen">
            <a:alphaModFix/>
            <a:extLst>
              <a:ext uri="{28A0092B-C50C-407E-A947-70E740481C1C}">
                <a14:useLocalDpi xmlns:a14="http://schemas.microsoft.com/office/drawing/2010/main"/>
              </a:ext>
            </a:extLst>
          </a:blip>
          <a:srcRect l="-499"/>
          <a:stretch/>
        </p:blipFill>
        <p:spPr>
          <a:xfrm>
            <a:off x="2468367" y="3507185"/>
            <a:ext cx="3022571" cy="2442765"/>
          </a:xfrm>
          <a:prstGeom prst="rect">
            <a:avLst/>
          </a:prstGeom>
          <a:noFill/>
          <a:ln w="19050" cap="flat" cmpd="sng">
            <a:solidFill>
              <a:srgbClr val="000000"/>
            </a:solidFill>
            <a:prstDash val="solid"/>
            <a:miter lim="800000"/>
            <a:headEnd type="none" w="sm" len="sm"/>
            <a:tailEnd type="none" w="sm" len="sm"/>
          </a:ln>
        </p:spPr>
      </p:pic>
      <p:pic>
        <p:nvPicPr>
          <p:cNvPr id="1297" name="Google Shape;1297;p7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752777" y="616168"/>
            <a:ext cx="544513" cy="544513"/>
          </a:xfrm>
          <a:prstGeom prst="rect">
            <a:avLst/>
          </a:prstGeom>
          <a:noFill/>
          <a:ln>
            <a:noFill/>
          </a:ln>
        </p:spPr>
      </p:pic>
      <p:pic>
        <p:nvPicPr>
          <p:cNvPr id="1298" name="Google Shape;1298;p79"/>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692366" y="1191872"/>
            <a:ext cx="463550" cy="463550"/>
          </a:xfrm>
          <a:prstGeom prst="rect">
            <a:avLst/>
          </a:prstGeom>
          <a:noFill/>
          <a:ln>
            <a:noFill/>
          </a:ln>
        </p:spPr>
      </p:pic>
      <p:pic>
        <p:nvPicPr>
          <p:cNvPr id="1299" name="Google Shape;1299;p79" descr="一張含有 室內, 牆, 浴室, 地板 的圖片&#10;&#10;自動產生的描述"/>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6630948" y="3507185"/>
            <a:ext cx="2606019" cy="2442765"/>
          </a:xfrm>
          <a:prstGeom prst="rect">
            <a:avLst/>
          </a:prstGeom>
          <a:noFill/>
          <a:ln w="19050" cap="flat" cmpd="sng">
            <a:solidFill>
              <a:srgbClr val="000000"/>
            </a:solidFill>
            <a:prstDash val="solid"/>
            <a:miter lim="800000"/>
            <a:headEnd type="none" w="sm" len="sm"/>
            <a:tailEnd type="none" w="sm" len="sm"/>
          </a:ln>
        </p:spPr>
      </p:pic>
      <p:sp>
        <p:nvSpPr>
          <p:cNvPr id="2" name="文字方塊 1">
            <a:extLst>
              <a:ext uri="{FF2B5EF4-FFF2-40B4-BE49-F238E27FC236}">
                <a16:creationId xmlns:a16="http://schemas.microsoft.com/office/drawing/2014/main" id="{91AA9DCB-FE40-A68E-BCFF-DE5B6071D524}"/>
              </a:ext>
            </a:extLst>
          </p:cNvPr>
          <p:cNvSpPr txBox="1"/>
          <p:nvPr/>
        </p:nvSpPr>
        <p:spPr>
          <a:xfrm>
            <a:off x="1766236" y="1263650"/>
            <a:ext cx="557896" cy="4686300"/>
          </a:xfrm>
          <a:prstGeom prst="rect">
            <a:avLst/>
          </a:prstGeom>
          <a:solidFill>
            <a:srgbClr val="343434"/>
          </a:solidFill>
        </p:spPr>
        <p:txBody>
          <a:bodyPr vert="eaVert" wrap="square" lIns="108000" tIns="108000" rIns="0" bIns="216000">
            <a:spAutoFit/>
          </a:bodyPr>
          <a:lstStyle/>
          <a:p>
            <a:pPr algn="dist" eaLnBrk="1" hangingPunct="1">
              <a:lnSpc>
                <a:spcPts val="3500"/>
              </a:lnSpc>
              <a:spcBef>
                <a:spcPts val="1000"/>
              </a:spcBef>
              <a:defRPr/>
            </a:pPr>
            <a:r>
              <a:rPr lang="zh-TW" altLang="en-US" sz="2000" b="1" dirty="0">
                <a:solidFill>
                  <a:schemeClr val="bg1"/>
                </a:solidFill>
                <a:latin typeface="Adobe 繁黑體 Std B" panose="020B0700000000000000" pitchFamily="34" charset="-120"/>
                <a:ea typeface="Adobe 繁黑體 Std B" panose="020B0700000000000000" pitchFamily="34" charset="-120"/>
              </a:rPr>
              <a:t>可讓輪椅者及拄杖者共用洗手的設計</a:t>
            </a:r>
          </a:p>
        </p:txBody>
      </p:sp>
      <p:sp>
        <p:nvSpPr>
          <p:cNvPr id="3" name="文字方塊 2">
            <a:extLst>
              <a:ext uri="{FF2B5EF4-FFF2-40B4-BE49-F238E27FC236}">
                <a16:creationId xmlns:a16="http://schemas.microsoft.com/office/drawing/2014/main" id="{50566D09-332A-A110-8435-4EBC3F256769}"/>
              </a:ext>
            </a:extLst>
          </p:cNvPr>
          <p:cNvSpPr txBox="1"/>
          <p:nvPr/>
        </p:nvSpPr>
        <p:spPr>
          <a:xfrm>
            <a:off x="9426575" y="1070923"/>
            <a:ext cx="557896" cy="3290510"/>
          </a:xfrm>
          <a:prstGeom prst="rect">
            <a:avLst/>
          </a:prstGeom>
          <a:solidFill>
            <a:srgbClr val="343434"/>
          </a:solidFill>
        </p:spPr>
        <p:txBody>
          <a:bodyPr vert="eaVert" wrap="square" lIns="108000" tIns="108000" rIns="0" bIns="216000">
            <a:spAutoFit/>
          </a:bodyPr>
          <a:lstStyle/>
          <a:p>
            <a:pPr algn="dist" eaLnBrk="1" hangingPunct="1">
              <a:lnSpc>
                <a:spcPts val="3500"/>
              </a:lnSpc>
              <a:spcBef>
                <a:spcPts val="1000"/>
              </a:spcBef>
              <a:defRPr/>
            </a:pPr>
            <a:r>
              <a:rPr lang="zh-TW" altLang="en-US" sz="2000" b="1" dirty="0">
                <a:solidFill>
                  <a:schemeClr val="bg1"/>
                </a:solidFill>
                <a:latin typeface="Adobe 繁黑體 Std B" panose="020B0700000000000000" pitchFamily="34" charset="-120"/>
                <a:ea typeface="Adobe 繁黑體 Std B" panose="020B0700000000000000" pitchFamily="34" charset="-120"/>
              </a:rPr>
              <a:t>會妨礙輪椅者洗手</a:t>
            </a:r>
            <a:r>
              <a:rPr lang="en-US" altLang="zh-TW" sz="2000" b="1" dirty="0">
                <a:solidFill>
                  <a:schemeClr val="bg1"/>
                </a:solidFill>
                <a:latin typeface="Adobe 繁黑體 Std B" panose="020B0700000000000000" pitchFamily="34" charset="-120"/>
                <a:ea typeface="Adobe 繁黑體 Std B" panose="020B0700000000000000" pitchFamily="34" charset="-120"/>
              </a:rPr>
              <a:t>(</a:t>
            </a:r>
            <a:r>
              <a:rPr lang="zh-TW" altLang="en-US" sz="2000" b="1" dirty="0">
                <a:solidFill>
                  <a:schemeClr val="bg1"/>
                </a:solidFill>
                <a:latin typeface="Adobe 繁黑體 Std B" panose="020B0700000000000000" pitchFamily="34" charset="-120"/>
                <a:ea typeface="Adobe 繁黑體 Std B" panose="020B0700000000000000" pitchFamily="34" charset="-120"/>
              </a:rPr>
              <a:t>吊手</a:t>
            </a:r>
            <a:r>
              <a:rPr lang="en-US" altLang="zh-TW" sz="2000" b="1" dirty="0">
                <a:solidFill>
                  <a:schemeClr val="bg1"/>
                </a:solidFill>
                <a:latin typeface="Adobe 繁黑體 Std B" panose="020B0700000000000000" pitchFamily="34" charset="-120"/>
                <a:ea typeface="Adobe 繁黑體 Std B" panose="020B0700000000000000" pitchFamily="34" charset="-120"/>
              </a:rPr>
              <a:t>)</a:t>
            </a:r>
          </a:p>
        </p:txBody>
      </p:sp>
      <p:sp>
        <p:nvSpPr>
          <p:cNvPr id="4" name="文字方塊 3">
            <a:extLst>
              <a:ext uri="{FF2B5EF4-FFF2-40B4-BE49-F238E27FC236}">
                <a16:creationId xmlns:a16="http://schemas.microsoft.com/office/drawing/2014/main" id="{D1860440-F95A-CF43-0DBC-D86B33117254}"/>
              </a:ext>
            </a:extLst>
          </p:cNvPr>
          <p:cNvSpPr txBox="1"/>
          <p:nvPr/>
        </p:nvSpPr>
        <p:spPr>
          <a:xfrm>
            <a:off x="5833942" y="3485600"/>
            <a:ext cx="790848" cy="2464349"/>
          </a:xfrm>
          <a:prstGeom prst="rect">
            <a:avLst/>
          </a:prstGeom>
          <a:solidFill>
            <a:srgbClr val="343434"/>
          </a:solidFill>
        </p:spPr>
        <p:txBody>
          <a:bodyPr vert="eaVert" wrap="square" lIns="72000" tIns="108000" rIns="0" bIns="288000">
            <a:spAutoFit/>
          </a:bodyPr>
          <a:lstStyle/>
          <a:p>
            <a:pPr eaLnBrk="1" hangingPunct="1">
              <a:lnSpc>
                <a:spcPts val="2800"/>
              </a:lnSpc>
              <a:spcBef>
                <a:spcPts val="1000"/>
              </a:spcBef>
              <a:defRPr/>
            </a:pPr>
            <a:r>
              <a:rPr lang="zh-TW" altLang="en-US" sz="2000" b="1" dirty="0">
                <a:solidFill>
                  <a:schemeClr val="bg1"/>
                </a:solidFill>
                <a:latin typeface="Adobe 繁黑體 Std B" panose="020B0700000000000000" pitchFamily="34" charset="-120"/>
                <a:ea typeface="Adobe 繁黑體 Std B" panose="020B0700000000000000" pitchFamily="34" charset="-120"/>
              </a:rPr>
              <a:t>下方有堅固的角鋼不會崩裂</a:t>
            </a:r>
          </a:p>
        </p:txBody>
      </p:sp>
      <p:pic>
        <p:nvPicPr>
          <p:cNvPr id="19" name="Google Shape;1313;p80">
            <a:extLst>
              <a:ext uri="{FF2B5EF4-FFF2-40B4-BE49-F238E27FC236}">
                <a16:creationId xmlns:a16="http://schemas.microsoft.com/office/drawing/2014/main" id="{E9CA0967-93A9-4E7C-B953-21EA7D1FC041}"/>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r="-2" b="-2"/>
          <a:stretch/>
        </p:blipFill>
        <p:spPr>
          <a:xfrm>
            <a:off x="4862817" y="7445231"/>
            <a:ext cx="2466365" cy="911116"/>
          </a:xfrm>
          <a:prstGeom prst="rect">
            <a:avLst/>
          </a:prstGeom>
          <a:noFill/>
          <a:ln w="9525" cap="flat" cmpd="sng">
            <a:solidFill>
              <a:srgbClr val="000000"/>
            </a:solidFill>
            <a:prstDash val="solid"/>
            <a:miter lim="800000"/>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slow" p14:dur="2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291"/>
                                        </p:tgtEl>
                                        <p:attrNameLst>
                                          <p:attrName>style.visibility</p:attrName>
                                        </p:attrNameLst>
                                      </p:cBhvr>
                                      <p:to>
                                        <p:strVal val="visible"/>
                                      </p:to>
                                    </p:set>
                                    <p:animEffect transition="in" filter="wipe(down)">
                                      <p:cBhvr>
                                        <p:cTn id="7" dur="580">
                                          <p:stCondLst>
                                            <p:cond delay="0"/>
                                          </p:stCondLst>
                                        </p:cTn>
                                        <p:tgtEl>
                                          <p:spTgt spid="1291"/>
                                        </p:tgtEl>
                                      </p:cBhvr>
                                    </p:animEffect>
                                    <p:anim calcmode="lin" valueType="num">
                                      <p:cBhvr>
                                        <p:cTn id="8" dur="1822" tmFilter="0,0; 0.14,0.36; 0.43,0.73; 0.71,0.91; 1.0,1.0">
                                          <p:stCondLst>
                                            <p:cond delay="0"/>
                                          </p:stCondLst>
                                        </p:cTn>
                                        <p:tgtEl>
                                          <p:spTgt spid="129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9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9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9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91"/>
                                        </p:tgtEl>
                                        <p:attrNameLst>
                                          <p:attrName>ppt_y</p:attrName>
                                        </p:attrNameLst>
                                      </p:cBhvr>
                                      <p:tavLst>
                                        <p:tav tm="0" fmla="#ppt_y-sin(pi*$)/81">
                                          <p:val>
                                            <p:fltVal val="0"/>
                                          </p:val>
                                        </p:tav>
                                        <p:tav tm="100000">
                                          <p:val>
                                            <p:fltVal val="1"/>
                                          </p:val>
                                        </p:tav>
                                      </p:tavLst>
                                    </p:anim>
                                    <p:animScale>
                                      <p:cBhvr>
                                        <p:cTn id="13" dur="26">
                                          <p:stCondLst>
                                            <p:cond delay="650"/>
                                          </p:stCondLst>
                                        </p:cTn>
                                        <p:tgtEl>
                                          <p:spTgt spid="1291"/>
                                        </p:tgtEl>
                                      </p:cBhvr>
                                      <p:to x="100000" y="60000"/>
                                    </p:animScale>
                                    <p:animScale>
                                      <p:cBhvr>
                                        <p:cTn id="14" dur="166" decel="50000">
                                          <p:stCondLst>
                                            <p:cond delay="676"/>
                                          </p:stCondLst>
                                        </p:cTn>
                                        <p:tgtEl>
                                          <p:spTgt spid="1291"/>
                                        </p:tgtEl>
                                      </p:cBhvr>
                                      <p:to x="100000" y="100000"/>
                                    </p:animScale>
                                    <p:animScale>
                                      <p:cBhvr>
                                        <p:cTn id="15" dur="26">
                                          <p:stCondLst>
                                            <p:cond delay="1312"/>
                                          </p:stCondLst>
                                        </p:cTn>
                                        <p:tgtEl>
                                          <p:spTgt spid="1291"/>
                                        </p:tgtEl>
                                      </p:cBhvr>
                                      <p:to x="100000" y="80000"/>
                                    </p:animScale>
                                    <p:animScale>
                                      <p:cBhvr>
                                        <p:cTn id="16" dur="166" decel="50000">
                                          <p:stCondLst>
                                            <p:cond delay="1338"/>
                                          </p:stCondLst>
                                        </p:cTn>
                                        <p:tgtEl>
                                          <p:spTgt spid="1291"/>
                                        </p:tgtEl>
                                      </p:cBhvr>
                                      <p:to x="100000" y="100000"/>
                                    </p:animScale>
                                    <p:animScale>
                                      <p:cBhvr>
                                        <p:cTn id="17" dur="26">
                                          <p:stCondLst>
                                            <p:cond delay="1642"/>
                                          </p:stCondLst>
                                        </p:cTn>
                                        <p:tgtEl>
                                          <p:spTgt spid="1291"/>
                                        </p:tgtEl>
                                      </p:cBhvr>
                                      <p:to x="100000" y="90000"/>
                                    </p:animScale>
                                    <p:animScale>
                                      <p:cBhvr>
                                        <p:cTn id="18" dur="166" decel="50000">
                                          <p:stCondLst>
                                            <p:cond delay="1668"/>
                                          </p:stCondLst>
                                        </p:cTn>
                                        <p:tgtEl>
                                          <p:spTgt spid="1291"/>
                                        </p:tgtEl>
                                      </p:cBhvr>
                                      <p:to x="100000" y="100000"/>
                                    </p:animScale>
                                    <p:animScale>
                                      <p:cBhvr>
                                        <p:cTn id="19" dur="26">
                                          <p:stCondLst>
                                            <p:cond delay="1808"/>
                                          </p:stCondLst>
                                        </p:cTn>
                                        <p:tgtEl>
                                          <p:spTgt spid="1291"/>
                                        </p:tgtEl>
                                      </p:cBhvr>
                                      <p:to x="100000" y="95000"/>
                                    </p:animScale>
                                    <p:animScale>
                                      <p:cBhvr>
                                        <p:cTn id="20" dur="166" decel="50000">
                                          <p:stCondLst>
                                            <p:cond delay="1834"/>
                                          </p:stCondLst>
                                        </p:cTn>
                                        <p:tgtEl>
                                          <p:spTgt spid="1291"/>
                                        </p:tgtEl>
                                      </p:cBhvr>
                                      <p:to x="100000" y="100000"/>
                                    </p:animScale>
                                  </p:childTnLst>
                                </p:cTn>
                              </p:par>
                            </p:childTnLst>
                          </p:cTn>
                        </p:par>
                        <p:par>
                          <p:cTn id="21" fill="hold">
                            <p:stCondLst>
                              <p:cond delay="2000"/>
                            </p:stCondLst>
                            <p:childTnLst>
                              <p:par>
                                <p:cTn id="22" presetID="10" presetClass="entr" presetSubtype="0" fill="hold" nodeType="afterEffect">
                                  <p:stCondLst>
                                    <p:cond delay="250"/>
                                  </p:stCondLst>
                                  <p:childTnLst>
                                    <p:set>
                                      <p:cBhvr>
                                        <p:cTn id="23" dur="1" fill="hold">
                                          <p:stCondLst>
                                            <p:cond delay="0"/>
                                          </p:stCondLst>
                                        </p:cTn>
                                        <p:tgtEl>
                                          <p:spTgt spid="1294"/>
                                        </p:tgtEl>
                                        <p:attrNameLst>
                                          <p:attrName>style.visibility</p:attrName>
                                        </p:attrNameLst>
                                      </p:cBhvr>
                                      <p:to>
                                        <p:strVal val="visible"/>
                                      </p:to>
                                    </p:set>
                                    <p:animEffect transition="in" filter="fade">
                                      <p:cBhvr>
                                        <p:cTn id="24" dur="500"/>
                                        <p:tgtEl>
                                          <p:spTgt spid="1294"/>
                                        </p:tgtEl>
                                      </p:cBhvr>
                                    </p:animEffect>
                                  </p:childTnLst>
                                </p:cTn>
                              </p:par>
                              <p:par>
                                <p:cTn id="25" presetID="10" presetClass="entr" presetSubtype="0" fill="hold" nodeType="withEffect">
                                  <p:stCondLst>
                                    <p:cond delay="250"/>
                                  </p:stCondLst>
                                  <p:childTnLst>
                                    <p:set>
                                      <p:cBhvr>
                                        <p:cTn id="26" dur="1" fill="hold">
                                          <p:stCondLst>
                                            <p:cond delay="0"/>
                                          </p:stCondLst>
                                        </p:cTn>
                                        <p:tgtEl>
                                          <p:spTgt spid="1296"/>
                                        </p:tgtEl>
                                        <p:attrNameLst>
                                          <p:attrName>style.visibility</p:attrName>
                                        </p:attrNameLst>
                                      </p:cBhvr>
                                      <p:to>
                                        <p:strVal val="visible"/>
                                      </p:to>
                                    </p:set>
                                    <p:animEffect transition="in" filter="fade">
                                      <p:cBhvr>
                                        <p:cTn id="27" dur="500"/>
                                        <p:tgtEl>
                                          <p:spTgt spid="1296"/>
                                        </p:tgtEl>
                                      </p:cBhvr>
                                    </p:animEffect>
                                  </p:childTnLst>
                                </p:cTn>
                              </p:par>
                            </p:childTnLst>
                          </p:cTn>
                        </p:par>
                        <p:par>
                          <p:cTn id="28" fill="hold">
                            <p:stCondLst>
                              <p:cond delay="2750"/>
                            </p:stCondLst>
                            <p:childTnLst>
                              <p:par>
                                <p:cTn id="29" presetID="10" presetClass="entr" presetSubtype="0" fill="hold" nodeType="afterEffect">
                                  <p:stCondLst>
                                    <p:cond delay="250"/>
                                  </p:stCondLst>
                                  <p:childTnLst>
                                    <p:set>
                                      <p:cBhvr>
                                        <p:cTn id="30" dur="1" fill="hold">
                                          <p:stCondLst>
                                            <p:cond delay="0"/>
                                          </p:stCondLst>
                                        </p:cTn>
                                        <p:tgtEl>
                                          <p:spTgt spid="1297"/>
                                        </p:tgtEl>
                                        <p:attrNameLst>
                                          <p:attrName>style.visibility</p:attrName>
                                        </p:attrNameLst>
                                      </p:cBhvr>
                                      <p:to>
                                        <p:strVal val="visible"/>
                                      </p:to>
                                    </p:set>
                                    <p:animEffect transition="in" filter="fade">
                                      <p:cBhvr>
                                        <p:cTn id="31" dur="500"/>
                                        <p:tgtEl>
                                          <p:spTgt spid="1297"/>
                                        </p:tgtEl>
                                      </p:cBhvr>
                                    </p:animEffect>
                                  </p:childTnLst>
                                </p:cTn>
                              </p:par>
                              <p:par>
                                <p:cTn id="32" presetID="22" presetClass="entr" presetSubtype="1" fill="hold" grpId="0" nodeType="withEffect">
                                  <p:stCondLst>
                                    <p:cond delay="250"/>
                                  </p:stCondLst>
                                  <p:childTnLst>
                                    <p:set>
                                      <p:cBhvr>
                                        <p:cTn id="33" dur="1" fill="hold">
                                          <p:stCondLst>
                                            <p:cond delay="0"/>
                                          </p:stCondLst>
                                        </p:cTn>
                                        <p:tgtEl>
                                          <p:spTgt spid="2"/>
                                        </p:tgtEl>
                                        <p:attrNameLst>
                                          <p:attrName>style.visibility</p:attrName>
                                        </p:attrNameLst>
                                      </p:cBhvr>
                                      <p:to>
                                        <p:strVal val="visible"/>
                                      </p:to>
                                    </p:set>
                                    <p:animEffect transition="in" filter="wipe(up)">
                                      <p:cBhvr>
                                        <p:cTn id="34" dur="500"/>
                                        <p:tgtEl>
                                          <p:spTgt spid="2"/>
                                        </p:tgtEl>
                                      </p:cBhvr>
                                    </p:animEffect>
                                  </p:childTnLst>
                                </p:cTn>
                              </p:par>
                            </p:childTnLst>
                          </p:cTn>
                        </p:par>
                        <p:par>
                          <p:cTn id="35" fill="hold">
                            <p:stCondLst>
                              <p:cond delay="3500"/>
                            </p:stCondLst>
                            <p:childTnLst>
                              <p:par>
                                <p:cTn id="36" presetID="10" presetClass="entr" presetSubtype="0" fill="hold" nodeType="afterEffect">
                                  <p:stCondLst>
                                    <p:cond delay="250"/>
                                  </p:stCondLst>
                                  <p:childTnLst>
                                    <p:set>
                                      <p:cBhvr>
                                        <p:cTn id="37" dur="1" fill="hold">
                                          <p:stCondLst>
                                            <p:cond delay="0"/>
                                          </p:stCondLst>
                                        </p:cTn>
                                        <p:tgtEl>
                                          <p:spTgt spid="1299"/>
                                        </p:tgtEl>
                                        <p:attrNameLst>
                                          <p:attrName>style.visibility</p:attrName>
                                        </p:attrNameLst>
                                      </p:cBhvr>
                                      <p:to>
                                        <p:strVal val="visible"/>
                                      </p:to>
                                    </p:set>
                                    <p:animEffect transition="in" filter="fade">
                                      <p:cBhvr>
                                        <p:cTn id="38" dur="500"/>
                                        <p:tgtEl>
                                          <p:spTgt spid="1299"/>
                                        </p:tgtEl>
                                      </p:cBhvr>
                                    </p:animEffect>
                                  </p:childTnLst>
                                </p:cTn>
                              </p:par>
                            </p:childTnLst>
                          </p:cTn>
                        </p:par>
                        <p:par>
                          <p:cTn id="39" fill="hold">
                            <p:stCondLst>
                              <p:cond delay="4250"/>
                            </p:stCondLst>
                            <p:childTnLst>
                              <p:par>
                                <p:cTn id="40" presetID="22" presetClass="entr" presetSubtype="1" fill="hold" grpId="0" nodeType="afterEffect">
                                  <p:stCondLst>
                                    <p:cond delay="250"/>
                                  </p:stCondLst>
                                  <p:childTnLst>
                                    <p:set>
                                      <p:cBhvr>
                                        <p:cTn id="41" dur="1" fill="hold">
                                          <p:stCondLst>
                                            <p:cond delay="0"/>
                                          </p:stCondLst>
                                        </p:cTn>
                                        <p:tgtEl>
                                          <p:spTgt spid="4"/>
                                        </p:tgtEl>
                                        <p:attrNameLst>
                                          <p:attrName>style.visibility</p:attrName>
                                        </p:attrNameLst>
                                      </p:cBhvr>
                                      <p:to>
                                        <p:strVal val="visible"/>
                                      </p:to>
                                    </p:set>
                                    <p:animEffect transition="in" filter="wipe(up)">
                                      <p:cBhvr>
                                        <p:cTn id="42" dur="500"/>
                                        <p:tgtEl>
                                          <p:spTgt spid="4"/>
                                        </p:tgtEl>
                                      </p:cBhvr>
                                    </p:animEffect>
                                  </p:childTnLst>
                                </p:cTn>
                              </p:par>
                            </p:childTnLst>
                          </p:cTn>
                        </p:par>
                        <p:par>
                          <p:cTn id="43" fill="hold">
                            <p:stCondLst>
                              <p:cond delay="5000"/>
                            </p:stCondLst>
                            <p:childTnLst>
                              <p:par>
                                <p:cTn id="44" presetID="10" presetClass="entr" presetSubtype="0" fill="hold" nodeType="afterEffect">
                                  <p:stCondLst>
                                    <p:cond delay="250"/>
                                  </p:stCondLst>
                                  <p:childTnLst>
                                    <p:set>
                                      <p:cBhvr>
                                        <p:cTn id="45" dur="1" fill="hold">
                                          <p:stCondLst>
                                            <p:cond delay="0"/>
                                          </p:stCondLst>
                                        </p:cTn>
                                        <p:tgtEl>
                                          <p:spTgt spid="1295"/>
                                        </p:tgtEl>
                                        <p:attrNameLst>
                                          <p:attrName>style.visibility</p:attrName>
                                        </p:attrNameLst>
                                      </p:cBhvr>
                                      <p:to>
                                        <p:strVal val="visible"/>
                                      </p:to>
                                    </p:set>
                                    <p:animEffect transition="in" filter="fade">
                                      <p:cBhvr>
                                        <p:cTn id="46" dur="500"/>
                                        <p:tgtEl>
                                          <p:spTgt spid="1295"/>
                                        </p:tgtEl>
                                      </p:cBhvr>
                                    </p:animEffect>
                                  </p:childTnLst>
                                </p:cTn>
                              </p:par>
                            </p:childTnLst>
                          </p:cTn>
                        </p:par>
                        <p:par>
                          <p:cTn id="47" fill="hold">
                            <p:stCondLst>
                              <p:cond delay="5750"/>
                            </p:stCondLst>
                            <p:childTnLst>
                              <p:par>
                                <p:cTn id="48" presetID="53" presetClass="entr" presetSubtype="16" fill="hold" nodeType="afterEffect">
                                  <p:stCondLst>
                                    <p:cond delay="250"/>
                                  </p:stCondLst>
                                  <p:childTnLst>
                                    <p:set>
                                      <p:cBhvr>
                                        <p:cTn id="49" dur="1" fill="hold">
                                          <p:stCondLst>
                                            <p:cond delay="0"/>
                                          </p:stCondLst>
                                        </p:cTn>
                                        <p:tgtEl>
                                          <p:spTgt spid="1298"/>
                                        </p:tgtEl>
                                        <p:attrNameLst>
                                          <p:attrName>style.visibility</p:attrName>
                                        </p:attrNameLst>
                                      </p:cBhvr>
                                      <p:to>
                                        <p:strVal val="visible"/>
                                      </p:to>
                                    </p:set>
                                    <p:anim calcmode="lin" valueType="num">
                                      <p:cBhvr>
                                        <p:cTn id="50" dur="500" fill="hold"/>
                                        <p:tgtEl>
                                          <p:spTgt spid="1298"/>
                                        </p:tgtEl>
                                        <p:attrNameLst>
                                          <p:attrName>ppt_w</p:attrName>
                                        </p:attrNameLst>
                                      </p:cBhvr>
                                      <p:tavLst>
                                        <p:tav tm="0">
                                          <p:val>
                                            <p:fltVal val="0"/>
                                          </p:val>
                                        </p:tav>
                                        <p:tav tm="100000">
                                          <p:val>
                                            <p:strVal val="#ppt_w"/>
                                          </p:val>
                                        </p:tav>
                                      </p:tavLst>
                                    </p:anim>
                                    <p:anim calcmode="lin" valueType="num">
                                      <p:cBhvr>
                                        <p:cTn id="51" dur="500" fill="hold"/>
                                        <p:tgtEl>
                                          <p:spTgt spid="1298"/>
                                        </p:tgtEl>
                                        <p:attrNameLst>
                                          <p:attrName>ppt_h</p:attrName>
                                        </p:attrNameLst>
                                      </p:cBhvr>
                                      <p:tavLst>
                                        <p:tav tm="0">
                                          <p:val>
                                            <p:fltVal val="0"/>
                                          </p:val>
                                        </p:tav>
                                        <p:tav tm="100000">
                                          <p:val>
                                            <p:strVal val="#ppt_h"/>
                                          </p:val>
                                        </p:tav>
                                      </p:tavLst>
                                    </p:anim>
                                    <p:animEffect transition="in" filter="fade">
                                      <p:cBhvr>
                                        <p:cTn id="52" dur="500"/>
                                        <p:tgtEl>
                                          <p:spTgt spid="1298"/>
                                        </p:tgtEl>
                                      </p:cBhvr>
                                    </p:animEffect>
                                  </p:childTnLst>
                                </p:cTn>
                              </p:par>
                            </p:childTnLst>
                          </p:cTn>
                        </p:par>
                        <p:par>
                          <p:cTn id="53" fill="hold">
                            <p:stCondLst>
                              <p:cond delay="6500"/>
                            </p:stCondLst>
                            <p:childTnLst>
                              <p:par>
                                <p:cTn id="54" presetID="22" presetClass="entr" presetSubtype="1" fill="hold" grpId="0" nodeType="afterEffect">
                                  <p:stCondLst>
                                    <p:cond delay="250"/>
                                  </p:stCondLst>
                                  <p:childTnLst>
                                    <p:set>
                                      <p:cBhvr>
                                        <p:cTn id="55" dur="1" fill="hold">
                                          <p:stCondLst>
                                            <p:cond delay="0"/>
                                          </p:stCondLst>
                                        </p:cTn>
                                        <p:tgtEl>
                                          <p:spTgt spid="3"/>
                                        </p:tgtEl>
                                        <p:attrNameLst>
                                          <p:attrName>style.visibility</p:attrName>
                                        </p:attrNameLst>
                                      </p:cBhvr>
                                      <p:to>
                                        <p:strVal val="visible"/>
                                      </p:to>
                                    </p:set>
                                    <p:animEffect transition="in" filter="wipe(up)">
                                      <p:cBhvr>
                                        <p:cTn id="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sp>
        <p:nvSpPr>
          <p:cNvPr id="1307" name="Google Shape;1307;p80"/>
          <p:cNvSpPr/>
          <p:nvPr/>
        </p:nvSpPr>
        <p:spPr>
          <a:xfrm>
            <a:off x="164163" y="1397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308" name="Google Shape;1308;p80"/>
          <p:cNvSpPr/>
          <p:nvPr/>
        </p:nvSpPr>
        <p:spPr>
          <a:xfrm>
            <a:off x="164162" y="1020779"/>
            <a:ext cx="11871808" cy="4042643"/>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309" name="Google Shape;1309;p80"/>
          <p:cNvSpPr/>
          <p:nvPr/>
        </p:nvSpPr>
        <p:spPr>
          <a:xfrm>
            <a:off x="-422240" y="-981186"/>
            <a:ext cx="1432076" cy="1432076"/>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310" name="Google Shape;1310;p80"/>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81</a:t>
            </a:fld>
            <a:endParaRPr dirty="0"/>
          </a:p>
        </p:txBody>
      </p:sp>
      <p:sp>
        <p:nvSpPr>
          <p:cNvPr id="1311" name="Google Shape;1311;p80"/>
          <p:cNvSpPr/>
          <p:nvPr/>
        </p:nvSpPr>
        <p:spPr>
          <a:xfrm>
            <a:off x="10289521" y="4708423"/>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pic>
        <p:nvPicPr>
          <p:cNvPr id="1313" name="Google Shape;1313;p80"/>
          <p:cNvPicPr preferRelativeResize="0"/>
          <p:nvPr/>
        </p:nvPicPr>
        <p:blipFill rotWithShape="1">
          <a:blip r:embed="rId3" cstate="screen">
            <a:alphaModFix/>
            <a:extLst>
              <a:ext uri="{28A0092B-C50C-407E-A947-70E740481C1C}">
                <a14:useLocalDpi xmlns:a14="http://schemas.microsoft.com/office/drawing/2010/main"/>
              </a:ext>
            </a:extLst>
          </a:blip>
          <a:srcRect r="-2" b="-2"/>
          <a:stretch/>
        </p:blipFill>
        <p:spPr>
          <a:xfrm>
            <a:off x="3361419" y="1484954"/>
            <a:ext cx="5931352" cy="4459547"/>
          </a:xfrm>
          <a:prstGeom prst="rect">
            <a:avLst/>
          </a:prstGeom>
          <a:noFill/>
          <a:ln w="9525" cap="flat" cmpd="sng">
            <a:solidFill>
              <a:srgbClr val="000000"/>
            </a:solidFill>
            <a:prstDash val="solid"/>
            <a:miter lim="800000"/>
            <a:headEnd type="none" w="sm" len="sm"/>
            <a:tailEnd type="none" w="sm" len="sm"/>
          </a:ln>
        </p:spPr>
      </p:pic>
      <p:sp>
        <p:nvSpPr>
          <p:cNvPr id="2" name="文字方塊 1">
            <a:extLst>
              <a:ext uri="{FF2B5EF4-FFF2-40B4-BE49-F238E27FC236}">
                <a16:creationId xmlns:a16="http://schemas.microsoft.com/office/drawing/2014/main" id="{B43223EE-5FD7-FD88-F6E6-BE3C1F0F7494}"/>
              </a:ext>
            </a:extLst>
          </p:cNvPr>
          <p:cNvSpPr txBox="1"/>
          <p:nvPr/>
        </p:nvSpPr>
        <p:spPr>
          <a:xfrm>
            <a:off x="2020676" y="303229"/>
            <a:ext cx="8372262" cy="1145983"/>
          </a:xfrm>
          <a:prstGeom prst="rect">
            <a:avLst/>
          </a:prstGeom>
          <a:solidFill>
            <a:srgbClr val="343434"/>
          </a:solidFill>
        </p:spPr>
        <p:txBody>
          <a:bodyPr wrap="square" tIns="108000" bIns="180000">
            <a:spAutoFit/>
          </a:bodyPr>
          <a:lstStyle/>
          <a:p>
            <a:pPr algn="ctr" eaLnBrk="1" hangingPunct="1">
              <a:lnSpc>
                <a:spcPts val="3500"/>
              </a:lnSpc>
              <a:spcBef>
                <a:spcPts val="1000"/>
              </a:spcBef>
              <a:defRPr/>
            </a:pPr>
            <a:r>
              <a:rPr lang="zh-TW" altLang="en-US" sz="2000" b="1" dirty="0">
                <a:solidFill>
                  <a:schemeClr val="bg1"/>
                </a:solidFill>
                <a:latin typeface="Adobe 繁黑體 Std B" panose="020B0700000000000000" pitchFamily="34" charset="-120"/>
                <a:ea typeface="Adobe 繁黑體 Std B" panose="020B0700000000000000" pitchFamily="34" charset="-120"/>
              </a:rPr>
              <a:t>設置檯面式洗面盆或設置壁掛式洗面盆已於下方加設安全支撐加設者，</a:t>
            </a:r>
            <a:br>
              <a:rPr lang="en-US" altLang="zh-TW" sz="2000" b="1" dirty="0">
                <a:solidFill>
                  <a:schemeClr val="bg1"/>
                </a:solidFill>
                <a:latin typeface="Adobe 繁黑體 Std B" panose="020B0700000000000000" pitchFamily="34" charset="-120"/>
                <a:ea typeface="Adobe 繁黑體 Std B" panose="020B0700000000000000" pitchFamily="34" charset="-120"/>
              </a:rPr>
            </a:br>
            <a:r>
              <a:rPr lang="zh-TW" altLang="en-US" sz="2000" b="1" dirty="0">
                <a:solidFill>
                  <a:schemeClr val="bg1"/>
                </a:solidFill>
                <a:latin typeface="Adobe 繁黑體 Std B" panose="020B0700000000000000" pitchFamily="34" charset="-120"/>
                <a:ea typeface="Adobe 繁黑體 Std B" panose="020B0700000000000000" pitchFamily="34" charset="-120"/>
              </a:rPr>
              <a:t>得免於兩側及前方設置環繞洗面盆之扶手。</a:t>
            </a:r>
          </a:p>
        </p:txBody>
      </p:sp>
      <p:grpSp>
        <p:nvGrpSpPr>
          <p:cNvPr id="9" name="Google Shape;1291;p79">
            <a:extLst>
              <a:ext uri="{FF2B5EF4-FFF2-40B4-BE49-F238E27FC236}">
                <a16:creationId xmlns:a16="http://schemas.microsoft.com/office/drawing/2014/main" id="{272912B3-DABD-47D1-943B-2688645FEC0D}"/>
              </a:ext>
            </a:extLst>
          </p:cNvPr>
          <p:cNvGrpSpPr/>
          <p:nvPr/>
        </p:nvGrpSpPr>
        <p:grpSpPr>
          <a:xfrm>
            <a:off x="2549771" y="-1160516"/>
            <a:ext cx="7092457" cy="850969"/>
            <a:chOff x="-412890" y="5029719"/>
            <a:chExt cx="13196540" cy="3874798"/>
          </a:xfrm>
        </p:grpSpPr>
        <p:sp>
          <p:nvSpPr>
            <p:cNvPr id="10" name="Google Shape;1292;p79">
              <a:extLst>
                <a:ext uri="{FF2B5EF4-FFF2-40B4-BE49-F238E27FC236}">
                  <a16:creationId xmlns:a16="http://schemas.microsoft.com/office/drawing/2014/main" id="{6BE35B06-7FEE-4C76-BA81-47999F615451}"/>
                </a:ext>
              </a:extLst>
            </p:cNvPr>
            <p:cNvSpPr/>
            <p:nvPr/>
          </p:nvSpPr>
          <p:spPr>
            <a:xfrm>
              <a:off x="-377586" y="5029719"/>
              <a:ext cx="13161236" cy="2971163"/>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1" name="Google Shape;1293;p79">
              <a:extLst>
                <a:ext uri="{FF2B5EF4-FFF2-40B4-BE49-F238E27FC236}">
                  <a16:creationId xmlns:a16="http://schemas.microsoft.com/office/drawing/2014/main" id="{3D4AB559-E323-4C87-8529-77A51EFD3907}"/>
                </a:ext>
              </a:extLst>
            </p:cNvPr>
            <p:cNvSpPr txBox="1"/>
            <p:nvPr/>
          </p:nvSpPr>
          <p:spPr>
            <a:xfrm>
              <a:off x="-412890" y="5384005"/>
              <a:ext cx="13196540" cy="3520512"/>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ctr" rtl="0">
                <a:lnSpc>
                  <a:spcPct val="109375"/>
                </a:lnSpc>
                <a:spcBef>
                  <a:spcPts val="0"/>
                </a:spcBef>
                <a:spcAft>
                  <a:spcPts val="0"/>
                </a:spcAft>
                <a:buClr>
                  <a:schemeClr val="dk1"/>
                </a:buClr>
                <a:buSzPct val="1000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檯面式洗面盆</a:t>
              </a:r>
              <a:r>
                <a:rPr lang="zh-TW" sz="3200" b="1" dirty="0">
                  <a:solidFill>
                    <a:srgbClr val="C00000"/>
                  </a:solidFill>
                  <a:latin typeface="Adobe 繁黑體 Std B" panose="020B0700000000000000" pitchFamily="34" charset="-120"/>
                  <a:ea typeface="Adobe 繁黑體 Std B" panose="020B0700000000000000" pitchFamily="34" charset="-120"/>
                  <a:sym typeface="Arial"/>
                </a:rPr>
                <a:t>可以免設置扶手</a:t>
              </a:r>
              <a:r>
                <a:rPr lang="zh-TW" sz="3200" b="1" dirty="0">
                  <a:solidFill>
                    <a:schemeClr val="dk1"/>
                  </a:solidFill>
                  <a:latin typeface="Adobe 繁黑體 Std B" panose="020B0700000000000000" pitchFamily="34" charset="-120"/>
                  <a:ea typeface="Adobe 繁黑體 Std B" panose="020B0700000000000000" pitchFamily="34" charset="-120"/>
                  <a:sym typeface="Arial"/>
                </a:rPr>
                <a:t>_非磁器(不會崩裂)</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grpSp>
      <p:pic>
        <p:nvPicPr>
          <p:cNvPr id="12" name="Google Shape;1294;p79">
            <a:extLst>
              <a:ext uri="{FF2B5EF4-FFF2-40B4-BE49-F238E27FC236}">
                <a16:creationId xmlns:a16="http://schemas.microsoft.com/office/drawing/2014/main" id="{EA1D1A6F-0D8A-4817-85D0-273ACEB18884}"/>
              </a:ext>
            </a:extLst>
          </p:cNvPr>
          <p:cNvPicPr preferRelativeResize="0"/>
          <p:nvPr/>
        </p:nvPicPr>
        <p:blipFill rotWithShape="1">
          <a:blip r:embed="rId4">
            <a:alphaModFix/>
          </a:blip>
          <a:srcRect/>
          <a:stretch/>
        </p:blipFill>
        <p:spPr>
          <a:xfrm>
            <a:off x="-4304280" y="450890"/>
            <a:ext cx="833162" cy="2336069"/>
          </a:xfrm>
          <a:prstGeom prst="rect">
            <a:avLst/>
          </a:prstGeom>
          <a:noFill/>
          <a:ln w="19050" cap="flat" cmpd="sng">
            <a:solidFill>
              <a:srgbClr val="000000"/>
            </a:solidFill>
            <a:prstDash val="solid"/>
            <a:miter lim="800000"/>
            <a:headEnd type="none" w="sm" len="sm"/>
            <a:tailEnd type="none" w="sm" len="sm"/>
          </a:ln>
        </p:spPr>
      </p:pic>
      <p:pic>
        <p:nvPicPr>
          <p:cNvPr id="13" name="Google Shape;1295;p79">
            <a:extLst>
              <a:ext uri="{FF2B5EF4-FFF2-40B4-BE49-F238E27FC236}">
                <a16:creationId xmlns:a16="http://schemas.microsoft.com/office/drawing/2014/main" id="{1879D244-0639-49C9-9291-9BD4E8AFE044}"/>
              </a:ext>
            </a:extLst>
          </p:cNvPr>
          <p:cNvPicPr preferRelativeResize="0"/>
          <p:nvPr/>
        </p:nvPicPr>
        <p:blipFill rotWithShape="1">
          <a:blip r:embed="rId5">
            <a:alphaModFix/>
          </a:blip>
          <a:srcRect/>
          <a:stretch/>
        </p:blipFill>
        <p:spPr>
          <a:xfrm>
            <a:off x="15671250" y="1249639"/>
            <a:ext cx="761059" cy="2340803"/>
          </a:xfrm>
          <a:prstGeom prst="rect">
            <a:avLst/>
          </a:prstGeom>
          <a:noFill/>
          <a:ln w="19050" cap="flat" cmpd="sng">
            <a:solidFill>
              <a:srgbClr val="000000"/>
            </a:solidFill>
            <a:prstDash val="solid"/>
            <a:miter lim="800000"/>
            <a:headEnd type="none" w="sm" len="sm"/>
            <a:tailEnd type="none" w="sm" len="sm"/>
          </a:ln>
        </p:spPr>
      </p:pic>
      <p:pic>
        <p:nvPicPr>
          <p:cNvPr id="14" name="Google Shape;1296;p79">
            <a:extLst>
              <a:ext uri="{FF2B5EF4-FFF2-40B4-BE49-F238E27FC236}">
                <a16:creationId xmlns:a16="http://schemas.microsoft.com/office/drawing/2014/main" id="{2E82A5AA-D87A-48C0-8CCD-4971A1F20613}"/>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l="-499"/>
          <a:stretch/>
        </p:blipFill>
        <p:spPr>
          <a:xfrm>
            <a:off x="-4310880" y="2876455"/>
            <a:ext cx="833162" cy="2442765"/>
          </a:xfrm>
          <a:prstGeom prst="rect">
            <a:avLst/>
          </a:prstGeom>
          <a:noFill/>
          <a:ln w="19050" cap="flat" cmpd="sng">
            <a:solidFill>
              <a:srgbClr val="000000"/>
            </a:solidFill>
            <a:prstDash val="solid"/>
            <a:miter lim="800000"/>
            <a:headEnd type="none" w="sm" len="sm"/>
            <a:tailEnd type="none" w="sm" len="sm"/>
          </a:ln>
        </p:spPr>
      </p:pic>
      <p:pic>
        <p:nvPicPr>
          <p:cNvPr id="15" name="Google Shape;1297;p79">
            <a:extLst>
              <a:ext uri="{FF2B5EF4-FFF2-40B4-BE49-F238E27FC236}">
                <a16:creationId xmlns:a16="http://schemas.microsoft.com/office/drawing/2014/main" id="{D36D1E35-523D-4039-9C73-F3707DBAEBD5}"/>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026471" y="-14562"/>
            <a:ext cx="544513" cy="544513"/>
          </a:xfrm>
          <a:prstGeom prst="rect">
            <a:avLst/>
          </a:prstGeom>
          <a:noFill/>
          <a:ln>
            <a:noFill/>
          </a:ln>
        </p:spPr>
      </p:pic>
      <p:pic>
        <p:nvPicPr>
          <p:cNvPr id="16" name="Google Shape;1298;p79">
            <a:extLst>
              <a:ext uri="{FF2B5EF4-FFF2-40B4-BE49-F238E27FC236}">
                <a16:creationId xmlns:a16="http://schemas.microsoft.com/office/drawing/2014/main" id="{66F3E5A4-4FBE-47C3-8158-ADA33B7E46C6}"/>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5891144" y="1353314"/>
            <a:ext cx="463550" cy="463550"/>
          </a:xfrm>
          <a:prstGeom prst="rect">
            <a:avLst/>
          </a:prstGeom>
          <a:noFill/>
          <a:ln>
            <a:noFill/>
          </a:ln>
        </p:spPr>
      </p:pic>
      <p:pic>
        <p:nvPicPr>
          <p:cNvPr id="17" name="Google Shape;1299;p79" descr="一張含有 室內, 牆, 浴室, 地板 的圖片&#10;&#10;自動產生的描述">
            <a:extLst>
              <a:ext uri="{FF2B5EF4-FFF2-40B4-BE49-F238E27FC236}">
                <a16:creationId xmlns:a16="http://schemas.microsoft.com/office/drawing/2014/main" id="{C5F87253-B702-4C5B-8948-88532ADF2201}"/>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15800181" y="3668627"/>
            <a:ext cx="635564" cy="2442765"/>
          </a:xfrm>
          <a:prstGeom prst="rect">
            <a:avLst/>
          </a:prstGeom>
          <a:noFill/>
          <a:ln w="19050" cap="flat" cmpd="sng">
            <a:solidFill>
              <a:srgbClr val="000000"/>
            </a:solidFill>
            <a:prstDash val="solid"/>
            <a:miter lim="800000"/>
            <a:headEnd type="none" w="sm" len="sm"/>
            <a:tailEnd type="none" w="sm" len="sm"/>
          </a:ln>
        </p:spPr>
      </p:pic>
      <p:sp>
        <p:nvSpPr>
          <p:cNvPr id="18" name="文字方塊 17">
            <a:extLst>
              <a:ext uri="{FF2B5EF4-FFF2-40B4-BE49-F238E27FC236}">
                <a16:creationId xmlns:a16="http://schemas.microsoft.com/office/drawing/2014/main" id="{18321B85-F80B-4005-BA5A-AEB1A7A5277D}"/>
              </a:ext>
            </a:extLst>
          </p:cNvPr>
          <p:cNvSpPr txBox="1"/>
          <p:nvPr/>
        </p:nvSpPr>
        <p:spPr>
          <a:xfrm>
            <a:off x="-5013012" y="632920"/>
            <a:ext cx="557896" cy="4686300"/>
          </a:xfrm>
          <a:prstGeom prst="rect">
            <a:avLst/>
          </a:prstGeom>
          <a:solidFill>
            <a:srgbClr val="343434"/>
          </a:solidFill>
        </p:spPr>
        <p:txBody>
          <a:bodyPr vert="eaVert" wrap="square" lIns="108000" tIns="108000" rIns="0" bIns="216000">
            <a:spAutoFit/>
          </a:bodyPr>
          <a:lstStyle/>
          <a:p>
            <a:pPr algn="dist" eaLnBrk="1" hangingPunct="1">
              <a:lnSpc>
                <a:spcPts val="3500"/>
              </a:lnSpc>
              <a:spcBef>
                <a:spcPts val="1000"/>
              </a:spcBef>
              <a:defRPr/>
            </a:pPr>
            <a:r>
              <a:rPr lang="zh-TW" altLang="en-US" sz="2000" b="1" dirty="0">
                <a:solidFill>
                  <a:schemeClr val="bg1"/>
                </a:solidFill>
                <a:latin typeface="Adobe 繁黑體 Std B" panose="020B0700000000000000" pitchFamily="34" charset="-120"/>
                <a:ea typeface="Adobe 繁黑體 Std B" panose="020B0700000000000000" pitchFamily="34" charset="-120"/>
              </a:rPr>
              <a:t>可讓輪椅者及拄杖者共用洗手的設計</a:t>
            </a:r>
          </a:p>
        </p:txBody>
      </p:sp>
      <p:sp>
        <p:nvSpPr>
          <p:cNvPr id="19" name="文字方塊 18">
            <a:extLst>
              <a:ext uri="{FF2B5EF4-FFF2-40B4-BE49-F238E27FC236}">
                <a16:creationId xmlns:a16="http://schemas.microsoft.com/office/drawing/2014/main" id="{5438F95E-A086-458B-A9A2-1E0514258E16}"/>
              </a:ext>
            </a:extLst>
          </p:cNvPr>
          <p:cNvSpPr txBox="1"/>
          <p:nvPr/>
        </p:nvSpPr>
        <p:spPr>
          <a:xfrm>
            <a:off x="16625353" y="1232365"/>
            <a:ext cx="557896" cy="3290510"/>
          </a:xfrm>
          <a:prstGeom prst="rect">
            <a:avLst/>
          </a:prstGeom>
          <a:solidFill>
            <a:srgbClr val="343434"/>
          </a:solidFill>
        </p:spPr>
        <p:txBody>
          <a:bodyPr vert="eaVert" wrap="square" lIns="108000" tIns="108000" rIns="0" bIns="216000">
            <a:spAutoFit/>
          </a:bodyPr>
          <a:lstStyle/>
          <a:p>
            <a:pPr algn="dist" eaLnBrk="1" hangingPunct="1">
              <a:lnSpc>
                <a:spcPts val="3500"/>
              </a:lnSpc>
              <a:spcBef>
                <a:spcPts val="1000"/>
              </a:spcBef>
              <a:defRPr/>
            </a:pPr>
            <a:r>
              <a:rPr lang="zh-TW" altLang="en-US" sz="2000" b="1" dirty="0">
                <a:solidFill>
                  <a:schemeClr val="bg1"/>
                </a:solidFill>
                <a:latin typeface="Adobe 繁黑體 Std B" panose="020B0700000000000000" pitchFamily="34" charset="-120"/>
                <a:ea typeface="Adobe 繁黑體 Std B" panose="020B0700000000000000" pitchFamily="34" charset="-120"/>
              </a:rPr>
              <a:t>會妨礙輪椅者洗手</a:t>
            </a:r>
            <a:r>
              <a:rPr lang="en-US" altLang="zh-TW" sz="2000" b="1" dirty="0">
                <a:solidFill>
                  <a:schemeClr val="bg1"/>
                </a:solidFill>
                <a:latin typeface="Adobe 繁黑體 Std B" panose="020B0700000000000000" pitchFamily="34" charset="-120"/>
                <a:ea typeface="Adobe 繁黑體 Std B" panose="020B0700000000000000" pitchFamily="34" charset="-120"/>
              </a:rPr>
              <a:t>(</a:t>
            </a:r>
            <a:r>
              <a:rPr lang="zh-TW" altLang="en-US" sz="2000" b="1" dirty="0">
                <a:solidFill>
                  <a:schemeClr val="bg1"/>
                </a:solidFill>
                <a:latin typeface="Adobe 繁黑體 Std B" panose="020B0700000000000000" pitchFamily="34" charset="-120"/>
                <a:ea typeface="Adobe 繁黑體 Std B" panose="020B0700000000000000" pitchFamily="34" charset="-120"/>
              </a:rPr>
              <a:t>吊手</a:t>
            </a:r>
            <a:r>
              <a:rPr lang="en-US" altLang="zh-TW" sz="2000" b="1" dirty="0">
                <a:solidFill>
                  <a:schemeClr val="bg1"/>
                </a:solidFill>
                <a:latin typeface="Adobe 繁黑體 Std B" panose="020B0700000000000000" pitchFamily="34" charset="-120"/>
                <a:ea typeface="Adobe 繁黑體 Std B" panose="020B0700000000000000" pitchFamily="34" charset="-120"/>
              </a:rPr>
              <a:t>)</a:t>
            </a:r>
          </a:p>
        </p:txBody>
      </p:sp>
      <p:sp>
        <p:nvSpPr>
          <p:cNvPr id="20" name="文字方塊 19">
            <a:extLst>
              <a:ext uri="{FF2B5EF4-FFF2-40B4-BE49-F238E27FC236}">
                <a16:creationId xmlns:a16="http://schemas.microsoft.com/office/drawing/2014/main" id="{C4AE4F6C-4713-459E-B328-52F2CD1E8E7D}"/>
              </a:ext>
            </a:extLst>
          </p:cNvPr>
          <p:cNvSpPr txBox="1"/>
          <p:nvPr/>
        </p:nvSpPr>
        <p:spPr>
          <a:xfrm>
            <a:off x="13032720" y="3647042"/>
            <a:ext cx="790848" cy="2464349"/>
          </a:xfrm>
          <a:prstGeom prst="rect">
            <a:avLst/>
          </a:prstGeom>
          <a:solidFill>
            <a:srgbClr val="343434"/>
          </a:solidFill>
        </p:spPr>
        <p:txBody>
          <a:bodyPr vert="eaVert" wrap="square" lIns="72000" tIns="108000" rIns="0" bIns="288000">
            <a:spAutoFit/>
          </a:bodyPr>
          <a:lstStyle/>
          <a:p>
            <a:pPr eaLnBrk="1" hangingPunct="1">
              <a:lnSpc>
                <a:spcPts val="2800"/>
              </a:lnSpc>
              <a:spcBef>
                <a:spcPts val="1000"/>
              </a:spcBef>
              <a:defRPr/>
            </a:pPr>
            <a:r>
              <a:rPr lang="zh-TW" altLang="en-US" sz="2000" b="1" dirty="0">
                <a:solidFill>
                  <a:schemeClr val="bg1"/>
                </a:solidFill>
                <a:latin typeface="Adobe 繁黑體 Std B" panose="020B0700000000000000" pitchFamily="34" charset="-120"/>
                <a:ea typeface="Adobe 繁黑體 Std B" panose="020B0700000000000000" pitchFamily="34" charset="-120"/>
              </a:rPr>
              <a:t>下方有堅固的角鋼不會崩裂</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to="" calcmode="lin" valueType="num">
                                      <p:cBhvr>
                                        <p:cTn id="7" dur="300" fill="hold">
                                          <p:stCondLst>
                                            <p:cond delay="0"/>
                                          </p:stCondLst>
                                        </p:cTn>
                                        <p:tgtEl>
                                          <p:spTgt spid="2"/>
                                        </p:tgtEl>
                                        <p:attrNameLst>
                                          <p:attrName>ppt_x</p:attrName>
                                        </p:attrNameLst>
                                      </p:cBhvr>
                                      <p:tavLst>
                                        <p:tav tm="0" fmla="#ppt_x-(-#ppt_w/2*cos(ppt_r/180*pi))*((1.5-1.5*$)^2-(1.5-1.5*$)^3)">
                                          <p:val>
                                            <p:strVal val="0"/>
                                          </p:val>
                                        </p:tav>
                                        <p:tav tm="100000">
                                          <p:val>
                                            <p:strVal val="1"/>
                                          </p:val>
                                        </p:tav>
                                      </p:tavLst>
                                    </p:anim>
                                    <p:anim to="" calcmode="lin" valueType="num">
                                      <p:cBhvr>
                                        <p:cTn id="8" dur="300" fill="hold">
                                          <p:stCondLst>
                                            <p:cond delay="0"/>
                                          </p:stCondLst>
                                        </p:cTn>
                                        <p:tgtEl>
                                          <p:spTgt spid="2"/>
                                        </p:tgtEl>
                                        <p:attrNameLst>
                                          <p:attrName>ppt_y</p:attrName>
                                        </p:attrNameLst>
                                      </p:cBhvr>
                                      <p:tavLst>
                                        <p:tav tm="0" fmla="#ppt_y+(-#ppt_h/2*cos(ppt_r/180*pi))*((1.5-1.5*$)^2-(1.5-1.5*$)^3)">
                                          <p:val>
                                            <p:strVal val="0"/>
                                          </p:val>
                                        </p:tav>
                                        <p:tav tm="100000">
                                          <p:val>
                                            <p:strVal val="1"/>
                                          </p:val>
                                        </p:tav>
                                      </p:tavLst>
                                    </p:anim>
                                    <p:anim to="" calcmode="lin" valueType="num">
                                      <p:cBhvr>
                                        <p:cTn id="9" dur="300" fill="hold">
                                          <p:stCondLst>
                                            <p:cond delay="0"/>
                                          </p:stCondLst>
                                        </p:cTn>
                                        <p:tgtEl>
                                          <p:spTgt spid="2"/>
                                        </p:tgtEl>
                                        <p:attrNameLst>
                                          <p:attrName>ppt_h</p:attrName>
                                        </p:attrNameLst>
                                      </p:cBhvr>
                                      <p:tavLst>
                                        <p:tav tm="0" fmla="#ppt_h-(-#ppt_h)*((1.5-1.5*$)^2-(1.5-1.5*$)^3)">
                                          <p:val>
                                            <p:strVal val="0"/>
                                          </p:val>
                                        </p:tav>
                                        <p:tav tm="100000">
                                          <p:val>
                                            <p:strVal val="1"/>
                                          </p:val>
                                        </p:tav>
                                      </p:tavLst>
                                    </p:anim>
                                    <p:anim to="" calcmode="lin" valueType="num">
                                      <p:cBhvr>
                                        <p:cTn id="10" dur="300" fill="hold">
                                          <p:stCondLst>
                                            <p:cond delay="0"/>
                                          </p:stCondLst>
                                        </p:cTn>
                                        <p:tgtEl>
                                          <p:spTgt spid="2"/>
                                        </p:tgtEl>
                                        <p:attrNameLst>
                                          <p:attrName>ppt_w</p:attrName>
                                        </p:attrNameLst>
                                      </p:cBhvr>
                                      <p:tavLst>
                                        <p:tav tm="0" fmla="#ppt_w-(-#ppt_w)*((1.5-1.5*$)^2-(1.5-1.5*$)^3)">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317"/>
        <p:cNvGrpSpPr/>
        <p:nvPr/>
      </p:nvGrpSpPr>
      <p:grpSpPr>
        <a:xfrm>
          <a:off x="0" y="0"/>
          <a:ext cx="0" cy="0"/>
          <a:chOff x="0" y="0"/>
          <a:chExt cx="0" cy="0"/>
        </a:xfrm>
      </p:grpSpPr>
      <p:sp>
        <p:nvSpPr>
          <p:cNvPr id="1318" name="Google Shape;1318;p81"/>
          <p:cNvSpPr/>
          <p:nvPr/>
        </p:nvSpPr>
        <p:spPr>
          <a:xfrm>
            <a:off x="164163" y="1397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319" name="Google Shape;1319;p81"/>
          <p:cNvSpPr/>
          <p:nvPr/>
        </p:nvSpPr>
        <p:spPr>
          <a:xfrm>
            <a:off x="-436527" y="-1000474"/>
            <a:ext cx="2000947" cy="2000947"/>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320" name="Google Shape;1320;p81"/>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82</a:t>
            </a:fld>
            <a:endParaRPr dirty="0"/>
          </a:p>
        </p:txBody>
      </p:sp>
      <p:sp>
        <p:nvSpPr>
          <p:cNvPr id="1322" name="Google Shape;1322;p81"/>
          <p:cNvSpPr/>
          <p:nvPr/>
        </p:nvSpPr>
        <p:spPr>
          <a:xfrm rot="5400000">
            <a:off x="5328071" y="1382280"/>
            <a:ext cx="6527801" cy="4042643"/>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pic>
        <p:nvPicPr>
          <p:cNvPr id="1323" name="Google Shape;1323;p81"/>
          <p:cNvPicPr preferRelativeResize="0"/>
          <p:nvPr/>
        </p:nvPicPr>
        <p:blipFill rotWithShape="1">
          <a:blip r:embed="rId3">
            <a:alphaModFix/>
          </a:blip>
          <a:srcRect/>
          <a:stretch/>
        </p:blipFill>
        <p:spPr>
          <a:xfrm>
            <a:off x="6199161" y="1000473"/>
            <a:ext cx="4972050" cy="4554780"/>
          </a:xfrm>
          <a:prstGeom prst="rect">
            <a:avLst/>
          </a:prstGeom>
          <a:noFill/>
          <a:ln w="34925" cap="flat" cmpd="sng">
            <a:solidFill>
              <a:schemeClr val="dk1"/>
            </a:solidFill>
            <a:prstDash val="solid"/>
            <a:round/>
            <a:headEnd type="none" w="sm" len="sm"/>
            <a:tailEnd type="none" w="sm" len="sm"/>
          </a:ln>
        </p:spPr>
      </p:pic>
      <p:sp>
        <p:nvSpPr>
          <p:cNvPr id="1324" name="Google Shape;1324;p81"/>
          <p:cNvSpPr/>
          <p:nvPr/>
        </p:nvSpPr>
        <p:spPr>
          <a:xfrm>
            <a:off x="10289521" y="4708423"/>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325" name="Google Shape;1325;p81"/>
          <p:cNvSpPr/>
          <p:nvPr/>
        </p:nvSpPr>
        <p:spPr>
          <a:xfrm rot="10144034">
            <a:off x="-2968238" y="-3972593"/>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2" name="文字方塊 1">
            <a:extLst>
              <a:ext uri="{FF2B5EF4-FFF2-40B4-BE49-F238E27FC236}">
                <a16:creationId xmlns:a16="http://schemas.microsoft.com/office/drawing/2014/main" id="{69C0C974-3FB0-0960-D285-30C81D223109}"/>
              </a:ext>
            </a:extLst>
          </p:cNvPr>
          <p:cNvSpPr txBox="1"/>
          <p:nvPr/>
        </p:nvSpPr>
        <p:spPr>
          <a:xfrm>
            <a:off x="761973" y="2945675"/>
            <a:ext cx="5334027" cy="697142"/>
          </a:xfrm>
          <a:prstGeom prst="rect">
            <a:avLst/>
          </a:prstGeom>
          <a:solidFill>
            <a:srgbClr val="343434"/>
          </a:solidFill>
        </p:spPr>
        <p:txBody>
          <a:bodyPr wrap="square" tIns="108000" bIns="180000">
            <a:spAutoFit/>
          </a:bodyPr>
          <a:lstStyle/>
          <a:p>
            <a:pPr algn="ctr" eaLnBrk="1" hangingPunct="1">
              <a:lnSpc>
                <a:spcPts val="3500"/>
              </a:lnSpc>
              <a:spcBef>
                <a:spcPts val="1000"/>
              </a:spcBef>
              <a:defRPr/>
            </a:pPr>
            <a:r>
              <a:rPr lang="zh-TW" altLang="en-US" sz="2000" b="1" dirty="0">
                <a:solidFill>
                  <a:schemeClr val="bg1"/>
                </a:solidFill>
                <a:latin typeface="Adobe 繁黑體 Std B" panose="020B0700000000000000" pitchFamily="34" charset="-120"/>
                <a:ea typeface="Adobe 繁黑體 Std B" panose="020B0700000000000000" pitchFamily="34" charset="-120"/>
              </a:rPr>
              <a:t>腳柱式洗面盆下方腳柱會阻礙輪椅者靠近。</a:t>
            </a:r>
          </a:p>
        </p:txBody>
      </p:sp>
      <p:pic>
        <p:nvPicPr>
          <p:cNvPr id="10" name="Google Shape;1340;p82" descr="一張含有 地板, 室內, 牆, 廁所 的圖片&#10;&#10;自動產生的描述">
            <a:extLst>
              <a:ext uri="{FF2B5EF4-FFF2-40B4-BE49-F238E27FC236}">
                <a16:creationId xmlns:a16="http://schemas.microsoft.com/office/drawing/2014/main" id="{8255FDA7-54FB-4910-9B80-DE48C7788045}"/>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flipV="1">
            <a:off x="13193466" y="5292691"/>
            <a:ext cx="699866" cy="525124"/>
          </a:xfrm>
          <a:prstGeom prst="rect">
            <a:avLst/>
          </a:prstGeom>
          <a:noFill/>
          <a:ln w="25400" cap="flat" cmpd="sng">
            <a:solidFill>
              <a:srgbClr val="EF7E60"/>
            </a:solidFill>
            <a:prstDash val="lgDash"/>
            <a:miter lim="800000"/>
            <a:headEnd type="none" w="sm" len="sm"/>
            <a:tailEnd type="none" w="sm" len="sm"/>
          </a:ln>
        </p:spPr>
      </p:pic>
      <p:pic>
        <p:nvPicPr>
          <p:cNvPr id="11" name="Google Shape;1341;p82" descr="一張含有 地板, 室內, 水槽, 房間 的圖片&#10;&#10;自動產生的描述">
            <a:extLst>
              <a:ext uri="{FF2B5EF4-FFF2-40B4-BE49-F238E27FC236}">
                <a16:creationId xmlns:a16="http://schemas.microsoft.com/office/drawing/2014/main" id="{1A3F2E16-4914-4098-9855-E4D2A1EC55CB}"/>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V="1">
            <a:off x="14603283" y="5292691"/>
            <a:ext cx="699865" cy="524899"/>
          </a:xfrm>
          <a:prstGeom prst="rect">
            <a:avLst/>
          </a:prstGeom>
          <a:noFill/>
          <a:ln w="25400" cap="flat" cmpd="sng">
            <a:solidFill>
              <a:srgbClr val="EF7E60"/>
            </a:solidFill>
            <a:prstDash val="lgDash"/>
            <a:round/>
            <a:headEnd type="none" w="sm" len="sm"/>
            <a:tailEnd type="none" w="sm" len="sm"/>
          </a:ln>
        </p:spPr>
      </p:pic>
      <p:grpSp>
        <p:nvGrpSpPr>
          <p:cNvPr id="12" name="Google Shape;1342;p82">
            <a:extLst>
              <a:ext uri="{FF2B5EF4-FFF2-40B4-BE49-F238E27FC236}">
                <a16:creationId xmlns:a16="http://schemas.microsoft.com/office/drawing/2014/main" id="{90CF2C3F-D35D-43AF-8553-C604A4E64DE7}"/>
              </a:ext>
            </a:extLst>
          </p:cNvPr>
          <p:cNvGrpSpPr/>
          <p:nvPr/>
        </p:nvGrpSpPr>
        <p:grpSpPr>
          <a:xfrm flipV="1">
            <a:off x="6050281" y="-3193285"/>
            <a:ext cx="45719" cy="2496501"/>
            <a:chOff x="6096000" y="1285089"/>
            <a:chExt cx="76200" cy="4664861"/>
          </a:xfrm>
        </p:grpSpPr>
        <p:cxnSp>
          <p:nvCxnSpPr>
            <p:cNvPr id="13" name="Google Shape;1343;p82">
              <a:extLst>
                <a:ext uri="{FF2B5EF4-FFF2-40B4-BE49-F238E27FC236}">
                  <a16:creationId xmlns:a16="http://schemas.microsoft.com/office/drawing/2014/main" id="{FBFA082D-791B-4BD1-9515-341D877E26CB}"/>
                </a:ext>
              </a:extLst>
            </p:cNvPr>
            <p:cNvCxnSpPr/>
            <p:nvPr/>
          </p:nvCxnSpPr>
          <p:spPr>
            <a:xfrm>
              <a:off x="6172200" y="1285089"/>
              <a:ext cx="0" cy="4664861"/>
            </a:xfrm>
            <a:prstGeom prst="straightConnector1">
              <a:avLst/>
            </a:prstGeom>
            <a:noFill/>
            <a:ln w="19050" cap="flat" cmpd="sng">
              <a:solidFill>
                <a:srgbClr val="343434"/>
              </a:solidFill>
              <a:prstDash val="solid"/>
              <a:miter lim="800000"/>
              <a:headEnd type="none" w="sm" len="sm"/>
              <a:tailEnd type="none" w="sm" len="sm"/>
            </a:ln>
          </p:spPr>
        </p:cxnSp>
        <p:cxnSp>
          <p:nvCxnSpPr>
            <p:cNvPr id="14" name="Google Shape;1344;p82">
              <a:extLst>
                <a:ext uri="{FF2B5EF4-FFF2-40B4-BE49-F238E27FC236}">
                  <a16:creationId xmlns:a16="http://schemas.microsoft.com/office/drawing/2014/main" id="{F972B5F0-16DD-47AC-9281-2E7A7161F1AE}"/>
                </a:ext>
              </a:extLst>
            </p:cNvPr>
            <p:cNvCxnSpPr/>
            <p:nvPr/>
          </p:nvCxnSpPr>
          <p:spPr>
            <a:xfrm>
              <a:off x="6096000" y="1285089"/>
              <a:ext cx="0" cy="4664861"/>
            </a:xfrm>
            <a:prstGeom prst="straightConnector1">
              <a:avLst/>
            </a:prstGeom>
            <a:noFill/>
            <a:ln w="19050" cap="flat" cmpd="sng">
              <a:solidFill>
                <a:srgbClr val="343434"/>
              </a:solidFill>
              <a:prstDash val="solid"/>
              <a:miter lim="800000"/>
              <a:headEnd type="none" w="sm" len="sm"/>
              <a:tailEnd type="none" w="sm" len="sm"/>
            </a:ln>
          </p:spPr>
        </p:cxnSp>
      </p:grpSp>
      <p:grpSp>
        <p:nvGrpSpPr>
          <p:cNvPr id="15" name="Google Shape;1337;p82">
            <a:extLst>
              <a:ext uri="{FF2B5EF4-FFF2-40B4-BE49-F238E27FC236}">
                <a16:creationId xmlns:a16="http://schemas.microsoft.com/office/drawing/2014/main" id="{4B919356-07BF-4458-B08A-3C78A6E03061}"/>
              </a:ext>
            </a:extLst>
          </p:cNvPr>
          <p:cNvGrpSpPr/>
          <p:nvPr/>
        </p:nvGrpSpPr>
        <p:grpSpPr>
          <a:xfrm>
            <a:off x="3824998" y="-1591412"/>
            <a:ext cx="4542004" cy="916366"/>
            <a:chOff x="-1337874" y="5029714"/>
            <a:chExt cx="8451055" cy="4172578"/>
          </a:xfrm>
        </p:grpSpPr>
        <p:sp>
          <p:nvSpPr>
            <p:cNvPr id="16" name="Google Shape;1338;p82">
              <a:extLst>
                <a:ext uri="{FF2B5EF4-FFF2-40B4-BE49-F238E27FC236}">
                  <a16:creationId xmlns:a16="http://schemas.microsoft.com/office/drawing/2014/main" id="{A4B1C272-4562-4098-9A9C-D4E16D23399B}"/>
                </a:ext>
              </a:extLst>
            </p:cNvPr>
            <p:cNvSpPr/>
            <p:nvPr/>
          </p:nvSpPr>
          <p:spPr>
            <a:xfrm>
              <a:off x="-985795" y="5029714"/>
              <a:ext cx="7676926" cy="3520518"/>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7" name="Google Shape;1339;p82">
              <a:extLst>
                <a:ext uri="{FF2B5EF4-FFF2-40B4-BE49-F238E27FC236}">
                  <a16:creationId xmlns:a16="http://schemas.microsoft.com/office/drawing/2014/main" id="{F4F583F2-F197-4656-BE87-6F929463B541}"/>
                </a:ext>
              </a:extLst>
            </p:cNvPr>
            <p:cNvSpPr txBox="1"/>
            <p:nvPr/>
          </p:nvSpPr>
          <p:spPr>
            <a:xfrm>
              <a:off x="-1337874" y="5681779"/>
              <a:ext cx="8451055" cy="3520513"/>
            </a:xfrm>
            <a:prstGeom prst="rect">
              <a:avLst/>
            </a:prstGeom>
            <a:noFill/>
            <a:ln>
              <a:noFill/>
            </a:ln>
          </p:spPr>
          <p:txBody>
            <a:bodyPr spcFirstLastPara="1" wrap="square" lIns="91425" tIns="45700" rIns="91425" bIns="45700" anchor="t" anchorCtr="0">
              <a:normAutofit/>
            </a:bodyPr>
            <a:lstStyle/>
            <a:p>
              <a:pPr marL="0" marR="0" lvl="0" indent="0" algn="ctr" rtl="0">
                <a:lnSpc>
                  <a:spcPct val="109375"/>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廁所盥洗室：小便器</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250"/>
                                  </p:stCondLst>
                                  <p:childTnLst>
                                    <p:set>
                                      <p:cBhvr>
                                        <p:cTn id="11" dur="1" fill="hold">
                                          <p:stCondLst>
                                            <p:cond delay="0"/>
                                          </p:stCondLst>
                                        </p:cTn>
                                        <p:tgtEl>
                                          <p:spTgt spid="1323"/>
                                        </p:tgtEl>
                                        <p:attrNameLst>
                                          <p:attrName>style.visibility</p:attrName>
                                        </p:attrNameLst>
                                      </p:cBhvr>
                                      <p:to>
                                        <p:strVal val="visible"/>
                                      </p:to>
                                    </p:set>
                                    <p:anim calcmode="lin" valueType="num">
                                      <p:cBhvr>
                                        <p:cTn id="12" dur="500" fill="hold"/>
                                        <p:tgtEl>
                                          <p:spTgt spid="1323"/>
                                        </p:tgtEl>
                                        <p:attrNameLst>
                                          <p:attrName>ppt_w</p:attrName>
                                        </p:attrNameLst>
                                      </p:cBhvr>
                                      <p:tavLst>
                                        <p:tav tm="0">
                                          <p:val>
                                            <p:fltVal val="0"/>
                                          </p:val>
                                        </p:tav>
                                        <p:tav tm="100000">
                                          <p:val>
                                            <p:strVal val="#ppt_w"/>
                                          </p:val>
                                        </p:tav>
                                      </p:tavLst>
                                    </p:anim>
                                    <p:anim calcmode="lin" valueType="num">
                                      <p:cBhvr>
                                        <p:cTn id="13" dur="500" fill="hold"/>
                                        <p:tgtEl>
                                          <p:spTgt spid="1323"/>
                                        </p:tgtEl>
                                        <p:attrNameLst>
                                          <p:attrName>ppt_h</p:attrName>
                                        </p:attrNameLst>
                                      </p:cBhvr>
                                      <p:tavLst>
                                        <p:tav tm="0">
                                          <p:val>
                                            <p:fltVal val="0"/>
                                          </p:val>
                                        </p:tav>
                                        <p:tav tm="100000">
                                          <p:val>
                                            <p:strVal val="#ppt_h"/>
                                          </p:val>
                                        </p:tav>
                                      </p:tavLst>
                                    </p:anim>
                                    <p:animEffect transition="in" filter="fade">
                                      <p:cBhvr>
                                        <p:cTn id="14" dur="500"/>
                                        <p:tgtEl>
                                          <p:spTgt spid="1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330"/>
        <p:cNvGrpSpPr/>
        <p:nvPr/>
      </p:nvGrpSpPr>
      <p:grpSpPr>
        <a:xfrm>
          <a:off x="0" y="0"/>
          <a:ext cx="0" cy="0"/>
          <a:chOff x="0" y="0"/>
          <a:chExt cx="0" cy="0"/>
        </a:xfrm>
      </p:grpSpPr>
      <p:sp>
        <p:nvSpPr>
          <p:cNvPr id="1331" name="Google Shape;1331;p82"/>
          <p:cNvSpPr/>
          <p:nvPr/>
        </p:nvSpPr>
        <p:spPr>
          <a:xfrm>
            <a:off x="164163" y="1397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332" name="Google Shape;1332;p82"/>
          <p:cNvSpPr/>
          <p:nvPr/>
        </p:nvSpPr>
        <p:spPr>
          <a:xfrm>
            <a:off x="164162" y="1020779"/>
            <a:ext cx="11871808" cy="4948221"/>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333" name="Google Shape;1333;p82"/>
          <p:cNvSpPr/>
          <p:nvPr/>
        </p:nvSpPr>
        <p:spPr>
          <a:xfrm>
            <a:off x="-422240" y="-981186"/>
            <a:ext cx="1432076" cy="1432076"/>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334" name="Google Shape;1334;p82"/>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83</a:t>
            </a:fld>
            <a:endParaRPr dirty="0"/>
          </a:p>
        </p:txBody>
      </p:sp>
      <p:sp>
        <p:nvSpPr>
          <p:cNvPr id="1336" name="Google Shape;1336;p82"/>
          <p:cNvSpPr txBox="1"/>
          <p:nvPr/>
        </p:nvSpPr>
        <p:spPr>
          <a:xfrm>
            <a:off x="852619" y="1000814"/>
            <a:ext cx="10621849" cy="1224846"/>
          </a:xfrm>
          <a:prstGeom prst="rect">
            <a:avLst/>
          </a:prstGeom>
          <a:solidFill>
            <a:srgbClr val="343434"/>
          </a:solidFill>
          <a:ln>
            <a:noFill/>
          </a:ln>
        </p:spPr>
        <p:txBody>
          <a:bodyPr spcFirstLastPara="1" wrap="square" lIns="252000" tIns="108000" rIns="0" bIns="216000" anchor="t" anchorCtr="0">
            <a:spAutoFit/>
          </a:bodyPr>
          <a:lstStyle/>
          <a:p>
            <a:pPr marL="0" marR="0" lvl="0" indent="0" algn="ctr" rtl="0">
              <a:lnSpc>
                <a:spcPts val="3500"/>
              </a:lnSpc>
              <a:spcBef>
                <a:spcPts val="0"/>
              </a:spcBef>
              <a:spcAft>
                <a:spcPts val="0"/>
              </a:spcAft>
              <a:buNone/>
            </a:pPr>
            <a:r>
              <a:rPr lang="zh-TW" sz="2000" b="1" dirty="0">
                <a:solidFill>
                  <a:schemeClr val="lt1"/>
                </a:solidFill>
                <a:latin typeface="Adobe 繁黑體 Std B" panose="020B0700000000000000" pitchFamily="34" charset="-120"/>
                <a:ea typeface="Adobe 繁黑體 Std B" panose="020B0700000000000000" pitchFamily="34" charset="-120"/>
                <a:sym typeface="Arial"/>
              </a:rPr>
              <a:t>一般廁所</a:t>
            </a:r>
            <a:r>
              <a:rPr lang="zh-TW" altLang="en-US" sz="2000" b="1" dirty="0">
                <a:solidFill>
                  <a:schemeClr val="lt1"/>
                </a:solidFill>
                <a:latin typeface="Adobe 繁黑體 Std B" panose="020B0700000000000000" pitchFamily="34" charset="-120"/>
                <a:ea typeface="Adobe 繁黑體 Std B" panose="020B0700000000000000" pitchFamily="34" charset="-120"/>
              </a:rPr>
              <a:t>需</a:t>
            </a:r>
            <a:r>
              <a:rPr lang="zh-TW" sz="2000" b="1" dirty="0">
                <a:solidFill>
                  <a:schemeClr val="lt1"/>
                </a:solidFill>
                <a:latin typeface="Adobe 繁黑體 Std B" panose="020B0700000000000000" pitchFamily="34" charset="-120"/>
                <a:ea typeface="Adobe 繁黑體 Std B" panose="020B0700000000000000" pitchFamily="34" charset="-120"/>
                <a:sym typeface="Arial"/>
              </a:rPr>
              <a:t>設無障礙小便器，無障礙廁所亦可設置無障礙小便器，只要不妨礙迴轉</a:t>
            </a:r>
            <a:r>
              <a:rPr lang="zh-TW" altLang="en-US" sz="2000" b="1" dirty="0">
                <a:solidFill>
                  <a:schemeClr val="lt1"/>
                </a:solidFill>
                <a:latin typeface="Adobe 繁黑體 Std B" panose="020B0700000000000000" pitchFamily="34" charset="-120"/>
                <a:ea typeface="Adobe 繁黑體 Std B" panose="020B0700000000000000" pitchFamily="34" charset="-120"/>
                <a:sym typeface="Arial"/>
              </a:rPr>
              <a:t>操作</a:t>
            </a:r>
            <a:r>
              <a:rPr lang="zh-TW" sz="2000" b="1" dirty="0">
                <a:solidFill>
                  <a:schemeClr val="lt1"/>
                </a:solidFill>
                <a:latin typeface="Adobe 繁黑體 Std B" panose="020B0700000000000000" pitchFamily="34" charset="-120"/>
                <a:ea typeface="Adobe 繁黑體 Std B" panose="020B0700000000000000" pitchFamily="34" charset="-120"/>
                <a:sym typeface="Arial"/>
              </a:rPr>
              <a:t>空間即可，</a:t>
            </a:r>
            <a:r>
              <a:rPr lang="zh-TW" sz="2000" b="1" dirty="0">
                <a:solidFill>
                  <a:srgbClr val="FFFF00"/>
                </a:solidFill>
                <a:latin typeface="Adobe 繁黑體 Std B" panose="020B0700000000000000" pitchFamily="34" charset="-120"/>
                <a:ea typeface="Adobe 繁黑體 Std B" panose="020B0700000000000000" pitchFamily="34" charset="-120"/>
                <a:sym typeface="Arial"/>
              </a:rPr>
              <a:t>但不得取代</a:t>
            </a:r>
            <a:r>
              <a:rPr lang="zh-TW" altLang="en-US" sz="2000" b="1" dirty="0">
                <a:solidFill>
                  <a:srgbClr val="FFFF00"/>
                </a:solidFill>
                <a:latin typeface="Adobe 繁黑體 Std B" panose="020B0700000000000000" pitchFamily="34" charset="-120"/>
                <a:ea typeface="Adobe 繁黑體 Std B" panose="020B0700000000000000" pitchFamily="34" charset="-120"/>
                <a:sym typeface="Arial"/>
              </a:rPr>
              <a:t>為</a:t>
            </a:r>
            <a:r>
              <a:rPr lang="zh-TW" sz="2000" b="1" dirty="0">
                <a:solidFill>
                  <a:srgbClr val="FFFF00"/>
                </a:solidFill>
                <a:latin typeface="Adobe 繁黑體 Std B" panose="020B0700000000000000" pitchFamily="34" charset="-120"/>
                <a:ea typeface="Adobe 繁黑體 Std B" panose="020B0700000000000000" pitchFamily="34" charset="-120"/>
                <a:sym typeface="Arial"/>
              </a:rPr>
              <a:t>法定的小便器</a:t>
            </a:r>
            <a:r>
              <a:rPr lang="zh-TW" sz="2000" b="1" dirty="0">
                <a:solidFill>
                  <a:schemeClr val="lt1"/>
                </a:solidFill>
                <a:latin typeface="Adobe 繁黑體 Std B" panose="020B0700000000000000" pitchFamily="34" charset="-120"/>
                <a:ea typeface="Adobe 繁黑體 Std B" panose="020B0700000000000000" pitchFamily="34" charset="-120"/>
                <a:sym typeface="Arial"/>
              </a:rPr>
              <a:t>。</a:t>
            </a:r>
            <a:endParaRPr dirty="0">
              <a:latin typeface="Adobe 繁黑體 Std B" panose="020B0700000000000000" pitchFamily="34" charset="-120"/>
              <a:ea typeface="Adobe 繁黑體 Std B" panose="020B0700000000000000" pitchFamily="34" charset="-120"/>
            </a:endParaRPr>
          </a:p>
        </p:txBody>
      </p:sp>
      <p:grpSp>
        <p:nvGrpSpPr>
          <p:cNvPr id="1337" name="Google Shape;1337;p82"/>
          <p:cNvGrpSpPr/>
          <p:nvPr/>
        </p:nvGrpSpPr>
        <p:grpSpPr>
          <a:xfrm>
            <a:off x="3844048" y="222001"/>
            <a:ext cx="4542004" cy="916366"/>
            <a:chOff x="-1337874" y="5029714"/>
            <a:chExt cx="8451055" cy="4172578"/>
          </a:xfrm>
        </p:grpSpPr>
        <p:sp>
          <p:nvSpPr>
            <p:cNvPr id="1338" name="Google Shape;1338;p82"/>
            <p:cNvSpPr/>
            <p:nvPr/>
          </p:nvSpPr>
          <p:spPr>
            <a:xfrm>
              <a:off x="-985795" y="5029714"/>
              <a:ext cx="7676926" cy="3520518"/>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339" name="Google Shape;1339;p82"/>
            <p:cNvSpPr txBox="1"/>
            <p:nvPr/>
          </p:nvSpPr>
          <p:spPr>
            <a:xfrm>
              <a:off x="-1337874" y="5681779"/>
              <a:ext cx="8451055" cy="3520513"/>
            </a:xfrm>
            <a:prstGeom prst="rect">
              <a:avLst/>
            </a:prstGeom>
            <a:noFill/>
            <a:ln>
              <a:noFill/>
            </a:ln>
          </p:spPr>
          <p:txBody>
            <a:bodyPr spcFirstLastPara="1" wrap="square" lIns="91425" tIns="45700" rIns="91425" bIns="45700" anchor="t" anchorCtr="0">
              <a:normAutofit/>
            </a:bodyPr>
            <a:lstStyle/>
            <a:p>
              <a:pPr marL="0" marR="0" lvl="0" indent="0" algn="ctr" rtl="0">
                <a:lnSpc>
                  <a:spcPct val="109375"/>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廁所盥洗室：小便器</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grpSp>
      <p:pic>
        <p:nvPicPr>
          <p:cNvPr id="1340" name="Google Shape;1340;p82" descr="一張含有 地板, 室內, 牆, 廁所 的圖片&#10;&#10;自動產生的描述"/>
          <p:cNvPicPr preferRelativeResize="0"/>
          <p:nvPr/>
        </p:nvPicPr>
        <p:blipFill rotWithShape="1">
          <a:blip r:embed="rId3">
            <a:alphaModFix/>
          </a:blip>
          <a:srcRect/>
          <a:stretch/>
        </p:blipFill>
        <p:spPr>
          <a:xfrm>
            <a:off x="1009836" y="2324877"/>
            <a:ext cx="4679608" cy="3511209"/>
          </a:xfrm>
          <a:prstGeom prst="rect">
            <a:avLst/>
          </a:prstGeom>
          <a:noFill/>
          <a:ln w="25400" cap="flat" cmpd="sng">
            <a:solidFill>
              <a:srgbClr val="EF7E60"/>
            </a:solidFill>
            <a:prstDash val="lgDash"/>
            <a:miter lim="800000"/>
            <a:headEnd type="none" w="sm" len="sm"/>
            <a:tailEnd type="none" w="sm" len="sm"/>
          </a:ln>
        </p:spPr>
      </p:pic>
      <p:pic>
        <p:nvPicPr>
          <p:cNvPr id="1341" name="Google Shape;1341;p82" descr="一張含有 地板, 室內, 水槽, 房間 的圖片&#10;&#10;自動產生的描述"/>
          <p:cNvPicPr preferRelativeResize="0"/>
          <p:nvPr/>
        </p:nvPicPr>
        <p:blipFill rotWithShape="1">
          <a:blip r:embed="rId4">
            <a:alphaModFix/>
          </a:blip>
          <a:srcRect/>
          <a:stretch/>
        </p:blipFill>
        <p:spPr>
          <a:xfrm>
            <a:off x="6523474" y="2326180"/>
            <a:ext cx="4679608" cy="3509706"/>
          </a:xfrm>
          <a:prstGeom prst="rect">
            <a:avLst/>
          </a:prstGeom>
          <a:noFill/>
          <a:ln w="25400" cap="flat" cmpd="sng">
            <a:solidFill>
              <a:srgbClr val="EF7E60"/>
            </a:solidFill>
            <a:prstDash val="lgDash"/>
            <a:round/>
            <a:headEnd type="none" w="sm" len="sm"/>
            <a:tailEnd type="none" w="sm" len="sm"/>
          </a:ln>
        </p:spPr>
      </p:pic>
      <p:grpSp>
        <p:nvGrpSpPr>
          <p:cNvPr id="1342" name="Google Shape;1342;p82"/>
          <p:cNvGrpSpPr/>
          <p:nvPr/>
        </p:nvGrpSpPr>
        <p:grpSpPr>
          <a:xfrm>
            <a:off x="6049527" y="1943979"/>
            <a:ext cx="71815" cy="3921482"/>
            <a:chOff x="6096000" y="1285089"/>
            <a:chExt cx="76200" cy="4664861"/>
          </a:xfrm>
        </p:grpSpPr>
        <p:cxnSp>
          <p:nvCxnSpPr>
            <p:cNvPr id="1343" name="Google Shape;1343;p82"/>
            <p:cNvCxnSpPr/>
            <p:nvPr/>
          </p:nvCxnSpPr>
          <p:spPr>
            <a:xfrm>
              <a:off x="6172200" y="1285089"/>
              <a:ext cx="0" cy="4664861"/>
            </a:xfrm>
            <a:prstGeom prst="straightConnector1">
              <a:avLst/>
            </a:prstGeom>
            <a:noFill/>
            <a:ln w="19050" cap="flat" cmpd="sng">
              <a:solidFill>
                <a:srgbClr val="343434"/>
              </a:solidFill>
              <a:prstDash val="solid"/>
              <a:miter lim="800000"/>
              <a:headEnd type="none" w="sm" len="sm"/>
              <a:tailEnd type="none" w="sm" len="sm"/>
            </a:ln>
          </p:spPr>
        </p:cxnSp>
        <p:cxnSp>
          <p:nvCxnSpPr>
            <p:cNvPr id="1344" name="Google Shape;1344;p82"/>
            <p:cNvCxnSpPr/>
            <p:nvPr/>
          </p:nvCxnSpPr>
          <p:spPr>
            <a:xfrm>
              <a:off x="6096000" y="1285089"/>
              <a:ext cx="0" cy="4664861"/>
            </a:xfrm>
            <a:prstGeom prst="straightConnector1">
              <a:avLst/>
            </a:prstGeom>
            <a:noFill/>
            <a:ln w="19050" cap="flat" cmpd="sng">
              <a:solidFill>
                <a:srgbClr val="343434"/>
              </a:solidFill>
              <a:prstDash val="solid"/>
              <a:miter lim="800000"/>
              <a:headEnd type="none" w="sm" len="sm"/>
              <a:tailEnd type="none" w="sm" len="sm"/>
            </a:ln>
          </p:spPr>
        </p:cxnSp>
      </p:grpSp>
      <p:grpSp>
        <p:nvGrpSpPr>
          <p:cNvPr id="15" name="Google Shape;1352;p83">
            <a:extLst>
              <a:ext uri="{FF2B5EF4-FFF2-40B4-BE49-F238E27FC236}">
                <a16:creationId xmlns:a16="http://schemas.microsoft.com/office/drawing/2014/main" id="{E71E3D0C-C6EE-45A6-8F90-75DBE2BB5D71}"/>
              </a:ext>
            </a:extLst>
          </p:cNvPr>
          <p:cNvGrpSpPr/>
          <p:nvPr/>
        </p:nvGrpSpPr>
        <p:grpSpPr>
          <a:xfrm>
            <a:off x="11708578" y="555626"/>
            <a:ext cx="6881430" cy="1239178"/>
            <a:chOff x="-1174128" y="1789088"/>
            <a:chExt cx="6256906" cy="1239178"/>
          </a:xfrm>
        </p:grpSpPr>
        <p:sp>
          <p:nvSpPr>
            <p:cNvPr id="16" name="Google Shape;1353;p83">
              <a:extLst>
                <a:ext uri="{FF2B5EF4-FFF2-40B4-BE49-F238E27FC236}">
                  <a16:creationId xmlns:a16="http://schemas.microsoft.com/office/drawing/2014/main" id="{0D7CD9BD-FA98-4059-8A56-20F4FC0EB48B}"/>
                </a:ext>
              </a:extLst>
            </p:cNvPr>
            <p:cNvSpPr/>
            <p:nvPr/>
          </p:nvSpPr>
          <p:spPr>
            <a:xfrm>
              <a:off x="96287" y="1789088"/>
              <a:ext cx="3815583" cy="1239178"/>
            </a:xfrm>
            <a:prstGeom prst="roundRect">
              <a:avLst>
                <a:gd name="adj" fmla="val 6510"/>
              </a:avLst>
            </a:prstGeom>
            <a:solidFill>
              <a:srgbClr val="99003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7" name="Google Shape;1354;p83">
              <a:extLst>
                <a:ext uri="{FF2B5EF4-FFF2-40B4-BE49-F238E27FC236}">
                  <a16:creationId xmlns:a16="http://schemas.microsoft.com/office/drawing/2014/main" id="{D8DF5922-CEBF-4AD3-AC59-C2160286EC7D}"/>
                </a:ext>
              </a:extLst>
            </p:cNvPr>
            <p:cNvSpPr txBox="1"/>
            <p:nvPr/>
          </p:nvSpPr>
          <p:spPr>
            <a:xfrm>
              <a:off x="-1174128" y="2259781"/>
              <a:ext cx="6256906" cy="707525"/>
            </a:xfrm>
            <a:prstGeom prst="rect">
              <a:avLst/>
            </a:prstGeom>
            <a:noFill/>
            <a:ln>
              <a:noFill/>
            </a:ln>
          </p:spPr>
          <p:txBody>
            <a:bodyPr spcFirstLastPara="1" wrap="square" lIns="91425" tIns="45700" rIns="91425" bIns="45700" anchor="t" anchorCtr="0">
              <a:normAutofit/>
            </a:bodyPr>
            <a:lstStyle/>
            <a:p>
              <a:pPr marL="0" marR="0" lvl="0" indent="0" algn="ctr" rtl="0">
                <a:lnSpc>
                  <a:spcPct val="55555"/>
                </a:lnSpc>
                <a:spcBef>
                  <a:spcPts val="0"/>
                </a:spcBef>
                <a:spcAft>
                  <a:spcPts val="0"/>
                </a:spcAft>
                <a:buClr>
                  <a:schemeClr val="lt1"/>
                </a:buClr>
                <a:buSzPts val="7200"/>
                <a:buFont typeface="Arial"/>
                <a:buNone/>
              </a:pPr>
              <a:r>
                <a:rPr lang="zh-TW" sz="5400" b="1" dirty="0">
                  <a:solidFill>
                    <a:schemeClr val="lt1"/>
                  </a:solidFill>
                  <a:latin typeface="Adobe 繁黑體 Std B" panose="020B0700000000000000" pitchFamily="34" charset="-120"/>
                  <a:ea typeface="Adobe 繁黑體 Std B" panose="020B0700000000000000" pitchFamily="34" charset="-120"/>
                  <a:sym typeface="Arial"/>
                </a:rPr>
                <a:t>(六)浴室</a:t>
              </a:r>
              <a:endParaRPr sz="1050" dirty="0">
                <a:latin typeface="Adobe 繁黑體 Std B" panose="020B0700000000000000" pitchFamily="34" charset="-120"/>
                <a:ea typeface="Adobe 繁黑體 Std B" panose="020B0700000000000000" pitchFamily="34" charset="-12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1336"/>
                                        </p:tgtEl>
                                        <p:attrNameLst>
                                          <p:attrName>style.visibility</p:attrName>
                                        </p:attrNameLst>
                                      </p:cBhvr>
                                      <p:to>
                                        <p:strVal val="visible"/>
                                      </p:to>
                                    </p:set>
                                    <p:animEffect transition="in" filter="strips(downRight)">
                                      <p:cBhvr>
                                        <p:cTn id="7" dur="500"/>
                                        <p:tgtEl>
                                          <p:spTgt spid="1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sp>
        <p:nvSpPr>
          <p:cNvPr id="1202" name="Google Shape;1202;p74"/>
          <p:cNvSpPr/>
          <p:nvPr/>
        </p:nvSpPr>
        <p:spPr>
          <a:xfrm>
            <a:off x="164163" y="1397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Adobe 繁黑體 Std B" panose="020B0700000000000000" pitchFamily="34" charset="-120"/>
              <a:ea typeface="Adobe 繁黑體 Std B" panose="020B0700000000000000" pitchFamily="34" charset="-120"/>
              <a:cs typeface="Arial"/>
              <a:sym typeface="Arial"/>
            </a:endParaRPr>
          </a:p>
        </p:txBody>
      </p:sp>
      <p:sp>
        <p:nvSpPr>
          <p:cNvPr id="1203" name="Google Shape;1203;p74"/>
          <p:cNvSpPr/>
          <p:nvPr/>
        </p:nvSpPr>
        <p:spPr>
          <a:xfrm>
            <a:off x="164162" y="1020779"/>
            <a:ext cx="11871808" cy="4042643"/>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13" b="0" i="0" u="none" strike="noStrike" kern="0" cap="none" spc="0" normalizeH="0" baseline="0" noProof="0" dirty="0">
              <a:ln>
                <a:noFill/>
              </a:ln>
              <a:solidFill>
                <a:srgbClr val="FFFFFF"/>
              </a:solidFill>
              <a:effectLst/>
              <a:uLnTx/>
              <a:uFillTx/>
              <a:latin typeface="Adobe 繁黑體 Std B" panose="020B0700000000000000" pitchFamily="34" charset="-120"/>
              <a:ea typeface="Adobe 繁黑體 Std B" panose="020B0700000000000000" pitchFamily="34" charset="-120"/>
              <a:cs typeface="Arial"/>
              <a:sym typeface="Arial"/>
            </a:endParaRPr>
          </a:p>
        </p:txBody>
      </p:sp>
      <p:sp>
        <p:nvSpPr>
          <p:cNvPr id="1204" name="Google Shape;1204;p74"/>
          <p:cNvSpPr/>
          <p:nvPr/>
        </p:nvSpPr>
        <p:spPr>
          <a:xfrm>
            <a:off x="-422240" y="-981186"/>
            <a:ext cx="1432076" cy="1432076"/>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Adobe 繁黑體 Std B" panose="020B0700000000000000" pitchFamily="34" charset="-120"/>
              <a:ea typeface="Adobe 繁黑體 Std B" panose="020B0700000000000000" pitchFamily="34" charset="-120"/>
              <a:cs typeface="Arial"/>
              <a:sym typeface="Arial"/>
            </a:endParaRPr>
          </a:p>
        </p:txBody>
      </p:sp>
      <p:sp>
        <p:nvSpPr>
          <p:cNvPr id="1205" name="Google Shape;1205;p74"/>
          <p:cNvSpPr/>
          <p:nvPr/>
        </p:nvSpPr>
        <p:spPr>
          <a:xfrm>
            <a:off x="10289521" y="4708423"/>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Adobe 繁黑體 Std B" panose="020B0700000000000000" pitchFamily="34" charset="-120"/>
              <a:ea typeface="Adobe 繁黑體 Std B" panose="020B0700000000000000" pitchFamily="34" charset="-120"/>
              <a:cs typeface="Arial"/>
              <a:sym typeface="Arial"/>
            </a:endParaRPr>
          </a:p>
        </p:txBody>
      </p:sp>
      <p:grpSp>
        <p:nvGrpSpPr>
          <p:cNvPr id="1206" name="Google Shape;1206;p74"/>
          <p:cNvGrpSpPr/>
          <p:nvPr/>
        </p:nvGrpSpPr>
        <p:grpSpPr>
          <a:xfrm>
            <a:off x="3671539" y="620713"/>
            <a:ext cx="4710331" cy="874031"/>
            <a:chOff x="-1432398" y="5029714"/>
            <a:chExt cx="8764251" cy="3979810"/>
          </a:xfrm>
        </p:grpSpPr>
        <p:sp>
          <p:nvSpPr>
            <p:cNvPr id="1207" name="Google Shape;1207;p74"/>
            <p:cNvSpPr/>
            <p:nvPr/>
          </p:nvSpPr>
          <p:spPr>
            <a:xfrm>
              <a:off x="248301" y="5029714"/>
              <a:ext cx="5789395" cy="3520518"/>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Adobe 繁黑體 Std B" panose="020B0700000000000000" pitchFamily="34" charset="-120"/>
                <a:ea typeface="Adobe 繁黑體 Std B" panose="020B0700000000000000" pitchFamily="34" charset="-120"/>
                <a:cs typeface="Arial"/>
                <a:sym typeface="Arial"/>
              </a:endParaRPr>
            </a:p>
          </p:txBody>
        </p:sp>
        <p:sp>
          <p:nvSpPr>
            <p:cNvPr id="1208" name="Google Shape;1208;p74"/>
            <p:cNvSpPr txBox="1"/>
            <p:nvPr/>
          </p:nvSpPr>
          <p:spPr>
            <a:xfrm>
              <a:off x="-1432398" y="5489011"/>
              <a:ext cx="8764251" cy="3520513"/>
            </a:xfrm>
            <a:prstGeom prst="rect">
              <a:avLst/>
            </a:prstGeom>
            <a:noFill/>
            <a:ln>
              <a:noFill/>
            </a:ln>
          </p:spPr>
          <p:txBody>
            <a:bodyPr spcFirstLastPara="1" wrap="square" lIns="91425" tIns="45700" rIns="91425" bIns="45700" anchor="t" anchorCtr="0">
              <a:normAutofit/>
            </a:bodyPr>
            <a:lstStyle/>
            <a:p>
              <a:pPr marL="0" marR="0" lvl="0" indent="0" algn="ctr" defTabSz="914400" rtl="0" eaLnBrk="1" fontAlgn="auto" latinLnBrk="0" hangingPunct="1">
                <a:lnSpc>
                  <a:spcPct val="109375"/>
                </a:lnSpc>
                <a:spcBef>
                  <a:spcPts val="0"/>
                </a:spcBef>
                <a:spcAft>
                  <a:spcPts val="0"/>
                </a:spcAft>
                <a:buClr>
                  <a:srgbClr val="000000"/>
                </a:buClr>
                <a:buSzPts val="3200"/>
                <a:buFont typeface="Arial"/>
                <a:buNone/>
                <a:tabLst/>
                <a:defRPr/>
              </a:pPr>
              <a:r>
                <a:rPr lang="zh-TW" altLang="en-US" sz="3200" b="1" dirty="0">
                  <a:latin typeface="Adobe 繁黑體 Std B" panose="020B0700000000000000" pitchFamily="34" charset="-120"/>
                  <a:ea typeface="Adobe 繁黑體 Std B" panose="020B0700000000000000" pitchFamily="34" charset="-120"/>
                </a:rPr>
                <a:t>推拉門</a:t>
              </a:r>
              <a:r>
                <a:rPr kumimoji="0" lang="zh-TW" altLang="en-US" sz="3200" b="1" i="0" u="none" strike="noStrike" kern="0" cap="none" spc="0" normalizeH="0" baseline="0" noProof="0" dirty="0">
                  <a:ln>
                    <a:noFill/>
                  </a:ln>
                  <a:solidFill>
                    <a:srgbClr val="000000"/>
                  </a:solidFill>
                  <a:effectLst/>
                  <a:uLnTx/>
                  <a:uFillTx/>
                  <a:latin typeface="Adobe 繁黑體 Std B" panose="020B0700000000000000" pitchFamily="34" charset="-120"/>
                  <a:ea typeface="Adobe 繁黑體 Std B" panose="020B0700000000000000" pitchFamily="34" charset="-120"/>
                  <a:cs typeface="Arial"/>
                  <a:sym typeface="Arial"/>
                </a:rPr>
                <a:t>輔助扶手</a:t>
              </a:r>
              <a:endParaRPr kumimoji="0" sz="3200" b="0" i="0" u="none" strike="noStrike" kern="0" cap="none" spc="0" normalizeH="0" baseline="0" noProof="0" dirty="0">
                <a:ln>
                  <a:noFill/>
                </a:ln>
                <a:solidFill>
                  <a:srgbClr val="000000"/>
                </a:solidFill>
                <a:effectLst/>
                <a:uLnTx/>
                <a:uFillTx/>
                <a:latin typeface="Adobe 繁黑體 Std B" panose="020B0700000000000000" pitchFamily="34" charset="-120"/>
                <a:ea typeface="Adobe 繁黑體 Std B" panose="020B0700000000000000" pitchFamily="34" charset="-120"/>
                <a:cs typeface="Play"/>
                <a:sym typeface="Play"/>
              </a:endParaRPr>
            </a:p>
          </p:txBody>
        </p:sp>
      </p:grpSp>
      <p:pic>
        <p:nvPicPr>
          <p:cNvPr id="1209" name="Google Shape;1209;p74" descr="一張含有 室內, 櫃子, 窗戶, 小 的圖片&#10;&#10;自動產生的描述"/>
          <p:cNvPicPr preferRelativeResize="0"/>
          <p:nvPr/>
        </p:nvPicPr>
        <p:blipFill rotWithShape="1">
          <a:blip r:embed="rId3">
            <a:alphaModFix/>
          </a:blip>
          <a:srcRect/>
          <a:stretch/>
        </p:blipFill>
        <p:spPr>
          <a:xfrm>
            <a:off x="8119190" y="1717248"/>
            <a:ext cx="3035300" cy="4047067"/>
          </a:xfrm>
          <a:prstGeom prst="rect">
            <a:avLst/>
          </a:prstGeom>
          <a:noFill/>
          <a:ln>
            <a:noFill/>
          </a:ln>
        </p:spPr>
      </p:pic>
      <p:pic>
        <p:nvPicPr>
          <p:cNvPr id="1210" name="Google Shape;1210;p74"/>
          <p:cNvPicPr preferRelativeResize="0"/>
          <p:nvPr/>
        </p:nvPicPr>
        <p:blipFill rotWithShape="1">
          <a:blip r:embed="rId4">
            <a:alphaModFix/>
          </a:blip>
          <a:srcRect/>
          <a:stretch/>
        </p:blipFill>
        <p:spPr>
          <a:xfrm>
            <a:off x="989906" y="1705043"/>
            <a:ext cx="3034363" cy="4047067"/>
          </a:xfrm>
          <a:prstGeom prst="rect">
            <a:avLst/>
          </a:prstGeom>
          <a:noFill/>
          <a:ln>
            <a:noFill/>
          </a:ln>
        </p:spPr>
      </p:pic>
      <p:grpSp>
        <p:nvGrpSpPr>
          <p:cNvPr id="1211" name="Google Shape;1211;p74"/>
          <p:cNvGrpSpPr/>
          <p:nvPr/>
        </p:nvGrpSpPr>
        <p:grpSpPr>
          <a:xfrm>
            <a:off x="4610672" y="1673312"/>
            <a:ext cx="2873575" cy="4163909"/>
            <a:chOff x="4722180" y="380269"/>
            <a:chExt cx="2884900" cy="4156361"/>
          </a:xfrm>
        </p:grpSpPr>
        <p:pic>
          <p:nvPicPr>
            <p:cNvPr id="1212" name="Google Shape;1212;p7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240016" y="1772816"/>
              <a:ext cx="728880" cy="518046"/>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1213" name="Google Shape;1213;p7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722180" y="380269"/>
              <a:ext cx="2884900" cy="4156361"/>
            </a:xfrm>
            <a:prstGeom prst="ellipse">
              <a:avLst/>
            </a:prstGeom>
            <a:noFill/>
            <a:ln w="63500" cap="rnd" cmpd="sng">
              <a:solidFill>
                <a:srgbClr val="333333"/>
              </a:solidFill>
              <a:prstDash val="solid"/>
              <a:round/>
              <a:headEnd type="none" w="sm" len="sm"/>
              <a:tailEnd type="none" w="sm" len="sm"/>
            </a:ln>
          </p:spPr>
        </p:pic>
        <p:cxnSp>
          <p:nvCxnSpPr>
            <p:cNvPr id="1214" name="Google Shape;1214;p74"/>
            <p:cNvCxnSpPr/>
            <p:nvPr/>
          </p:nvCxnSpPr>
          <p:spPr>
            <a:xfrm rot="10800000" flipH="1">
              <a:off x="5438775" y="3086100"/>
              <a:ext cx="1428750" cy="219075"/>
            </a:xfrm>
            <a:prstGeom prst="straightConnector1">
              <a:avLst/>
            </a:prstGeom>
            <a:noFill/>
            <a:ln w="28575" cap="flat" cmpd="sng">
              <a:solidFill>
                <a:srgbClr val="AEAEAE"/>
              </a:solidFill>
              <a:prstDash val="solid"/>
              <a:miter lim="800000"/>
              <a:headEnd type="none" w="sm" len="sm"/>
              <a:tailEnd type="none" w="sm" len="sm"/>
            </a:ln>
          </p:spPr>
        </p:cxnSp>
        <p:sp>
          <p:nvSpPr>
            <p:cNvPr id="1215" name="Google Shape;1215;p74"/>
            <p:cNvSpPr/>
            <p:nvPr/>
          </p:nvSpPr>
          <p:spPr>
            <a:xfrm>
              <a:off x="5438775" y="3305175"/>
              <a:ext cx="36000" cy="36000"/>
            </a:xfrm>
            <a:prstGeom prst="ellipse">
              <a:avLst/>
            </a:prstGeom>
            <a:solidFill>
              <a:srgbClr val="4472C4"/>
            </a:solidFill>
            <a:ln w="28575" cap="flat" cmpd="sng">
              <a:solidFill>
                <a:srgbClr val="AEAEA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0"/>
                <a:buFont typeface="Arial"/>
                <a:buNone/>
                <a:tabLst/>
                <a:defRPr/>
              </a:pPr>
              <a:endParaRPr kumimoji="0" sz="1350" b="0" i="0" u="none" strike="noStrike" kern="0" cap="none" spc="0" normalizeH="0" baseline="0" noProof="0" dirty="0">
                <a:ln>
                  <a:noFill/>
                </a:ln>
                <a:solidFill>
                  <a:srgbClr val="FFFFFF"/>
                </a:solidFill>
                <a:effectLst/>
                <a:uLnTx/>
                <a:uFillTx/>
                <a:latin typeface="Adobe 繁黑體 Std B" panose="020B0700000000000000" pitchFamily="34" charset="-120"/>
                <a:ea typeface="Adobe 繁黑體 Std B" panose="020B0700000000000000" pitchFamily="34" charset="-120"/>
                <a:cs typeface="Libre Franklin"/>
                <a:sym typeface="Libre Franklin"/>
              </a:endParaRPr>
            </a:p>
          </p:txBody>
        </p:sp>
        <p:sp>
          <p:nvSpPr>
            <p:cNvPr id="1216" name="Google Shape;1216;p74"/>
            <p:cNvSpPr/>
            <p:nvPr/>
          </p:nvSpPr>
          <p:spPr>
            <a:xfrm>
              <a:off x="6867525" y="3086100"/>
              <a:ext cx="36000" cy="36000"/>
            </a:xfrm>
            <a:prstGeom prst="ellipse">
              <a:avLst/>
            </a:prstGeom>
            <a:solidFill>
              <a:srgbClr val="4472C4"/>
            </a:solidFill>
            <a:ln w="28575" cap="flat" cmpd="sng">
              <a:solidFill>
                <a:srgbClr val="AEAEA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0"/>
                <a:buFont typeface="Arial"/>
                <a:buNone/>
                <a:tabLst/>
                <a:defRPr/>
              </a:pPr>
              <a:endParaRPr kumimoji="0" sz="1350" b="0" i="0" u="none" strike="noStrike" kern="0" cap="none" spc="0" normalizeH="0" baseline="0" noProof="0" dirty="0">
                <a:ln>
                  <a:noFill/>
                </a:ln>
                <a:solidFill>
                  <a:srgbClr val="FFFFFF"/>
                </a:solidFill>
                <a:effectLst/>
                <a:uLnTx/>
                <a:uFillTx/>
                <a:latin typeface="Adobe 繁黑體 Std B" panose="020B0700000000000000" pitchFamily="34" charset="-120"/>
                <a:ea typeface="Adobe 繁黑體 Std B" panose="020B0700000000000000" pitchFamily="34" charset="-120"/>
                <a:cs typeface="Libre Franklin"/>
                <a:sym typeface="Libre Franklin"/>
              </a:endParaRPr>
            </a:p>
          </p:txBody>
        </p:sp>
      </p:grpSp>
      <p:grpSp>
        <p:nvGrpSpPr>
          <p:cNvPr id="1217" name="Google Shape;1217;p74"/>
          <p:cNvGrpSpPr/>
          <p:nvPr/>
        </p:nvGrpSpPr>
        <p:grpSpPr>
          <a:xfrm>
            <a:off x="4268758" y="1717248"/>
            <a:ext cx="97425" cy="4047067"/>
            <a:chOff x="6096000" y="1285089"/>
            <a:chExt cx="76200" cy="4664861"/>
          </a:xfrm>
        </p:grpSpPr>
        <p:cxnSp>
          <p:nvCxnSpPr>
            <p:cNvPr id="1218" name="Google Shape;1218;p74"/>
            <p:cNvCxnSpPr/>
            <p:nvPr/>
          </p:nvCxnSpPr>
          <p:spPr>
            <a:xfrm>
              <a:off x="6172200" y="1285089"/>
              <a:ext cx="0" cy="4664861"/>
            </a:xfrm>
            <a:prstGeom prst="straightConnector1">
              <a:avLst/>
            </a:prstGeom>
            <a:noFill/>
            <a:ln w="19050" cap="flat" cmpd="sng">
              <a:solidFill>
                <a:srgbClr val="343434"/>
              </a:solidFill>
              <a:prstDash val="solid"/>
              <a:miter lim="800000"/>
              <a:headEnd type="none" w="sm" len="sm"/>
              <a:tailEnd type="none" w="sm" len="sm"/>
            </a:ln>
          </p:spPr>
        </p:cxnSp>
        <p:cxnSp>
          <p:nvCxnSpPr>
            <p:cNvPr id="1219" name="Google Shape;1219;p74"/>
            <p:cNvCxnSpPr/>
            <p:nvPr/>
          </p:nvCxnSpPr>
          <p:spPr>
            <a:xfrm>
              <a:off x="6096000" y="1285089"/>
              <a:ext cx="0" cy="4664861"/>
            </a:xfrm>
            <a:prstGeom prst="straightConnector1">
              <a:avLst/>
            </a:prstGeom>
            <a:noFill/>
            <a:ln w="19050" cap="flat" cmpd="sng">
              <a:solidFill>
                <a:srgbClr val="343434"/>
              </a:solidFill>
              <a:prstDash val="solid"/>
              <a:miter lim="800000"/>
              <a:headEnd type="none" w="sm" len="sm"/>
              <a:tailEnd type="none" w="sm" len="sm"/>
            </a:ln>
          </p:spPr>
        </p:cxnSp>
      </p:grpSp>
      <p:grpSp>
        <p:nvGrpSpPr>
          <p:cNvPr id="1220" name="Google Shape;1220;p74"/>
          <p:cNvGrpSpPr/>
          <p:nvPr/>
        </p:nvGrpSpPr>
        <p:grpSpPr>
          <a:xfrm>
            <a:off x="7785758" y="1705043"/>
            <a:ext cx="97425" cy="4047067"/>
            <a:chOff x="6096000" y="1285089"/>
            <a:chExt cx="76200" cy="4664861"/>
          </a:xfrm>
        </p:grpSpPr>
        <p:cxnSp>
          <p:nvCxnSpPr>
            <p:cNvPr id="1221" name="Google Shape;1221;p74"/>
            <p:cNvCxnSpPr/>
            <p:nvPr/>
          </p:nvCxnSpPr>
          <p:spPr>
            <a:xfrm>
              <a:off x="6172200" y="1285089"/>
              <a:ext cx="0" cy="4664861"/>
            </a:xfrm>
            <a:prstGeom prst="straightConnector1">
              <a:avLst/>
            </a:prstGeom>
            <a:noFill/>
            <a:ln w="19050" cap="flat" cmpd="sng">
              <a:solidFill>
                <a:srgbClr val="343434"/>
              </a:solidFill>
              <a:prstDash val="solid"/>
              <a:miter lim="800000"/>
              <a:headEnd type="none" w="sm" len="sm"/>
              <a:tailEnd type="none" w="sm" len="sm"/>
            </a:ln>
          </p:spPr>
        </p:cxnSp>
        <p:cxnSp>
          <p:nvCxnSpPr>
            <p:cNvPr id="1222" name="Google Shape;1222;p74"/>
            <p:cNvCxnSpPr/>
            <p:nvPr/>
          </p:nvCxnSpPr>
          <p:spPr>
            <a:xfrm>
              <a:off x="6096000" y="1285089"/>
              <a:ext cx="0" cy="4664861"/>
            </a:xfrm>
            <a:prstGeom prst="straightConnector1">
              <a:avLst/>
            </a:prstGeom>
            <a:noFill/>
            <a:ln w="19050" cap="flat" cmpd="sng">
              <a:solidFill>
                <a:srgbClr val="343434"/>
              </a:solidFill>
              <a:prstDash val="solid"/>
              <a:miter lim="800000"/>
              <a:headEnd type="none" w="sm" len="sm"/>
              <a:tailEnd type="none" w="sm" len="sm"/>
            </a:ln>
          </p:spPr>
        </p:cxnSp>
      </p:grpSp>
      <p:sp>
        <p:nvSpPr>
          <p:cNvPr id="1223" name="Google Shape;1223;p74"/>
          <p:cNvSpPr txBox="1"/>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zh-TW" sz="1200" b="0" i="0" u="none" strike="noStrike" kern="0" cap="none" spc="0" normalizeH="0" baseline="0" noProof="0">
                <a:ln>
                  <a:noFill/>
                </a:ln>
                <a:solidFill>
                  <a:srgbClr val="757575"/>
                </a:solidFill>
                <a:effectLst/>
                <a:uLnTx/>
                <a:uFillTx/>
                <a:latin typeface="Adobe 繁黑體 Std B" panose="020B0700000000000000" pitchFamily="34" charset="-120"/>
                <a:ea typeface="Adobe 繁黑體 Std B" panose="020B0700000000000000" pitchFamily="34" charset="-12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84</a:t>
            </a:fld>
            <a:endParaRPr kumimoji="0" sz="1200" b="0" i="0" u="none" strike="noStrike" kern="0" cap="none" spc="0" normalizeH="0" baseline="0" noProof="0" dirty="0">
              <a:ln>
                <a:noFill/>
              </a:ln>
              <a:solidFill>
                <a:srgbClr val="757575"/>
              </a:solidFill>
              <a:effectLst/>
              <a:uLnTx/>
              <a:uFillTx/>
              <a:latin typeface="Adobe 繁黑體 Std B" panose="020B0700000000000000" pitchFamily="34" charset="-120"/>
              <a:ea typeface="Adobe 繁黑體 Std B" panose="020B0700000000000000" pitchFamily="34" charset="-120"/>
              <a:cs typeface="Arial"/>
              <a:sym typeface="Arial"/>
            </a:endParaRPr>
          </a:p>
        </p:txBody>
      </p:sp>
      <p:grpSp>
        <p:nvGrpSpPr>
          <p:cNvPr id="24" name="Google Shape;1194;p73">
            <a:extLst>
              <a:ext uri="{FF2B5EF4-FFF2-40B4-BE49-F238E27FC236}">
                <a16:creationId xmlns:a16="http://schemas.microsoft.com/office/drawing/2014/main" id="{0B906267-DCFF-488D-8678-005104487340}"/>
              </a:ext>
            </a:extLst>
          </p:cNvPr>
          <p:cNvGrpSpPr/>
          <p:nvPr/>
        </p:nvGrpSpPr>
        <p:grpSpPr>
          <a:xfrm>
            <a:off x="12486465" y="620713"/>
            <a:ext cx="8155059" cy="3890736"/>
            <a:chOff x="-520545" y="1789088"/>
            <a:chExt cx="7414947" cy="3890736"/>
          </a:xfrm>
        </p:grpSpPr>
        <p:sp>
          <p:nvSpPr>
            <p:cNvPr id="25" name="Google Shape;1195;p73">
              <a:extLst>
                <a:ext uri="{FF2B5EF4-FFF2-40B4-BE49-F238E27FC236}">
                  <a16:creationId xmlns:a16="http://schemas.microsoft.com/office/drawing/2014/main" id="{150C9CF8-FF30-41E4-9B0C-B186ED02328A}"/>
                </a:ext>
              </a:extLst>
            </p:cNvPr>
            <p:cNvSpPr/>
            <p:nvPr/>
          </p:nvSpPr>
          <p:spPr>
            <a:xfrm>
              <a:off x="96286" y="1789088"/>
              <a:ext cx="6181284" cy="1239178"/>
            </a:xfrm>
            <a:prstGeom prst="roundRect">
              <a:avLst>
                <a:gd name="adj" fmla="val 6510"/>
              </a:avLst>
            </a:prstGeom>
            <a:solidFill>
              <a:srgbClr val="99003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Adobe 繁黑體 Std B" panose="020B0700000000000000" pitchFamily="34" charset="-120"/>
                <a:ea typeface="Adobe 繁黑體 Std B" panose="020B0700000000000000" pitchFamily="34" charset="-120"/>
                <a:cs typeface="Arial"/>
                <a:sym typeface="Arial"/>
              </a:endParaRPr>
            </a:p>
          </p:txBody>
        </p:sp>
        <p:sp>
          <p:nvSpPr>
            <p:cNvPr id="26" name="Google Shape;1196;p73">
              <a:extLst>
                <a:ext uri="{FF2B5EF4-FFF2-40B4-BE49-F238E27FC236}">
                  <a16:creationId xmlns:a16="http://schemas.microsoft.com/office/drawing/2014/main" id="{BB411797-AC9E-4C16-8807-D68F2D902F52}"/>
                </a:ext>
              </a:extLst>
            </p:cNvPr>
            <p:cNvSpPr txBox="1"/>
            <p:nvPr/>
          </p:nvSpPr>
          <p:spPr>
            <a:xfrm>
              <a:off x="-520545" y="2259781"/>
              <a:ext cx="7414947" cy="3420043"/>
            </a:xfrm>
            <a:prstGeom prst="rect">
              <a:avLst/>
            </a:prstGeom>
            <a:noFill/>
            <a:ln>
              <a:noFill/>
            </a:ln>
          </p:spPr>
          <p:txBody>
            <a:bodyPr spcFirstLastPara="1" wrap="square" lIns="91425" tIns="45700" rIns="91425" bIns="45700" anchor="t" anchorCtr="0">
              <a:normAutofit/>
            </a:bodyPr>
            <a:lstStyle/>
            <a:p>
              <a:pPr marL="0" marR="0" lvl="0" indent="0" algn="ctr" defTabSz="914400" rtl="0" eaLnBrk="1" fontAlgn="auto" latinLnBrk="0" hangingPunct="1">
                <a:lnSpc>
                  <a:spcPct val="55555"/>
                </a:lnSpc>
                <a:spcBef>
                  <a:spcPts val="0"/>
                </a:spcBef>
                <a:spcAft>
                  <a:spcPts val="0"/>
                </a:spcAft>
                <a:buClr>
                  <a:srgbClr val="FFFFFF"/>
                </a:buClr>
                <a:buSzPts val="7200"/>
                <a:buFont typeface="Arial"/>
                <a:buNone/>
                <a:tabLst/>
                <a:defRPr/>
              </a:pPr>
              <a:r>
                <a:rPr kumimoji="0" lang="en-US" altLang="zh-TW" sz="5400" b="1" i="0" u="none" strike="noStrike" kern="0" cap="none" spc="0" normalizeH="0" baseline="0" noProof="0" dirty="0">
                  <a:ln>
                    <a:noFill/>
                  </a:ln>
                  <a:solidFill>
                    <a:srgbClr val="FFFFFF"/>
                  </a:solidFill>
                  <a:effectLst/>
                  <a:uLnTx/>
                  <a:uFillTx/>
                  <a:latin typeface="Adobe 繁黑體 Std B" panose="020B0700000000000000" pitchFamily="34" charset="-120"/>
                  <a:ea typeface="Adobe 繁黑體 Std B" panose="020B0700000000000000" pitchFamily="34" charset="-120"/>
                  <a:cs typeface="Arial"/>
                  <a:sym typeface="Arial"/>
                </a:rPr>
                <a:t>(</a:t>
              </a:r>
              <a:r>
                <a:rPr kumimoji="0" lang="zh-TW" altLang="en-US" sz="5400" b="1" i="0" u="none" strike="noStrike" kern="0" cap="none" spc="0" normalizeH="0" baseline="0" noProof="0" dirty="0">
                  <a:ln>
                    <a:noFill/>
                  </a:ln>
                  <a:solidFill>
                    <a:srgbClr val="FFFFFF"/>
                  </a:solidFill>
                  <a:effectLst/>
                  <a:uLnTx/>
                  <a:uFillTx/>
                  <a:latin typeface="Adobe 繁黑體 Std B" panose="020B0700000000000000" pitchFamily="34" charset="-120"/>
                  <a:ea typeface="Adobe 繁黑體 Std B" panose="020B0700000000000000" pitchFamily="34" charset="-120"/>
                  <a:cs typeface="Arial"/>
                  <a:sym typeface="Arial"/>
                </a:rPr>
                <a:t>五</a:t>
              </a:r>
              <a:r>
                <a:rPr kumimoji="0" lang="en-US" altLang="zh-TW" sz="5400" b="1" i="0" u="none" strike="noStrike" kern="0" cap="none" spc="0" normalizeH="0" baseline="0" noProof="0" dirty="0">
                  <a:ln>
                    <a:noFill/>
                  </a:ln>
                  <a:solidFill>
                    <a:srgbClr val="FFFFFF"/>
                  </a:solidFill>
                  <a:effectLst/>
                  <a:uLnTx/>
                  <a:uFillTx/>
                  <a:latin typeface="Adobe 繁黑體 Std B" panose="020B0700000000000000" pitchFamily="34" charset="-120"/>
                  <a:ea typeface="Adobe 繁黑體 Std B" panose="020B0700000000000000" pitchFamily="34" charset="-120"/>
                  <a:cs typeface="Arial"/>
                  <a:sym typeface="Arial"/>
                </a:rPr>
                <a:t>)</a:t>
              </a:r>
              <a:r>
                <a:rPr kumimoji="0" lang="zh-TW" altLang="en-US" sz="5400" b="1" i="0" u="none" strike="noStrike" kern="0" cap="none" spc="0" normalizeH="0" baseline="0" noProof="0" dirty="0">
                  <a:ln>
                    <a:noFill/>
                  </a:ln>
                  <a:solidFill>
                    <a:srgbClr val="FFFFFF"/>
                  </a:solidFill>
                  <a:effectLst/>
                  <a:uLnTx/>
                  <a:uFillTx/>
                  <a:latin typeface="Adobe 繁黑體 Std B" panose="020B0700000000000000" pitchFamily="34" charset="-120"/>
                  <a:ea typeface="Adobe 繁黑體 Std B" panose="020B0700000000000000" pitchFamily="34" charset="-120"/>
                  <a:cs typeface="Arial"/>
                  <a:sym typeface="Arial"/>
                </a:rPr>
                <a:t>廁所盥洗室</a:t>
              </a:r>
              <a:endParaRPr kumimoji="0" sz="1050" b="0" i="0" u="none" strike="noStrike" kern="0" cap="none" spc="0" normalizeH="0" baseline="0" noProof="0" dirty="0">
                <a:ln>
                  <a:noFill/>
                </a:ln>
                <a:solidFill>
                  <a:srgbClr val="000000"/>
                </a:solidFill>
                <a:effectLst/>
                <a:uLnTx/>
                <a:uFillTx/>
                <a:latin typeface="Adobe 繁黑體 Std B" panose="020B0700000000000000" pitchFamily="34" charset="-120"/>
                <a:ea typeface="Adobe 繁黑體 Std B" panose="020B0700000000000000" pitchFamily="34" charset="-120"/>
                <a:cs typeface="Arial"/>
                <a:sym typeface="Arial"/>
              </a:endParaRPr>
            </a:p>
          </p:txBody>
        </p:sp>
      </p:grpSp>
      <p:sp>
        <p:nvSpPr>
          <p:cNvPr id="27" name="Google Shape;1192;p73">
            <a:extLst>
              <a:ext uri="{FF2B5EF4-FFF2-40B4-BE49-F238E27FC236}">
                <a16:creationId xmlns:a16="http://schemas.microsoft.com/office/drawing/2014/main" id="{EB270873-202A-45AC-8564-E5A4308FB7DE}"/>
              </a:ext>
            </a:extLst>
          </p:cNvPr>
          <p:cNvSpPr/>
          <p:nvPr/>
        </p:nvSpPr>
        <p:spPr>
          <a:xfrm flipH="1">
            <a:off x="-11668203" y="1637186"/>
            <a:ext cx="10445083" cy="4147517"/>
          </a:xfrm>
          <a:prstGeom prst="rect">
            <a:avLst/>
          </a:prstGeom>
          <a:solidFill>
            <a:schemeClr val="lt1">
              <a:alpha val="94901"/>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13" b="0" i="0" u="none" strike="noStrike" kern="0" cap="none" spc="0" normalizeH="0" baseline="0" noProof="0" dirty="0">
              <a:ln>
                <a:noFill/>
              </a:ln>
              <a:solidFill>
                <a:srgbClr val="FFFFFF"/>
              </a:solidFill>
              <a:effectLst/>
              <a:uLnTx/>
              <a:uFillTx/>
              <a:latin typeface="Adobe 繁黑體 Std B" panose="020B0700000000000000" pitchFamily="34" charset="-120"/>
              <a:ea typeface="Adobe 繁黑體 Std B" panose="020B0700000000000000" pitchFamily="34" charset="-120"/>
              <a:cs typeface="Arial"/>
              <a:sym typeface="Arial"/>
            </a:endParaRPr>
          </a:p>
        </p:txBody>
      </p:sp>
      <p:sp>
        <p:nvSpPr>
          <p:cNvPr id="28" name="Google Shape;1197;p73">
            <a:extLst>
              <a:ext uri="{FF2B5EF4-FFF2-40B4-BE49-F238E27FC236}">
                <a16:creationId xmlns:a16="http://schemas.microsoft.com/office/drawing/2014/main" id="{F5BD8B43-FA0B-4ABE-83B6-5E6F012B5987}"/>
              </a:ext>
            </a:extLst>
          </p:cNvPr>
          <p:cNvSpPr txBox="1"/>
          <p:nvPr/>
        </p:nvSpPr>
        <p:spPr>
          <a:xfrm>
            <a:off x="-11032525" y="1916544"/>
            <a:ext cx="9881760" cy="3368385"/>
          </a:xfrm>
          <a:prstGeom prst="rect">
            <a:avLst/>
          </a:prstGeom>
          <a:noFill/>
          <a:ln>
            <a:noFill/>
          </a:ln>
        </p:spPr>
        <p:txBody>
          <a:bodyPr spcFirstLastPara="1" wrap="square" lIns="91425" tIns="45700" rIns="91425" bIns="45700" anchor="t" anchorCtr="0">
            <a:noAutofit/>
          </a:bodyPr>
          <a:lstStyle/>
          <a:p>
            <a:pPr marL="228600" marR="0" lvl="0" indent="-228600" algn="l" defTabSz="914400" rtl="0" eaLnBrk="1" fontAlgn="auto" latinLnBrk="0" hangingPunct="1">
              <a:lnSpc>
                <a:spcPts val="3500"/>
              </a:lnSpc>
              <a:spcBef>
                <a:spcPts val="0"/>
              </a:spcBef>
              <a:spcAft>
                <a:spcPts val="0"/>
              </a:spcAft>
              <a:buClr>
                <a:srgbClr val="000000"/>
              </a:buClr>
              <a:buSzPts val="2400"/>
              <a:buFont typeface="Arial"/>
              <a:buChar char="•"/>
              <a:tabLst/>
              <a:defRPr/>
            </a:pPr>
            <a:r>
              <a:rPr kumimoji="0" lang="en-US" altLang="zh-TW" sz="2400" b="1" i="0" u="none" strike="noStrike" kern="0" cap="none" spc="0" normalizeH="0" baseline="0" noProof="0" dirty="0">
                <a:ln>
                  <a:noFill/>
                </a:ln>
                <a:solidFill>
                  <a:srgbClr val="FFFFFF">
                    <a:lumMod val="75000"/>
                  </a:srgbClr>
                </a:solidFill>
                <a:effectLst/>
                <a:uLnTx/>
                <a:uFillTx/>
                <a:latin typeface="Adobe 繁黑體 Std B" panose="020B0700000000000000" pitchFamily="34" charset="-120"/>
                <a:ea typeface="Adobe 繁黑體 Std B" panose="020B0700000000000000" pitchFamily="34" charset="-120"/>
                <a:cs typeface="Arial"/>
                <a:sym typeface="Arial"/>
              </a:rPr>
              <a:t>1. </a:t>
            </a:r>
            <a:r>
              <a:rPr kumimoji="0" lang="zh-TW" altLang="en-US" sz="2400" b="1" i="0" u="none" strike="noStrike" kern="0" cap="none" spc="0" normalizeH="0" baseline="0" noProof="0" dirty="0">
                <a:ln>
                  <a:noFill/>
                </a:ln>
                <a:solidFill>
                  <a:srgbClr val="FFFFFF">
                    <a:lumMod val="75000"/>
                  </a:srgbClr>
                </a:solidFill>
                <a:effectLst/>
                <a:uLnTx/>
                <a:uFillTx/>
                <a:latin typeface="Adobe 繁黑體 Std B" panose="020B0700000000000000" pitchFamily="34" charset="-120"/>
                <a:ea typeface="Adobe 繁黑體 Std B" panose="020B0700000000000000" pitchFamily="34" charset="-120"/>
                <a:cs typeface="Arial"/>
                <a:sym typeface="Arial"/>
              </a:rPr>
              <a:t>無障礙通路：至少應有一條無障礙通路可通達廁所盥洗室，寬度不  </a:t>
            </a:r>
            <a:br>
              <a:rPr kumimoji="0" lang="zh-TW" altLang="en-US" sz="2400" b="1" i="0" u="none" strike="noStrike" kern="0" cap="none" spc="0" normalizeH="0" baseline="0" noProof="0" dirty="0">
                <a:ln>
                  <a:noFill/>
                </a:ln>
                <a:solidFill>
                  <a:srgbClr val="FFFFFF">
                    <a:lumMod val="75000"/>
                  </a:srgbClr>
                </a:solidFill>
                <a:effectLst/>
                <a:uLnTx/>
                <a:uFillTx/>
                <a:latin typeface="Adobe 繁黑體 Std B" panose="020B0700000000000000" pitchFamily="34" charset="-120"/>
                <a:ea typeface="Adobe 繁黑體 Std B" panose="020B0700000000000000" pitchFamily="34" charset="-120"/>
                <a:cs typeface="Arial"/>
                <a:sym typeface="Arial"/>
              </a:rPr>
            </a:br>
            <a:r>
              <a:rPr kumimoji="0" lang="zh-TW" altLang="en-US" sz="2400" b="1" i="0" u="none" strike="noStrike" kern="0" cap="none" spc="0" normalizeH="0" baseline="0" noProof="0" dirty="0">
                <a:ln>
                  <a:noFill/>
                </a:ln>
                <a:solidFill>
                  <a:srgbClr val="FFFFFF">
                    <a:lumMod val="75000"/>
                  </a:srgbClr>
                </a:solidFill>
                <a:effectLst/>
                <a:uLnTx/>
                <a:uFillTx/>
                <a:latin typeface="Adobe 繁黑體 Std B" panose="020B0700000000000000" pitchFamily="34" charset="-120"/>
                <a:ea typeface="Adobe 繁黑體 Std B" panose="020B0700000000000000" pitchFamily="34" charset="-120"/>
                <a:cs typeface="Arial"/>
                <a:sym typeface="Arial"/>
              </a:rPr>
              <a:t>     得小於九十公分，且應考慮開門之操作空間。</a:t>
            </a:r>
            <a:endParaRPr kumimoji="0" sz="1400" b="0" i="0" u="none" strike="noStrike" kern="0" cap="none" spc="0" normalizeH="0" baseline="0" noProof="0" dirty="0">
              <a:ln>
                <a:noFill/>
              </a:ln>
              <a:solidFill>
                <a:srgbClr val="FFFFFF">
                  <a:lumMod val="75000"/>
                </a:srgbClr>
              </a:solidFill>
              <a:effectLst/>
              <a:uLnTx/>
              <a:uFillTx/>
              <a:latin typeface="Adobe 繁黑體 Std B" panose="020B0700000000000000" pitchFamily="34" charset="-120"/>
              <a:ea typeface="Adobe 繁黑體 Std B" panose="020B0700000000000000" pitchFamily="34" charset="-120"/>
              <a:cs typeface="Arial"/>
              <a:sym typeface="Arial"/>
            </a:endParaRPr>
          </a:p>
          <a:p>
            <a:pPr marL="228600" marR="0" lvl="0" indent="-228600" algn="l" defTabSz="914400" rtl="0" eaLnBrk="1" fontAlgn="auto" latinLnBrk="0" hangingPunct="1">
              <a:lnSpc>
                <a:spcPts val="3500"/>
              </a:lnSpc>
              <a:spcBef>
                <a:spcPts val="1000"/>
              </a:spcBef>
              <a:spcAft>
                <a:spcPts val="0"/>
              </a:spcAft>
              <a:buClr>
                <a:srgbClr val="000000"/>
              </a:buClr>
              <a:buSzPts val="2400"/>
              <a:buFont typeface="Arial"/>
              <a:buChar char="•"/>
              <a:tabLst/>
              <a:defRPr/>
            </a:pPr>
            <a:r>
              <a:rPr kumimoji="0" lang="en-US" altLang="zh-TW" sz="2400" b="1" i="0" u="none" strike="noStrike" kern="0" cap="none" spc="0" normalizeH="0" baseline="0" noProof="0" dirty="0">
                <a:ln>
                  <a:noFill/>
                </a:ln>
                <a:solidFill>
                  <a:srgbClr val="FFFFFF">
                    <a:lumMod val="75000"/>
                  </a:srgbClr>
                </a:solidFill>
                <a:effectLst/>
                <a:uLnTx/>
                <a:uFillTx/>
                <a:latin typeface="Adobe 繁黑體 Std B" panose="020B0700000000000000" pitchFamily="34" charset="-120"/>
                <a:ea typeface="Adobe 繁黑體 Std B" panose="020B0700000000000000" pitchFamily="34" charset="-120"/>
                <a:cs typeface="Arial"/>
                <a:sym typeface="Arial"/>
              </a:rPr>
              <a:t>2. </a:t>
            </a:r>
            <a:r>
              <a:rPr kumimoji="0" lang="zh-TW" altLang="en-US" sz="2400" b="1" i="0" u="none" strike="noStrike" kern="0" cap="none" spc="0" normalizeH="0" baseline="0" noProof="0" dirty="0">
                <a:ln>
                  <a:noFill/>
                </a:ln>
                <a:solidFill>
                  <a:srgbClr val="FFFFFF">
                    <a:lumMod val="75000"/>
                  </a:srgbClr>
                </a:solidFill>
                <a:effectLst/>
                <a:uLnTx/>
                <a:uFillTx/>
                <a:latin typeface="Adobe 繁黑體 Std B" panose="020B0700000000000000" pitchFamily="34" charset="-120"/>
                <a:ea typeface="Adobe 繁黑體 Std B" panose="020B0700000000000000" pitchFamily="34" charset="-120"/>
                <a:cs typeface="Arial"/>
                <a:sym typeface="Arial"/>
              </a:rPr>
              <a:t>門：裝設橫拉門有困難時可用折疊門，門開啟後實際可供進出之淨</a:t>
            </a:r>
            <a:br>
              <a:rPr kumimoji="0" lang="zh-TW" altLang="en-US" sz="2400" b="1" i="0" u="none" strike="noStrike" kern="0" cap="none" spc="0" normalizeH="0" baseline="0" noProof="0" dirty="0">
                <a:ln>
                  <a:noFill/>
                </a:ln>
                <a:solidFill>
                  <a:srgbClr val="FFFFFF">
                    <a:lumMod val="75000"/>
                  </a:srgbClr>
                </a:solidFill>
                <a:effectLst/>
                <a:uLnTx/>
                <a:uFillTx/>
                <a:latin typeface="Adobe 繁黑體 Std B" panose="020B0700000000000000" pitchFamily="34" charset="-120"/>
                <a:ea typeface="Adobe 繁黑體 Std B" panose="020B0700000000000000" pitchFamily="34" charset="-120"/>
                <a:cs typeface="Arial"/>
                <a:sym typeface="Arial"/>
              </a:rPr>
            </a:br>
            <a:r>
              <a:rPr kumimoji="0" lang="zh-TW" altLang="en-US" sz="2400" b="1" i="0" u="none" strike="noStrike" kern="0" cap="none" spc="0" normalizeH="0" baseline="0" noProof="0" dirty="0">
                <a:ln>
                  <a:noFill/>
                </a:ln>
                <a:solidFill>
                  <a:srgbClr val="FFFFFF">
                    <a:lumMod val="75000"/>
                  </a:srgbClr>
                </a:solidFill>
                <a:effectLst/>
                <a:uLnTx/>
                <a:uFillTx/>
                <a:latin typeface="Adobe 繁黑體 Std B" panose="020B0700000000000000" pitchFamily="34" charset="-120"/>
                <a:ea typeface="Adobe 繁黑體 Std B" panose="020B0700000000000000" pitchFamily="34" charset="-120"/>
                <a:cs typeface="Arial"/>
                <a:sym typeface="Arial"/>
              </a:rPr>
              <a:t>     寬不得小於八十公分。不得使用凹入式、扭轉式（含喇叭鎖）之門</a:t>
            </a:r>
            <a:br>
              <a:rPr kumimoji="0" lang="zh-TW" altLang="en-US" sz="2400" b="1" i="0" u="none" strike="noStrike" kern="0" cap="none" spc="0" normalizeH="0" baseline="0" noProof="0" dirty="0">
                <a:ln>
                  <a:noFill/>
                </a:ln>
                <a:solidFill>
                  <a:srgbClr val="FFFFFF">
                    <a:lumMod val="75000"/>
                  </a:srgbClr>
                </a:solidFill>
                <a:effectLst/>
                <a:uLnTx/>
                <a:uFillTx/>
                <a:latin typeface="Adobe 繁黑體 Std B" panose="020B0700000000000000" pitchFamily="34" charset="-120"/>
                <a:ea typeface="Adobe 繁黑體 Std B" panose="020B0700000000000000" pitchFamily="34" charset="-120"/>
                <a:cs typeface="Arial"/>
                <a:sym typeface="Arial"/>
              </a:rPr>
            </a:br>
            <a:r>
              <a:rPr kumimoji="0" lang="zh-TW" altLang="en-US" sz="2400" b="1" i="0" u="none" strike="noStrike" kern="0" cap="none" spc="0" normalizeH="0" baseline="0" noProof="0" dirty="0">
                <a:ln>
                  <a:noFill/>
                </a:ln>
                <a:solidFill>
                  <a:srgbClr val="FFFFFF">
                    <a:lumMod val="75000"/>
                  </a:srgbClr>
                </a:solidFill>
                <a:effectLst/>
                <a:uLnTx/>
                <a:uFillTx/>
                <a:latin typeface="Adobe 繁黑體 Std B" panose="020B0700000000000000" pitchFamily="34" charset="-120"/>
                <a:ea typeface="Adobe 繁黑體 Std B" panose="020B0700000000000000" pitchFamily="34" charset="-120"/>
                <a:cs typeface="Arial"/>
                <a:sym typeface="Arial"/>
              </a:rPr>
              <a:t>     把及鎖扣，且有半截式之蝴蝶葉鉸鏈彈簧門應立即拆除。</a:t>
            </a:r>
            <a:endParaRPr kumimoji="0" sz="1400" b="0" i="0" u="none" strike="noStrike" kern="0" cap="none" spc="0" normalizeH="0" baseline="0" noProof="0" dirty="0">
              <a:ln>
                <a:noFill/>
              </a:ln>
              <a:solidFill>
                <a:srgbClr val="FFFFFF">
                  <a:lumMod val="75000"/>
                </a:srgbClr>
              </a:solidFill>
              <a:effectLst/>
              <a:uLnTx/>
              <a:uFillTx/>
              <a:latin typeface="Adobe 繁黑體 Std B" panose="020B0700000000000000" pitchFamily="34" charset="-120"/>
              <a:ea typeface="Adobe 繁黑體 Std B" panose="020B0700000000000000" pitchFamily="34" charset="-120"/>
              <a:cs typeface="Arial"/>
              <a:sym typeface="Arial"/>
            </a:endParaRPr>
          </a:p>
          <a:p>
            <a:pPr marL="228600" marR="0" lvl="0" indent="-228600" algn="l" defTabSz="914400" rtl="0" eaLnBrk="1" fontAlgn="auto" latinLnBrk="0" hangingPunct="1">
              <a:lnSpc>
                <a:spcPts val="3500"/>
              </a:lnSpc>
              <a:spcBef>
                <a:spcPts val="1000"/>
              </a:spcBef>
              <a:spcAft>
                <a:spcPts val="0"/>
              </a:spcAft>
              <a:buClr>
                <a:srgbClr val="000000"/>
              </a:buClr>
              <a:buSzPts val="2400"/>
              <a:buFont typeface="Arial"/>
              <a:buChar char="•"/>
              <a:tabLst/>
              <a:defRPr/>
            </a:pPr>
            <a:r>
              <a:rPr kumimoji="0" lang="en-US" altLang="zh-TW" sz="2400" b="1" i="0" u="none" strike="noStrike" kern="0" cap="none" spc="0" normalizeH="0" baseline="0" noProof="0" dirty="0">
                <a:ln>
                  <a:noFill/>
                </a:ln>
                <a:solidFill>
                  <a:srgbClr val="FFFFFF">
                    <a:lumMod val="75000"/>
                  </a:srgbClr>
                </a:solidFill>
                <a:effectLst/>
                <a:uLnTx/>
                <a:uFillTx/>
                <a:latin typeface="Adobe 繁黑體 Std B" panose="020B0700000000000000" pitchFamily="34" charset="-120"/>
                <a:ea typeface="Adobe 繁黑體 Std B" panose="020B0700000000000000" pitchFamily="34" charset="-120"/>
                <a:cs typeface="Arial"/>
                <a:sym typeface="Arial"/>
              </a:rPr>
              <a:t>3. </a:t>
            </a:r>
            <a:r>
              <a:rPr kumimoji="0" lang="zh-TW" altLang="en-US" sz="2400" b="1" i="0" u="none" strike="noStrike" kern="0" cap="none" spc="0" normalizeH="0" baseline="0" noProof="0" dirty="0">
                <a:ln>
                  <a:noFill/>
                </a:ln>
                <a:solidFill>
                  <a:srgbClr val="FFFFFF">
                    <a:lumMod val="75000"/>
                  </a:srgbClr>
                </a:solidFill>
                <a:effectLst/>
                <a:uLnTx/>
                <a:uFillTx/>
                <a:latin typeface="Adobe 繁黑體 Std B" panose="020B0700000000000000" pitchFamily="34" charset="-120"/>
                <a:ea typeface="Adobe 繁黑體 Std B" panose="020B0700000000000000" pitchFamily="34" charset="-120"/>
                <a:cs typeface="Arial"/>
                <a:sym typeface="Arial"/>
              </a:rPr>
              <a:t>迴轉空間：直徑不得小於一百二十公分，其中邊緣二十公分範圍內，</a:t>
            </a:r>
            <a:br>
              <a:rPr kumimoji="0" lang="zh-TW" altLang="en-US" sz="2400" b="1" i="0" u="none" strike="noStrike" kern="0" cap="none" spc="0" normalizeH="0" baseline="0" noProof="0" dirty="0">
                <a:ln>
                  <a:noFill/>
                </a:ln>
                <a:solidFill>
                  <a:srgbClr val="FFFFFF">
                    <a:lumMod val="75000"/>
                  </a:srgbClr>
                </a:solidFill>
                <a:effectLst/>
                <a:uLnTx/>
                <a:uFillTx/>
                <a:latin typeface="Adobe 繁黑體 Std B" panose="020B0700000000000000" pitchFamily="34" charset="-120"/>
                <a:ea typeface="Adobe 繁黑體 Std B" panose="020B0700000000000000" pitchFamily="34" charset="-120"/>
                <a:cs typeface="Arial"/>
                <a:sym typeface="Arial"/>
              </a:rPr>
            </a:br>
            <a:r>
              <a:rPr kumimoji="0" lang="zh-TW" altLang="en-US" sz="2400" b="1" i="0" u="none" strike="noStrike" kern="0" cap="none" spc="0" normalizeH="0" baseline="0" noProof="0" dirty="0">
                <a:ln>
                  <a:noFill/>
                </a:ln>
                <a:solidFill>
                  <a:srgbClr val="FFFFFF">
                    <a:lumMod val="75000"/>
                  </a:srgbClr>
                </a:solidFill>
                <a:effectLst/>
                <a:uLnTx/>
                <a:uFillTx/>
                <a:latin typeface="Adobe 繁黑體 Std B" panose="020B0700000000000000" pitchFamily="34" charset="-120"/>
                <a:ea typeface="Adobe 繁黑體 Std B" panose="020B0700000000000000" pitchFamily="34" charset="-120"/>
                <a:cs typeface="Arial"/>
                <a:sym typeface="Arial"/>
              </a:rPr>
              <a:t>     淨高不得小於六十五公分。</a:t>
            </a:r>
            <a:endParaRPr kumimoji="0" sz="2400" b="1" i="0" u="none" strike="noStrike" kern="0" cap="none" spc="0" normalizeH="0" baseline="0" noProof="0" dirty="0">
              <a:ln>
                <a:noFill/>
              </a:ln>
              <a:solidFill>
                <a:srgbClr val="FFFFFF">
                  <a:lumMod val="75000"/>
                </a:srgbClr>
              </a:solidFill>
              <a:effectLst/>
              <a:uLnTx/>
              <a:uFillTx/>
              <a:latin typeface="Adobe 繁黑體 Std B" panose="020B0700000000000000" pitchFamily="34" charset="-120"/>
              <a:ea typeface="Adobe 繁黑體 Std B" panose="020B0700000000000000" pitchFamily="34" charset="-120"/>
              <a:cs typeface="Arial"/>
              <a:sym typeface="Arial"/>
            </a:endParaRPr>
          </a:p>
        </p:txBody>
      </p:sp>
      <p:sp>
        <p:nvSpPr>
          <p:cNvPr id="29" name="Google Shape;1197;p73">
            <a:extLst>
              <a:ext uri="{FF2B5EF4-FFF2-40B4-BE49-F238E27FC236}">
                <a16:creationId xmlns:a16="http://schemas.microsoft.com/office/drawing/2014/main" id="{B2DBC852-5E16-47B3-A66F-5C0D934F239D}"/>
              </a:ext>
            </a:extLst>
          </p:cNvPr>
          <p:cNvSpPr txBox="1"/>
          <p:nvPr/>
        </p:nvSpPr>
        <p:spPr>
          <a:xfrm>
            <a:off x="-11032525" y="1916544"/>
            <a:ext cx="9881760" cy="3368385"/>
          </a:xfrm>
          <a:prstGeom prst="rect">
            <a:avLst/>
          </a:prstGeom>
          <a:noFill/>
          <a:ln>
            <a:noFill/>
          </a:ln>
        </p:spPr>
        <p:txBody>
          <a:bodyPr spcFirstLastPara="1" wrap="square" lIns="91425" tIns="45700" rIns="91425" bIns="45700" anchor="t" anchorCtr="0">
            <a:noAutofit/>
          </a:bodyPr>
          <a:lstStyle/>
          <a:p>
            <a:pPr marL="228600" marR="0" lvl="0" indent="-228600" algn="l" defTabSz="914400" rtl="0" eaLnBrk="1" fontAlgn="auto" latinLnBrk="0" hangingPunct="1">
              <a:lnSpc>
                <a:spcPts val="3500"/>
              </a:lnSpc>
              <a:spcBef>
                <a:spcPts val="0"/>
              </a:spcBef>
              <a:spcAft>
                <a:spcPts val="0"/>
              </a:spcAft>
              <a:buClr>
                <a:srgbClr val="000000"/>
              </a:buClr>
              <a:buSzPts val="2400"/>
              <a:buFont typeface="Arial"/>
              <a:buChar char="•"/>
              <a:tabLst/>
              <a:defRPr/>
            </a:pPr>
            <a:r>
              <a:rPr kumimoji="0" lang="en-US" altLang="zh-TW" sz="2400" b="1" i="0" u="none" strike="noStrike" kern="0" cap="none" spc="0" normalizeH="0" baseline="0" noProof="0" dirty="0">
                <a:ln>
                  <a:noFill/>
                </a:ln>
                <a:solidFill>
                  <a:srgbClr val="000000"/>
                </a:solidFill>
                <a:effectLst/>
                <a:uLnTx/>
                <a:uFillTx/>
                <a:latin typeface="Adobe 繁黑體 Std B" panose="020B0700000000000000" pitchFamily="34" charset="-120"/>
                <a:ea typeface="Adobe 繁黑體 Std B" panose="020B0700000000000000" pitchFamily="34" charset="-120"/>
                <a:cs typeface="Arial"/>
                <a:sym typeface="Arial"/>
              </a:rPr>
              <a:t>1. </a:t>
            </a:r>
            <a:r>
              <a:rPr kumimoji="0" lang="zh-TW" altLang="en-US" sz="2400" b="1" i="0" u="none" strike="noStrike" kern="0" cap="none" spc="0" normalizeH="0" baseline="0" noProof="0" dirty="0">
                <a:ln>
                  <a:noFill/>
                </a:ln>
                <a:solidFill>
                  <a:srgbClr val="000000"/>
                </a:solidFill>
                <a:effectLst/>
                <a:uLnTx/>
                <a:uFillTx/>
                <a:latin typeface="Adobe 繁黑體 Std B" panose="020B0700000000000000" pitchFamily="34" charset="-120"/>
                <a:ea typeface="Adobe 繁黑體 Std B" panose="020B0700000000000000" pitchFamily="34" charset="-120"/>
                <a:cs typeface="Arial"/>
                <a:sym typeface="Arial"/>
              </a:rPr>
              <a:t>無障礙通路：至少應有一條無障礙通路可通達廁所盥洗室，寬度不  </a:t>
            </a:r>
            <a:br>
              <a:rPr kumimoji="0" lang="zh-TW" altLang="en-US" sz="2400" b="1" i="0" u="none" strike="noStrike" kern="0" cap="none" spc="0" normalizeH="0" baseline="0" noProof="0" dirty="0">
                <a:ln>
                  <a:noFill/>
                </a:ln>
                <a:solidFill>
                  <a:srgbClr val="000000"/>
                </a:solidFill>
                <a:effectLst/>
                <a:uLnTx/>
                <a:uFillTx/>
                <a:latin typeface="Adobe 繁黑體 Std B" panose="020B0700000000000000" pitchFamily="34" charset="-120"/>
                <a:ea typeface="Adobe 繁黑體 Std B" panose="020B0700000000000000" pitchFamily="34" charset="-120"/>
                <a:cs typeface="Arial"/>
                <a:sym typeface="Arial"/>
              </a:rPr>
            </a:br>
            <a:r>
              <a:rPr kumimoji="0" lang="zh-TW" altLang="en-US" sz="2400" b="1" i="0" u="none" strike="noStrike" kern="0" cap="none" spc="0" normalizeH="0" baseline="0" noProof="0" dirty="0">
                <a:ln>
                  <a:noFill/>
                </a:ln>
                <a:solidFill>
                  <a:srgbClr val="000000"/>
                </a:solidFill>
                <a:effectLst/>
                <a:uLnTx/>
                <a:uFillTx/>
                <a:latin typeface="Adobe 繁黑體 Std B" panose="020B0700000000000000" pitchFamily="34" charset="-120"/>
                <a:ea typeface="Adobe 繁黑體 Std B" panose="020B0700000000000000" pitchFamily="34" charset="-120"/>
                <a:cs typeface="Arial"/>
                <a:sym typeface="Arial"/>
              </a:rPr>
              <a:t>     得小於九十公分，且</a:t>
            </a:r>
            <a:r>
              <a:rPr kumimoji="0" lang="zh-TW" altLang="en-US" sz="2400" b="1" i="0" u="none" strike="noStrike" kern="0" cap="none" spc="0" normalizeH="0" baseline="0" noProof="0" dirty="0">
                <a:ln>
                  <a:noFill/>
                </a:ln>
                <a:solidFill>
                  <a:srgbClr val="C00000"/>
                </a:solidFill>
                <a:effectLst/>
                <a:uLnTx/>
                <a:uFillTx/>
                <a:latin typeface="Adobe 繁黑體 Std B" panose="020B0700000000000000" pitchFamily="34" charset="-120"/>
                <a:ea typeface="Adobe 繁黑體 Std B" panose="020B0700000000000000" pitchFamily="34" charset="-120"/>
                <a:cs typeface="Arial"/>
                <a:sym typeface="Arial"/>
              </a:rPr>
              <a:t>應考慮開門之操作空間</a:t>
            </a:r>
            <a:r>
              <a:rPr kumimoji="0" lang="zh-TW" altLang="en-US" sz="2400" b="1" i="0" u="none" strike="noStrike" kern="0" cap="none" spc="0" normalizeH="0" baseline="0" noProof="0" dirty="0">
                <a:ln>
                  <a:noFill/>
                </a:ln>
                <a:solidFill>
                  <a:srgbClr val="000000"/>
                </a:solidFill>
                <a:effectLst/>
                <a:uLnTx/>
                <a:uFillTx/>
                <a:latin typeface="Adobe 繁黑體 Std B" panose="020B0700000000000000" pitchFamily="34" charset="-120"/>
                <a:ea typeface="Adobe 繁黑體 Std B" panose="020B0700000000000000" pitchFamily="34" charset="-120"/>
                <a:cs typeface="Arial"/>
                <a:sym typeface="Arial"/>
              </a:rPr>
              <a:t>。</a:t>
            </a:r>
            <a:endParaRPr kumimoji="0" sz="1400" b="0" i="0" u="none" strike="noStrike" kern="0" cap="none" spc="0" normalizeH="0" baseline="0" noProof="0" dirty="0">
              <a:ln>
                <a:noFill/>
              </a:ln>
              <a:solidFill>
                <a:srgbClr val="000000"/>
              </a:solidFill>
              <a:effectLst/>
              <a:uLnTx/>
              <a:uFillTx/>
              <a:latin typeface="Adobe 繁黑體 Std B" panose="020B0700000000000000" pitchFamily="34" charset="-120"/>
              <a:ea typeface="Adobe 繁黑體 Std B" panose="020B0700000000000000" pitchFamily="34" charset="-120"/>
              <a:cs typeface="Arial"/>
              <a:sym typeface="Arial"/>
            </a:endParaRPr>
          </a:p>
          <a:p>
            <a:pPr marL="228600" marR="0" lvl="0" indent="-228600" algn="l" defTabSz="914400" rtl="0" eaLnBrk="1" fontAlgn="auto" latinLnBrk="0" hangingPunct="1">
              <a:lnSpc>
                <a:spcPts val="3500"/>
              </a:lnSpc>
              <a:spcBef>
                <a:spcPts val="1000"/>
              </a:spcBef>
              <a:spcAft>
                <a:spcPts val="0"/>
              </a:spcAft>
              <a:buClr>
                <a:srgbClr val="000000"/>
              </a:buClr>
              <a:buSzPts val="2400"/>
              <a:buFont typeface="Arial"/>
              <a:buChar char="•"/>
              <a:tabLst/>
              <a:defRPr/>
            </a:pPr>
            <a:r>
              <a:rPr kumimoji="0" lang="en-US" altLang="zh-TW" sz="2400" b="1" i="0" u="none" strike="noStrike" kern="0" cap="none" spc="0" normalizeH="0" baseline="0" noProof="0" dirty="0">
                <a:ln>
                  <a:noFill/>
                </a:ln>
                <a:solidFill>
                  <a:srgbClr val="000000"/>
                </a:solidFill>
                <a:effectLst/>
                <a:uLnTx/>
                <a:uFillTx/>
                <a:latin typeface="Adobe 繁黑體 Std B" panose="020B0700000000000000" pitchFamily="34" charset="-120"/>
                <a:ea typeface="Adobe 繁黑體 Std B" panose="020B0700000000000000" pitchFamily="34" charset="-120"/>
                <a:cs typeface="Arial"/>
                <a:sym typeface="Arial"/>
              </a:rPr>
              <a:t>2. </a:t>
            </a:r>
            <a:r>
              <a:rPr kumimoji="0" lang="zh-TW" altLang="en-US" sz="2400" b="1" i="0" u="none" strike="noStrike" kern="0" cap="none" spc="0" normalizeH="0" baseline="0" noProof="0" dirty="0">
                <a:ln>
                  <a:noFill/>
                </a:ln>
                <a:solidFill>
                  <a:srgbClr val="000000"/>
                </a:solidFill>
                <a:effectLst/>
                <a:uLnTx/>
                <a:uFillTx/>
                <a:latin typeface="Adobe 繁黑體 Std B" panose="020B0700000000000000" pitchFamily="34" charset="-120"/>
                <a:ea typeface="Adobe 繁黑體 Std B" panose="020B0700000000000000" pitchFamily="34" charset="-120"/>
                <a:cs typeface="Arial"/>
                <a:sym typeface="Arial"/>
              </a:rPr>
              <a:t>門：裝設橫拉門有困難時可用折疊門，門開啟後實際可供進出之淨</a:t>
            </a:r>
            <a:br>
              <a:rPr kumimoji="0" lang="zh-TW" altLang="en-US" sz="2400" b="1" i="0" u="none" strike="noStrike" kern="0" cap="none" spc="0" normalizeH="0" baseline="0" noProof="0" dirty="0">
                <a:ln>
                  <a:noFill/>
                </a:ln>
                <a:solidFill>
                  <a:srgbClr val="000000"/>
                </a:solidFill>
                <a:effectLst/>
                <a:uLnTx/>
                <a:uFillTx/>
                <a:latin typeface="Adobe 繁黑體 Std B" panose="020B0700000000000000" pitchFamily="34" charset="-120"/>
                <a:ea typeface="Adobe 繁黑體 Std B" panose="020B0700000000000000" pitchFamily="34" charset="-120"/>
                <a:cs typeface="Arial"/>
                <a:sym typeface="Arial"/>
              </a:rPr>
            </a:br>
            <a:r>
              <a:rPr kumimoji="0" lang="zh-TW" altLang="en-US" sz="2400" b="1" i="0" u="none" strike="noStrike" kern="0" cap="none" spc="0" normalizeH="0" baseline="0" noProof="0" dirty="0">
                <a:ln>
                  <a:noFill/>
                </a:ln>
                <a:solidFill>
                  <a:srgbClr val="000000"/>
                </a:solidFill>
                <a:effectLst/>
                <a:uLnTx/>
                <a:uFillTx/>
                <a:latin typeface="Adobe 繁黑體 Std B" panose="020B0700000000000000" pitchFamily="34" charset="-120"/>
                <a:ea typeface="Adobe 繁黑體 Std B" panose="020B0700000000000000" pitchFamily="34" charset="-120"/>
                <a:cs typeface="Arial"/>
                <a:sym typeface="Arial"/>
              </a:rPr>
              <a:t>     寬不得小於八十公分。不得使用凹入式、扭轉式（含喇叭鎖）之門</a:t>
            </a:r>
            <a:br>
              <a:rPr kumimoji="0" lang="zh-TW" altLang="en-US" sz="2400" b="1" i="0" u="none" strike="noStrike" kern="0" cap="none" spc="0" normalizeH="0" baseline="0" noProof="0" dirty="0">
                <a:ln>
                  <a:noFill/>
                </a:ln>
                <a:solidFill>
                  <a:srgbClr val="000000"/>
                </a:solidFill>
                <a:effectLst/>
                <a:uLnTx/>
                <a:uFillTx/>
                <a:latin typeface="Adobe 繁黑體 Std B" panose="020B0700000000000000" pitchFamily="34" charset="-120"/>
                <a:ea typeface="Adobe 繁黑體 Std B" panose="020B0700000000000000" pitchFamily="34" charset="-120"/>
                <a:cs typeface="Arial"/>
                <a:sym typeface="Arial"/>
              </a:rPr>
            </a:br>
            <a:r>
              <a:rPr kumimoji="0" lang="zh-TW" altLang="en-US" sz="2400" b="1" i="0" u="none" strike="noStrike" kern="0" cap="none" spc="0" normalizeH="0" baseline="0" noProof="0" dirty="0">
                <a:ln>
                  <a:noFill/>
                </a:ln>
                <a:solidFill>
                  <a:srgbClr val="000000"/>
                </a:solidFill>
                <a:effectLst/>
                <a:uLnTx/>
                <a:uFillTx/>
                <a:latin typeface="Adobe 繁黑體 Std B" panose="020B0700000000000000" pitchFamily="34" charset="-120"/>
                <a:ea typeface="Adobe 繁黑體 Std B" panose="020B0700000000000000" pitchFamily="34" charset="-120"/>
                <a:cs typeface="Arial"/>
                <a:sym typeface="Arial"/>
              </a:rPr>
              <a:t>     把及鎖扣，且有半截式之蝴蝶葉鉸鏈彈簧門應立即拆除。</a:t>
            </a:r>
            <a:endParaRPr kumimoji="0" sz="1400" b="0" i="0" u="none" strike="noStrike" kern="0" cap="none" spc="0" normalizeH="0" baseline="0" noProof="0" dirty="0">
              <a:ln>
                <a:noFill/>
              </a:ln>
              <a:solidFill>
                <a:srgbClr val="000000"/>
              </a:solidFill>
              <a:effectLst/>
              <a:uLnTx/>
              <a:uFillTx/>
              <a:latin typeface="Adobe 繁黑體 Std B" panose="020B0700000000000000" pitchFamily="34" charset="-120"/>
              <a:ea typeface="Adobe 繁黑體 Std B" panose="020B0700000000000000" pitchFamily="34" charset="-120"/>
              <a:cs typeface="Arial"/>
              <a:sym typeface="Arial"/>
            </a:endParaRPr>
          </a:p>
          <a:p>
            <a:pPr marL="228600" marR="0" lvl="0" indent="-228600" algn="l" defTabSz="914400" rtl="0" eaLnBrk="1" fontAlgn="auto" latinLnBrk="0" hangingPunct="1">
              <a:lnSpc>
                <a:spcPts val="3500"/>
              </a:lnSpc>
              <a:spcBef>
                <a:spcPts val="1000"/>
              </a:spcBef>
              <a:spcAft>
                <a:spcPts val="0"/>
              </a:spcAft>
              <a:buClr>
                <a:srgbClr val="000000"/>
              </a:buClr>
              <a:buSzPts val="2400"/>
              <a:buFont typeface="Arial"/>
              <a:buChar char="•"/>
              <a:tabLst/>
              <a:defRPr/>
            </a:pPr>
            <a:r>
              <a:rPr kumimoji="0" lang="en-US" altLang="zh-TW" sz="2400" b="1" i="0" u="none" strike="noStrike" kern="0" cap="none" spc="0" normalizeH="0" baseline="0" noProof="0" dirty="0">
                <a:ln>
                  <a:noFill/>
                </a:ln>
                <a:solidFill>
                  <a:srgbClr val="000000"/>
                </a:solidFill>
                <a:effectLst/>
                <a:uLnTx/>
                <a:uFillTx/>
                <a:latin typeface="Adobe 繁黑體 Std B" panose="020B0700000000000000" pitchFamily="34" charset="-120"/>
                <a:ea typeface="Adobe 繁黑體 Std B" panose="020B0700000000000000" pitchFamily="34" charset="-120"/>
                <a:cs typeface="Arial"/>
                <a:sym typeface="Arial"/>
              </a:rPr>
              <a:t>3. </a:t>
            </a:r>
            <a:r>
              <a:rPr kumimoji="0" lang="zh-TW" altLang="en-US" sz="2400" b="1" i="0" u="none" strike="noStrike" kern="0" cap="none" spc="0" normalizeH="0" baseline="0" noProof="0" dirty="0">
                <a:ln>
                  <a:noFill/>
                </a:ln>
                <a:solidFill>
                  <a:srgbClr val="000000"/>
                </a:solidFill>
                <a:effectLst/>
                <a:uLnTx/>
                <a:uFillTx/>
                <a:latin typeface="Adobe 繁黑體 Std B" panose="020B0700000000000000" pitchFamily="34" charset="-120"/>
                <a:ea typeface="Adobe 繁黑體 Std B" panose="020B0700000000000000" pitchFamily="34" charset="-120"/>
                <a:cs typeface="Arial"/>
                <a:sym typeface="Arial"/>
              </a:rPr>
              <a:t>迴轉空間：直徑不得小於一百二十公分，其中邊緣二十公分範圍內，</a:t>
            </a:r>
            <a:br>
              <a:rPr kumimoji="0" lang="zh-TW" altLang="en-US" sz="2400" b="1" i="0" u="none" strike="noStrike" kern="0" cap="none" spc="0" normalizeH="0" baseline="0" noProof="0" dirty="0">
                <a:ln>
                  <a:noFill/>
                </a:ln>
                <a:solidFill>
                  <a:srgbClr val="000000"/>
                </a:solidFill>
                <a:effectLst/>
                <a:uLnTx/>
                <a:uFillTx/>
                <a:latin typeface="Adobe 繁黑體 Std B" panose="020B0700000000000000" pitchFamily="34" charset="-120"/>
                <a:ea typeface="Adobe 繁黑體 Std B" panose="020B0700000000000000" pitchFamily="34" charset="-120"/>
                <a:cs typeface="Arial"/>
                <a:sym typeface="Arial"/>
              </a:rPr>
            </a:br>
            <a:r>
              <a:rPr kumimoji="0" lang="zh-TW" altLang="en-US" sz="2400" b="1" i="0" u="none" strike="noStrike" kern="0" cap="none" spc="0" normalizeH="0" baseline="0" noProof="0" dirty="0">
                <a:ln>
                  <a:noFill/>
                </a:ln>
                <a:solidFill>
                  <a:srgbClr val="000000"/>
                </a:solidFill>
                <a:effectLst/>
                <a:uLnTx/>
                <a:uFillTx/>
                <a:latin typeface="Adobe 繁黑體 Std B" panose="020B0700000000000000" pitchFamily="34" charset="-120"/>
                <a:ea typeface="Adobe 繁黑體 Std B" panose="020B0700000000000000" pitchFamily="34" charset="-120"/>
                <a:cs typeface="Arial"/>
                <a:sym typeface="Arial"/>
              </a:rPr>
              <a:t>     淨高不得小於六十五公分。</a:t>
            </a:r>
            <a:endParaRPr kumimoji="0" sz="2400" b="1" i="0" u="none" strike="noStrike" kern="0" cap="none" spc="0" normalizeH="0" baseline="0" noProof="0" dirty="0">
              <a:ln>
                <a:noFill/>
              </a:ln>
              <a:solidFill>
                <a:srgbClr val="000000"/>
              </a:solidFill>
              <a:effectLst/>
              <a:uLnTx/>
              <a:uFillTx/>
              <a:latin typeface="Adobe 繁黑體 Std B" panose="020B0700000000000000" pitchFamily="34" charset="-120"/>
              <a:ea typeface="Adobe 繁黑體 Std B" panose="020B0700000000000000" pitchFamily="34" charset="-120"/>
              <a:cs typeface="Arial"/>
              <a:sym typeface="Arial"/>
            </a:endParaRPr>
          </a:p>
        </p:txBody>
      </p:sp>
      <p:grpSp>
        <p:nvGrpSpPr>
          <p:cNvPr id="30" name="Google Shape;1232;p75">
            <a:extLst>
              <a:ext uri="{FF2B5EF4-FFF2-40B4-BE49-F238E27FC236}">
                <a16:creationId xmlns:a16="http://schemas.microsoft.com/office/drawing/2014/main" id="{C099C527-1FEB-48B9-A5CC-6C58A3D04DF5}"/>
              </a:ext>
            </a:extLst>
          </p:cNvPr>
          <p:cNvGrpSpPr/>
          <p:nvPr/>
        </p:nvGrpSpPr>
        <p:grpSpPr>
          <a:xfrm>
            <a:off x="1914660" y="-1383457"/>
            <a:ext cx="2660168" cy="878266"/>
            <a:chOff x="-401944" y="5029714"/>
            <a:chExt cx="7089885" cy="3999093"/>
          </a:xfrm>
        </p:grpSpPr>
        <p:sp>
          <p:nvSpPr>
            <p:cNvPr id="31" name="Google Shape;1233;p75">
              <a:extLst>
                <a:ext uri="{FF2B5EF4-FFF2-40B4-BE49-F238E27FC236}">
                  <a16:creationId xmlns:a16="http://schemas.microsoft.com/office/drawing/2014/main" id="{FF3E076D-28D7-45C4-8F6B-2514892E6705}"/>
                </a:ext>
              </a:extLst>
            </p:cNvPr>
            <p:cNvSpPr/>
            <p:nvPr/>
          </p:nvSpPr>
          <p:spPr>
            <a:xfrm>
              <a:off x="248301" y="5029714"/>
              <a:ext cx="5789395" cy="3520518"/>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Adobe 繁黑體 Std B" panose="020B0700000000000000" pitchFamily="34" charset="-120"/>
                <a:ea typeface="Adobe 繁黑體 Std B" panose="020B0700000000000000" pitchFamily="34" charset="-120"/>
                <a:cs typeface="Arial"/>
                <a:sym typeface="Arial"/>
              </a:endParaRPr>
            </a:p>
          </p:txBody>
        </p:sp>
        <p:sp>
          <p:nvSpPr>
            <p:cNvPr id="32" name="Google Shape;1234;p75">
              <a:extLst>
                <a:ext uri="{FF2B5EF4-FFF2-40B4-BE49-F238E27FC236}">
                  <a16:creationId xmlns:a16="http://schemas.microsoft.com/office/drawing/2014/main" id="{6EFF967C-4F8A-41BF-8768-358E286BEE3B}"/>
                </a:ext>
              </a:extLst>
            </p:cNvPr>
            <p:cNvSpPr txBox="1"/>
            <p:nvPr/>
          </p:nvSpPr>
          <p:spPr>
            <a:xfrm>
              <a:off x="-401944" y="5508294"/>
              <a:ext cx="7089885" cy="3520513"/>
            </a:xfrm>
            <a:prstGeom prst="rect">
              <a:avLst/>
            </a:prstGeom>
            <a:noFill/>
            <a:ln>
              <a:noFill/>
            </a:ln>
          </p:spPr>
          <p:txBody>
            <a:bodyPr spcFirstLastPara="1" wrap="square" lIns="91425" tIns="45700" rIns="91425" bIns="45700" anchor="t" anchorCtr="0">
              <a:normAutofit/>
            </a:bodyPr>
            <a:lstStyle/>
            <a:p>
              <a:pPr marL="0" marR="0" lvl="0" indent="0" algn="ctr" defTabSz="914400" rtl="0" eaLnBrk="1" fontAlgn="auto" latinLnBrk="0" hangingPunct="1">
                <a:lnSpc>
                  <a:spcPct val="109375"/>
                </a:lnSpc>
                <a:spcBef>
                  <a:spcPts val="0"/>
                </a:spcBef>
                <a:spcAft>
                  <a:spcPts val="0"/>
                </a:spcAft>
                <a:buClr>
                  <a:srgbClr val="000000"/>
                </a:buClr>
                <a:buSzPts val="3200"/>
                <a:buFont typeface="Arial"/>
                <a:buNone/>
                <a:tabLst/>
                <a:defRPr/>
              </a:pPr>
              <a:r>
                <a:rPr kumimoji="0" lang="zh-TW" altLang="en-US" sz="3200" b="1" i="0" u="none" strike="noStrike" kern="0" cap="none" spc="0" normalizeH="0" baseline="0" noProof="0" dirty="0">
                  <a:ln>
                    <a:noFill/>
                  </a:ln>
                  <a:solidFill>
                    <a:srgbClr val="000000"/>
                  </a:solidFill>
                  <a:effectLst/>
                  <a:uLnTx/>
                  <a:uFillTx/>
                  <a:latin typeface="Adobe 繁黑體 Std B" panose="020B0700000000000000" pitchFamily="34" charset="-120"/>
                  <a:ea typeface="Adobe 繁黑體 Std B" panose="020B0700000000000000" pitchFamily="34" charset="-120"/>
                  <a:cs typeface="Arial"/>
                  <a:sym typeface="Arial"/>
                </a:rPr>
                <a:t>迴轉空間</a:t>
              </a:r>
              <a:endParaRPr kumimoji="0" sz="1400" b="0" i="0" u="none" strike="noStrike" kern="0" cap="none" spc="0" normalizeH="0" baseline="0" noProof="0" dirty="0">
                <a:ln>
                  <a:noFill/>
                </a:ln>
                <a:solidFill>
                  <a:srgbClr val="000000"/>
                </a:solidFill>
                <a:effectLst/>
                <a:uLnTx/>
                <a:uFillTx/>
                <a:latin typeface="Adobe 繁黑體 Std B" panose="020B0700000000000000" pitchFamily="34" charset="-120"/>
                <a:ea typeface="Adobe 繁黑體 Std B" panose="020B0700000000000000" pitchFamily="34" charset="-120"/>
                <a:cs typeface="Arial"/>
                <a:sym typeface="Arial"/>
              </a:endParaRPr>
            </a:p>
            <a:p>
              <a:pPr marL="0" marR="0" lvl="0" indent="0" algn="ctr" defTabSz="914400" rtl="0" eaLnBrk="1" fontAlgn="auto" latinLnBrk="0" hangingPunct="1">
                <a:lnSpc>
                  <a:spcPct val="109375"/>
                </a:lnSpc>
                <a:spcBef>
                  <a:spcPts val="1000"/>
                </a:spcBef>
                <a:spcAft>
                  <a:spcPts val="0"/>
                </a:spcAft>
                <a:buClr>
                  <a:srgbClr val="000000"/>
                </a:buClr>
                <a:buSzPts val="3200"/>
                <a:buFont typeface="Play"/>
                <a:buNone/>
                <a:tabLst/>
                <a:defRPr/>
              </a:pPr>
              <a:endParaRPr kumimoji="0" sz="3200" b="0" i="0" u="none" strike="noStrike" kern="0" cap="none" spc="0" normalizeH="0" baseline="0" noProof="0" dirty="0">
                <a:ln>
                  <a:noFill/>
                </a:ln>
                <a:solidFill>
                  <a:srgbClr val="000000"/>
                </a:solidFill>
                <a:effectLst/>
                <a:uLnTx/>
                <a:uFillTx/>
                <a:latin typeface="Adobe 繁黑體 Std B" panose="020B0700000000000000" pitchFamily="34" charset="-120"/>
                <a:ea typeface="Adobe 繁黑體 Std B" panose="020B0700000000000000" pitchFamily="34" charset="-120"/>
                <a:cs typeface="Play"/>
                <a:sym typeface="Play"/>
              </a:endParaRPr>
            </a:p>
          </p:txBody>
        </p:sp>
      </p:grpSp>
    </p:spTree>
    <p:extLst>
      <p:ext uri="{BB962C8B-B14F-4D97-AF65-F5344CB8AC3E}">
        <p14:creationId xmlns:p14="http://schemas.microsoft.com/office/powerpoint/2010/main" val="1878529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1206"/>
                                        </p:tgtEl>
                                        <p:attrNameLst>
                                          <p:attrName>style.visibility</p:attrName>
                                        </p:attrNameLst>
                                      </p:cBhvr>
                                      <p:to>
                                        <p:strVal val="visible"/>
                                      </p:to>
                                    </p:set>
                                    <p:anim calcmode="lin" valueType="num">
                                      <p:cBhvr>
                                        <p:cTn id="7" dur="500" decel="50000" fill="hold">
                                          <p:stCondLst>
                                            <p:cond delay="0"/>
                                          </p:stCondLst>
                                        </p:cTn>
                                        <p:tgtEl>
                                          <p:spTgt spid="120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20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206"/>
                                        </p:tgtEl>
                                        <p:attrNameLst>
                                          <p:attrName>ppt_w</p:attrName>
                                        </p:attrNameLst>
                                      </p:cBhvr>
                                      <p:tavLst>
                                        <p:tav tm="0">
                                          <p:val>
                                            <p:strVal val="#ppt_w*.05"/>
                                          </p:val>
                                        </p:tav>
                                        <p:tav tm="100000">
                                          <p:val>
                                            <p:strVal val="#ppt_w"/>
                                          </p:val>
                                        </p:tav>
                                      </p:tavLst>
                                    </p:anim>
                                    <p:anim calcmode="lin" valueType="num">
                                      <p:cBhvr>
                                        <p:cTn id="10" dur="1000" fill="hold"/>
                                        <p:tgtEl>
                                          <p:spTgt spid="120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20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20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20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pic>
        <p:nvPicPr>
          <p:cNvPr id="1349" name="Google Shape;1349;p83" descr="一張含有 地板, 室內, 草蓆, 小地毯 的圖片&#10;&#10;自動產生的描述"/>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21" y="620713"/>
            <a:ext cx="12191779" cy="5329236"/>
          </a:xfrm>
          <a:custGeom>
            <a:avLst/>
            <a:gdLst/>
            <a:ahLst/>
            <a:cxnLst/>
            <a:rect l="l" t="t" r="r" b="b"/>
            <a:pathLst>
              <a:path w="12191779" h="5471471" extrusionOk="0">
                <a:moveTo>
                  <a:pt x="0" y="0"/>
                </a:moveTo>
                <a:lnTo>
                  <a:pt x="12191779" y="0"/>
                </a:lnTo>
                <a:lnTo>
                  <a:pt x="12191779" y="5471471"/>
                </a:lnTo>
                <a:lnTo>
                  <a:pt x="0" y="5471471"/>
                </a:lnTo>
                <a:close/>
              </a:path>
            </a:pathLst>
          </a:custGeom>
          <a:noFill/>
          <a:ln>
            <a:noFill/>
          </a:ln>
        </p:spPr>
      </p:pic>
      <p:sp>
        <p:nvSpPr>
          <p:cNvPr id="1350" name="Google Shape;1350;p83"/>
          <p:cNvSpPr/>
          <p:nvPr/>
        </p:nvSpPr>
        <p:spPr>
          <a:xfrm>
            <a:off x="899498" y="1802432"/>
            <a:ext cx="10874375" cy="4147517"/>
          </a:xfrm>
          <a:prstGeom prst="rect">
            <a:avLst/>
          </a:prstGeom>
          <a:solidFill>
            <a:schemeClr val="lt1">
              <a:alpha val="9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8" name="Google Shape;1355;p83">
            <a:extLst>
              <a:ext uri="{FF2B5EF4-FFF2-40B4-BE49-F238E27FC236}">
                <a16:creationId xmlns:a16="http://schemas.microsoft.com/office/drawing/2014/main" id="{93DF91E5-0778-4099-A16A-6D042052F1F5}"/>
              </a:ext>
            </a:extLst>
          </p:cNvPr>
          <p:cNvSpPr txBox="1"/>
          <p:nvPr/>
        </p:nvSpPr>
        <p:spPr>
          <a:xfrm>
            <a:off x="1322456" y="2081790"/>
            <a:ext cx="10363132" cy="4544883"/>
          </a:xfrm>
          <a:prstGeom prst="rect">
            <a:avLst/>
          </a:prstGeom>
          <a:noFill/>
          <a:ln>
            <a:noFill/>
          </a:ln>
        </p:spPr>
        <p:txBody>
          <a:bodyPr spcFirstLastPara="1" wrap="square" lIns="91425" tIns="45700" rIns="91425" bIns="45700" anchor="t" anchorCtr="0">
            <a:noAutofit/>
          </a:bodyPr>
          <a:lstStyle/>
          <a:p>
            <a:pPr marL="228600" marR="0" lvl="0" indent="-228600" algn="l" rtl="0">
              <a:lnSpc>
                <a:spcPts val="3500"/>
              </a:lnSpc>
              <a:spcBef>
                <a:spcPts val="0"/>
              </a:spcBef>
              <a:spcAft>
                <a:spcPts val="0"/>
              </a:spcAft>
              <a:buClr>
                <a:schemeClr val="dk1"/>
              </a:buClr>
              <a:buSzPts val="2400"/>
              <a:buFont typeface="Arial"/>
              <a:buChar char="•"/>
            </a:pP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1. 無障礙通路：至少應有一條無障礙通路可通達浴室，寬度不得小於九十</a:t>
            </a:r>
            <a:b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b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     公分，且應考慮開門之操作空間。 </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a:p>
            <a:pPr marL="228600" marR="0" lvl="0" indent="-228600" algn="l" rtl="0">
              <a:lnSpc>
                <a:spcPts val="3500"/>
              </a:lnSpc>
              <a:spcBef>
                <a:spcPts val="1000"/>
              </a:spcBef>
              <a:spcAft>
                <a:spcPts val="0"/>
              </a:spcAft>
              <a:buClr>
                <a:schemeClr val="dk1"/>
              </a:buClr>
              <a:buSzPts val="2400"/>
              <a:buFont typeface="Arial"/>
              <a:buChar char="•"/>
            </a:pP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2. 門：裝設橫拉門有困難時可用折疊門，門開啟 後實際可供進出之淨寬不</a:t>
            </a:r>
            <a:b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b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     得於八十公分。不得使用凹入式、扭轉式（含喇叭鎖）之門把及鎖扣，</a:t>
            </a:r>
            <a:b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b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     且有半截式之蝴蝶葉鉸鏈彈簧門應立即拆除。 </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a:p>
            <a:pPr marL="228600" marR="0" lvl="0" indent="-228600" algn="l" rtl="0">
              <a:lnSpc>
                <a:spcPts val="3500"/>
              </a:lnSpc>
              <a:spcBef>
                <a:spcPts val="1000"/>
              </a:spcBef>
              <a:spcAft>
                <a:spcPts val="0"/>
              </a:spcAft>
              <a:buClr>
                <a:schemeClr val="dk1"/>
              </a:buClr>
              <a:buSzPts val="2400"/>
              <a:buFont typeface="Arial"/>
              <a:buChar char="•"/>
            </a:pP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3.  既有公共建築物如設有無障礙客房、宿舍（含廁所盥洗室、浴室）者， </a:t>
            </a:r>
            <a:b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b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      則無需另外設置無障礙浴室(指的是公共空間)。 </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p:txBody>
      </p:sp>
      <p:sp>
        <p:nvSpPr>
          <p:cNvPr id="1351" name="Google Shape;1351;p83"/>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85</a:t>
            </a:fld>
            <a:endParaRPr dirty="0"/>
          </a:p>
        </p:txBody>
      </p:sp>
      <p:grpSp>
        <p:nvGrpSpPr>
          <p:cNvPr id="1352" name="Google Shape;1352;p83"/>
          <p:cNvGrpSpPr/>
          <p:nvPr/>
        </p:nvGrpSpPr>
        <p:grpSpPr>
          <a:xfrm>
            <a:off x="-1021649" y="594055"/>
            <a:ext cx="6881430" cy="1239178"/>
            <a:chOff x="-1174128" y="1789088"/>
            <a:chExt cx="6256906" cy="1239178"/>
          </a:xfrm>
        </p:grpSpPr>
        <p:sp>
          <p:nvSpPr>
            <p:cNvPr id="1353" name="Google Shape;1353;p83"/>
            <p:cNvSpPr/>
            <p:nvPr/>
          </p:nvSpPr>
          <p:spPr>
            <a:xfrm>
              <a:off x="96287" y="1789088"/>
              <a:ext cx="3815583" cy="1239178"/>
            </a:xfrm>
            <a:prstGeom prst="roundRect">
              <a:avLst>
                <a:gd name="adj" fmla="val 6510"/>
              </a:avLst>
            </a:prstGeom>
            <a:solidFill>
              <a:srgbClr val="99003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354" name="Google Shape;1354;p83"/>
            <p:cNvSpPr txBox="1"/>
            <p:nvPr/>
          </p:nvSpPr>
          <p:spPr>
            <a:xfrm>
              <a:off x="-1174128" y="2259781"/>
              <a:ext cx="6256906" cy="707525"/>
            </a:xfrm>
            <a:prstGeom prst="rect">
              <a:avLst/>
            </a:prstGeom>
            <a:noFill/>
            <a:ln>
              <a:noFill/>
            </a:ln>
          </p:spPr>
          <p:txBody>
            <a:bodyPr spcFirstLastPara="1" wrap="square" lIns="91425" tIns="45700" rIns="91425" bIns="45700" anchor="t" anchorCtr="0">
              <a:normAutofit/>
            </a:bodyPr>
            <a:lstStyle/>
            <a:p>
              <a:pPr marL="0" marR="0" lvl="0" indent="0" algn="ctr" rtl="0">
                <a:lnSpc>
                  <a:spcPct val="55555"/>
                </a:lnSpc>
                <a:spcBef>
                  <a:spcPts val="0"/>
                </a:spcBef>
                <a:spcAft>
                  <a:spcPts val="0"/>
                </a:spcAft>
                <a:buClr>
                  <a:schemeClr val="lt1"/>
                </a:buClr>
                <a:buSzPts val="7200"/>
                <a:buFont typeface="Arial"/>
                <a:buNone/>
              </a:pPr>
              <a:r>
                <a:rPr lang="zh-TW" sz="5400" b="1" dirty="0">
                  <a:solidFill>
                    <a:schemeClr val="lt1"/>
                  </a:solidFill>
                  <a:latin typeface="Adobe 繁黑體 Std B" panose="020B0700000000000000" pitchFamily="34" charset="-120"/>
                  <a:ea typeface="Adobe 繁黑體 Std B" panose="020B0700000000000000" pitchFamily="34" charset="-120"/>
                  <a:sym typeface="Arial"/>
                </a:rPr>
                <a:t>(六)浴室</a:t>
              </a:r>
              <a:endParaRPr sz="1050" dirty="0">
                <a:latin typeface="Adobe 繁黑體 Std B" panose="020B0700000000000000" pitchFamily="34" charset="-120"/>
                <a:ea typeface="Adobe 繁黑體 Std B" panose="020B0700000000000000" pitchFamily="34" charset="-120"/>
              </a:endParaRPr>
            </a:p>
          </p:txBody>
        </p:sp>
      </p:grpSp>
      <p:sp>
        <p:nvSpPr>
          <p:cNvPr id="1355" name="Google Shape;1355;p83"/>
          <p:cNvSpPr txBox="1"/>
          <p:nvPr/>
        </p:nvSpPr>
        <p:spPr>
          <a:xfrm>
            <a:off x="1322456" y="2081790"/>
            <a:ext cx="10363132" cy="4544883"/>
          </a:xfrm>
          <a:prstGeom prst="rect">
            <a:avLst/>
          </a:prstGeom>
          <a:noFill/>
          <a:ln>
            <a:noFill/>
          </a:ln>
        </p:spPr>
        <p:txBody>
          <a:bodyPr spcFirstLastPara="1" wrap="square" lIns="91425" tIns="45700" rIns="91425" bIns="45700" anchor="t" anchorCtr="0">
            <a:noAutofit/>
          </a:bodyPr>
          <a:lstStyle/>
          <a:p>
            <a:pPr marL="228600" marR="0" lvl="0" indent="-228600" algn="l" rtl="0">
              <a:lnSpc>
                <a:spcPts val="3500"/>
              </a:lnSpc>
              <a:spcBef>
                <a:spcPts val="0"/>
              </a:spcBef>
              <a:spcAft>
                <a:spcPts val="0"/>
              </a:spcAft>
              <a:buClr>
                <a:schemeClr val="dk1"/>
              </a:buClr>
              <a:buSzPts val="2400"/>
              <a:buFont typeface="Arial"/>
              <a:buChar char="•"/>
            </a:pPr>
            <a:r>
              <a:rPr lang="zh-TW" sz="2400" dirty="0">
                <a:solidFill>
                  <a:schemeClr val="dk1"/>
                </a:solidFill>
                <a:latin typeface="Adobe 繁黑體 Std B" panose="020B0700000000000000" pitchFamily="34" charset="-120"/>
                <a:ea typeface="Adobe 繁黑體 Std B" panose="020B0700000000000000" pitchFamily="34" charset="-120"/>
                <a:sym typeface="Arial"/>
              </a:rPr>
              <a:t>1. 無障礙通路：至少應有一條無障礙通路可通達浴室，寬度不得小於九十</a:t>
            </a:r>
            <a:br>
              <a:rPr lang="zh-TW" sz="2400" dirty="0">
                <a:solidFill>
                  <a:schemeClr val="dk1"/>
                </a:solidFill>
                <a:latin typeface="Adobe 繁黑體 Std B" panose="020B0700000000000000" pitchFamily="34" charset="-120"/>
                <a:ea typeface="Adobe 繁黑體 Std B" panose="020B0700000000000000" pitchFamily="34" charset="-120"/>
                <a:sym typeface="Arial"/>
              </a:rPr>
            </a:br>
            <a:r>
              <a:rPr lang="zh-TW" sz="2400" dirty="0">
                <a:solidFill>
                  <a:schemeClr val="dk1"/>
                </a:solidFill>
                <a:latin typeface="Adobe 繁黑體 Std B" panose="020B0700000000000000" pitchFamily="34" charset="-120"/>
                <a:ea typeface="Adobe 繁黑體 Std B" panose="020B0700000000000000" pitchFamily="34" charset="-120"/>
                <a:sym typeface="Arial"/>
              </a:rPr>
              <a:t>     公分，且應考慮開門之操作空間。 </a:t>
            </a:r>
            <a:endParaRPr dirty="0">
              <a:latin typeface="Adobe 繁黑體 Std B" panose="020B0700000000000000" pitchFamily="34" charset="-120"/>
              <a:ea typeface="Adobe 繁黑體 Std B" panose="020B0700000000000000" pitchFamily="34" charset="-120"/>
            </a:endParaRPr>
          </a:p>
          <a:p>
            <a:pPr marL="228600" marR="0" lvl="0" indent="-228600" algn="l" rtl="0">
              <a:lnSpc>
                <a:spcPts val="3500"/>
              </a:lnSpc>
              <a:spcBef>
                <a:spcPts val="1000"/>
              </a:spcBef>
              <a:spcAft>
                <a:spcPts val="0"/>
              </a:spcAft>
              <a:buClr>
                <a:schemeClr val="dk1"/>
              </a:buClr>
              <a:buSzPts val="2400"/>
              <a:buFont typeface="Arial"/>
              <a:buChar char="•"/>
            </a:pPr>
            <a:r>
              <a:rPr lang="zh-TW" sz="2400" dirty="0">
                <a:solidFill>
                  <a:schemeClr val="dk1"/>
                </a:solidFill>
                <a:latin typeface="Adobe 繁黑體 Std B" panose="020B0700000000000000" pitchFamily="34" charset="-120"/>
                <a:ea typeface="Adobe 繁黑體 Std B" panose="020B0700000000000000" pitchFamily="34" charset="-120"/>
                <a:sym typeface="Arial"/>
              </a:rPr>
              <a:t>2. 門：裝設橫拉門有困難時可用折疊門，門開啟 後實際可供進出之淨寬不</a:t>
            </a:r>
            <a:br>
              <a:rPr lang="zh-TW" sz="2400" dirty="0">
                <a:solidFill>
                  <a:schemeClr val="dk1"/>
                </a:solidFill>
                <a:latin typeface="Adobe 繁黑體 Std B" panose="020B0700000000000000" pitchFamily="34" charset="-120"/>
                <a:ea typeface="Adobe 繁黑體 Std B" panose="020B0700000000000000" pitchFamily="34" charset="-120"/>
                <a:sym typeface="Arial"/>
              </a:rPr>
            </a:br>
            <a:r>
              <a:rPr lang="zh-TW" sz="2400" dirty="0">
                <a:solidFill>
                  <a:schemeClr val="dk1"/>
                </a:solidFill>
                <a:latin typeface="Adobe 繁黑體 Std B" panose="020B0700000000000000" pitchFamily="34" charset="-120"/>
                <a:ea typeface="Adobe 繁黑體 Std B" panose="020B0700000000000000" pitchFamily="34" charset="-120"/>
                <a:sym typeface="Arial"/>
              </a:rPr>
              <a:t>     得於八十公分。不得使用凹入式、扭轉式（含喇叭鎖）之門把及鎖扣，</a:t>
            </a:r>
            <a:br>
              <a:rPr lang="zh-TW" sz="2400" dirty="0">
                <a:solidFill>
                  <a:schemeClr val="dk1"/>
                </a:solidFill>
                <a:latin typeface="Adobe 繁黑體 Std B" panose="020B0700000000000000" pitchFamily="34" charset="-120"/>
                <a:ea typeface="Adobe 繁黑體 Std B" panose="020B0700000000000000" pitchFamily="34" charset="-120"/>
                <a:sym typeface="Arial"/>
              </a:rPr>
            </a:br>
            <a:r>
              <a:rPr lang="zh-TW" sz="2400" dirty="0">
                <a:solidFill>
                  <a:schemeClr val="dk1"/>
                </a:solidFill>
                <a:latin typeface="Adobe 繁黑體 Std B" panose="020B0700000000000000" pitchFamily="34" charset="-120"/>
                <a:ea typeface="Adobe 繁黑體 Std B" panose="020B0700000000000000" pitchFamily="34" charset="-120"/>
                <a:sym typeface="Arial"/>
              </a:rPr>
              <a:t>     且有半截式之蝴蝶葉鉸鏈彈簧門應立即拆除。 </a:t>
            </a:r>
            <a:endParaRPr dirty="0">
              <a:latin typeface="Adobe 繁黑體 Std B" panose="020B0700000000000000" pitchFamily="34" charset="-120"/>
              <a:ea typeface="Adobe 繁黑體 Std B" panose="020B0700000000000000" pitchFamily="34" charset="-120"/>
            </a:endParaRPr>
          </a:p>
          <a:p>
            <a:pPr marL="228600" marR="0" lvl="0" indent="-228600" algn="l" rtl="0">
              <a:lnSpc>
                <a:spcPts val="3500"/>
              </a:lnSpc>
              <a:spcBef>
                <a:spcPts val="1000"/>
              </a:spcBef>
              <a:spcAft>
                <a:spcPts val="0"/>
              </a:spcAft>
              <a:buClr>
                <a:schemeClr val="dk1"/>
              </a:buClr>
              <a:buSzPts val="2400"/>
              <a:buFont typeface="Arial"/>
              <a:buChar char="•"/>
            </a:pPr>
            <a:r>
              <a:rPr lang="zh-TW" sz="2400" dirty="0">
                <a:solidFill>
                  <a:schemeClr val="dk1"/>
                </a:solidFill>
                <a:latin typeface="Adobe 繁黑體 Std B" panose="020B0700000000000000" pitchFamily="34" charset="-120"/>
                <a:ea typeface="Adobe 繁黑體 Std B" panose="020B0700000000000000" pitchFamily="34" charset="-120"/>
                <a:sym typeface="Arial"/>
              </a:rPr>
              <a:t>3.  既有公共建築物如設有無障礙客房</a:t>
            </a:r>
            <a:r>
              <a:rPr lang="zh-TW" sz="2400" dirty="0">
                <a:solidFill>
                  <a:srgbClr val="C00000"/>
                </a:solidFill>
                <a:latin typeface="Adobe 繁黑體 Std B" panose="020B0700000000000000" pitchFamily="34" charset="-120"/>
                <a:ea typeface="Adobe 繁黑體 Std B" panose="020B0700000000000000" pitchFamily="34" charset="-120"/>
                <a:sym typeface="Arial"/>
              </a:rPr>
              <a:t>、宿舍</a:t>
            </a:r>
            <a:r>
              <a:rPr lang="zh-TW" sz="2400" dirty="0">
                <a:solidFill>
                  <a:schemeClr val="dk1"/>
                </a:solidFill>
                <a:latin typeface="Adobe 繁黑體 Std B" panose="020B0700000000000000" pitchFamily="34" charset="-120"/>
                <a:ea typeface="Adobe 繁黑體 Std B" panose="020B0700000000000000" pitchFamily="34" charset="-120"/>
                <a:sym typeface="Arial"/>
              </a:rPr>
              <a:t>（含廁所盥洗室、浴室）者， </a:t>
            </a:r>
            <a:br>
              <a:rPr lang="zh-TW" sz="2400" dirty="0">
                <a:solidFill>
                  <a:schemeClr val="dk1"/>
                </a:solidFill>
                <a:latin typeface="Adobe 繁黑體 Std B" panose="020B0700000000000000" pitchFamily="34" charset="-120"/>
                <a:ea typeface="Adobe 繁黑體 Std B" panose="020B0700000000000000" pitchFamily="34" charset="-120"/>
                <a:sym typeface="Arial"/>
              </a:rPr>
            </a:br>
            <a:r>
              <a:rPr lang="zh-TW" sz="2400" dirty="0">
                <a:solidFill>
                  <a:schemeClr val="dk1"/>
                </a:solidFill>
                <a:latin typeface="Adobe 繁黑體 Std B" panose="020B0700000000000000" pitchFamily="34" charset="-120"/>
                <a:ea typeface="Adobe 繁黑體 Std B" panose="020B0700000000000000" pitchFamily="34" charset="-120"/>
                <a:sym typeface="Arial"/>
              </a:rPr>
              <a:t>      則無需另外設置無障礙浴室(指的是公共空間)。 </a:t>
            </a:r>
            <a:endParaRPr dirty="0">
              <a:latin typeface="Adobe 繁黑體 Std B" panose="020B0700000000000000" pitchFamily="34" charset="-120"/>
              <a:ea typeface="Adobe 繁黑體 Std B" panose="020B0700000000000000" pitchFamily="34" charset="-120"/>
            </a:endParaRPr>
          </a:p>
        </p:txBody>
      </p:sp>
      <p:sp>
        <p:nvSpPr>
          <p:cNvPr id="9" name="Google Shape;1336;p82">
            <a:extLst>
              <a:ext uri="{FF2B5EF4-FFF2-40B4-BE49-F238E27FC236}">
                <a16:creationId xmlns:a16="http://schemas.microsoft.com/office/drawing/2014/main" id="{C24F9FFC-DC3A-45FE-A4F5-5FE008692715}"/>
              </a:ext>
            </a:extLst>
          </p:cNvPr>
          <p:cNvSpPr txBox="1"/>
          <p:nvPr/>
        </p:nvSpPr>
        <p:spPr>
          <a:xfrm>
            <a:off x="-11655952" y="643268"/>
            <a:ext cx="10743743" cy="1224846"/>
          </a:xfrm>
          <a:prstGeom prst="rect">
            <a:avLst/>
          </a:prstGeom>
          <a:solidFill>
            <a:srgbClr val="343434"/>
          </a:solidFill>
          <a:ln>
            <a:noFill/>
          </a:ln>
        </p:spPr>
        <p:txBody>
          <a:bodyPr spcFirstLastPara="1" wrap="square" lIns="252000" tIns="108000" rIns="0" bIns="216000" anchor="t" anchorCtr="0">
            <a:spAutoFit/>
          </a:bodyPr>
          <a:lstStyle/>
          <a:p>
            <a:pPr marL="0" marR="0" lvl="0" indent="0" algn="l" rtl="0">
              <a:lnSpc>
                <a:spcPts val="3500"/>
              </a:lnSpc>
              <a:spcBef>
                <a:spcPts val="0"/>
              </a:spcBef>
              <a:spcAft>
                <a:spcPts val="0"/>
              </a:spcAft>
              <a:buNone/>
            </a:pPr>
            <a:r>
              <a:rPr lang="zh-TW" sz="2000" b="1" dirty="0">
                <a:solidFill>
                  <a:schemeClr val="lt1"/>
                </a:solidFill>
                <a:latin typeface="Adobe 繁黑體 Std B" panose="020B0700000000000000" pitchFamily="34" charset="-120"/>
                <a:ea typeface="Adobe 繁黑體 Std B" panose="020B0700000000000000" pitchFamily="34" charset="-120"/>
                <a:sym typeface="Arial"/>
              </a:rPr>
              <a:t>一般廁所設有無障礙小便器，無障礙廁所亦可設置無障礙小便器，只要不妨礙迴轉空間即可，</a:t>
            </a:r>
            <a:r>
              <a:rPr lang="zh-TW" sz="2000" b="1" dirty="0">
                <a:solidFill>
                  <a:srgbClr val="FFFF00"/>
                </a:solidFill>
                <a:latin typeface="Adobe 繁黑體 Std B" panose="020B0700000000000000" pitchFamily="34" charset="-120"/>
                <a:ea typeface="Adobe 繁黑體 Std B" panose="020B0700000000000000" pitchFamily="34" charset="-120"/>
                <a:sym typeface="Arial"/>
              </a:rPr>
              <a:t>但不得取代法定的小便器</a:t>
            </a:r>
            <a:r>
              <a:rPr lang="zh-TW" sz="2000" b="1" dirty="0">
                <a:solidFill>
                  <a:schemeClr val="lt1"/>
                </a:solidFill>
                <a:latin typeface="Adobe 繁黑體 Std B" panose="020B0700000000000000" pitchFamily="34" charset="-120"/>
                <a:ea typeface="Adobe 繁黑體 Std B" panose="020B0700000000000000" pitchFamily="34" charset="-120"/>
                <a:sym typeface="Arial"/>
              </a:rPr>
              <a:t>。</a:t>
            </a:r>
            <a:endParaRPr dirty="0">
              <a:latin typeface="Adobe 繁黑體 Std B" panose="020B0700000000000000" pitchFamily="34" charset="-120"/>
              <a:ea typeface="Adobe 繁黑體 Std B" panose="020B0700000000000000" pitchFamily="34" charset="-120"/>
            </a:endParaRPr>
          </a:p>
        </p:txBody>
      </p:sp>
      <p:grpSp>
        <p:nvGrpSpPr>
          <p:cNvPr id="10" name="Google Shape;1337;p82">
            <a:extLst>
              <a:ext uri="{FF2B5EF4-FFF2-40B4-BE49-F238E27FC236}">
                <a16:creationId xmlns:a16="http://schemas.microsoft.com/office/drawing/2014/main" id="{43EAB8AE-2656-45B1-8142-BC1911C33BB2}"/>
              </a:ext>
            </a:extLst>
          </p:cNvPr>
          <p:cNvGrpSpPr/>
          <p:nvPr/>
        </p:nvGrpSpPr>
        <p:grpSpPr>
          <a:xfrm>
            <a:off x="16048082" y="306489"/>
            <a:ext cx="4542004" cy="916366"/>
            <a:chOff x="-1337874" y="5029714"/>
            <a:chExt cx="8451055" cy="4172578"/>
          </a:xfrm>
        </p:grpSpPr>
        <p:sp>
          <p:nvSpPr>
            <p:cNvPr id="11" name="Google Shape;1338;p82">
              <a:extLst>
                <a:ext uri="{FF2B5EF4-FFF2-40B4-BE49-F238E27FC236}">
                  <a16:creationId xmlns:a16="http://schemas.microsoft.com/office/drawing/2014/main" id="{69D6F282-DB15-49A9-BC88-5C6086269FF8}"/>
                </a:ext>
              </a:extLst>
            </p:cNvPr>
            <p:cNvSpPr/>
            <p:nvPr/>
          </p:nvSpPr>
          <p:spPr>
            <a:xfrm>
              <a:off x="-985795" y="5029714"/>
              <a:ext cx="7676926" cy="3520518"/>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2" name="Google Shape;1339;p82">
              <a:extLst>
                <a:ext uri="{FF2B5EF4-FFF2-40B4-BE49-F238E27FC236}">
                  <a16:creationId xmlns:a16="http://schemas.microsoft.com/office/drawing/2014/main" id="{4935ADFD-5670-42EF-82F8-B032E666B53C}"/>
                </a:ext>
              </a:extLst>
            </p:cNvPr>
            <p:cNvSpPr txBox="1"/>
            <p:nvPr/>
          </p:nvSpPr>
          <p:spPr>
            <a:xfrm>
              <a:off x="-1337874" y="5681779"/>
              <a:ext cx="8451055" cy="3520513"/>
            </a:xfrm>
            <a:prstGeom prst="rect">
              <a:avLst/>
            </a:prstGeom>
            <a:noFill/>
            <a:ln>
              <a:noFill/>
            </a:ln>
          </p:spPr>
          <p:txBody>
            <a:bodyPr spcFirstLastPara="1" wrap="square" lIns="91425" tIns="45700" rIns="91425" bIns="45700" anchor="t" anchorCtr="0">
              <a:normAutofit/>
            </a:bodyPr>
            <a:lstStyle/>
            <a:p>
              <a:pPr marL="0" marR="0" lvl="0" indent="0" algn="ctr" rtl="0">
                <a:lnSpc>
                  <a:spcPct val="109375"/>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廁所盥洗室：小便器</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grpSp>
      <p:pic>
        <p:nvPicPr>
          <p:cNvPr id="13" name="Google Shape;1340;p82" descr="一張含有 地板, 室內, 牆, 廁所 的圖片&#10;&#10;自動產生的描述">
            <a:extLst>
              <a:ext uri="{FF2B5EF4-FFF2-40B4-BE49-F238E27FC236}">
                <a16:creationId xmlns:a16="http://schemas.microsoft.com/office/drawing/2014/main" id="{3D93A2A6-7A54-42CD-8050-E0747F74B272}"/>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620612" y="4033592"/>
            <a:ext cx="1895712" cy="1422393"/>
          </a:xfrm>
          <a:prstGeom prst="rect">
            <a:avLst/>
          </a:prstGeom>
          <a:noFill/>
          <a:ln w="25400" cap="flat" cmpd="sng">
            <a:solidFill>
              <a:srgbClr val="EF7E60"/>
            </a:solidFill>
            <a:prstDash val="lgDash"/>
            <a:miter lim="800000"/>
            <a:headEnd type="none" w="sm" len="sm"/>
            <a:tailEnd type="none" w="sm" len="sm"/>
          </a:ln>
        </p:spPr>
      </p:pic>
      <p:pic>
        <p:nvPicPr>
          <p:cNvPr id="14" name="Google Shape;1341;p82" descr="一張含有 地板, 室內, 水槽, 房間 的圖片&#10;&#10;自動產生的描述">
            <a:extLst>
              <a:ext uri="{FF2B5EF4-FFF2-40B4-BE49-F238E27FC236}">
                <a16:creationId xmlns:a16="http://schemas.microsoft.com/office/drawing/2014/main" id="{3CE3F13D-E3C3-44CC-AA9C-44B3BB0F22DE}"/>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106974" y="4034001"/>
            <a:ext cx="1895712" cy="1421784"/>
          </a:xfrm>
          <a:prstGeom prst="rect">
            <a:avLst/>
          </a:prstGeom>
          <a:noFill/>
          <a:ln w="25400" cap="flat" cmpd="sng">
            <a:solidFill>
              <a:srgbClr val="EF7E60"/>
            </a:solidFill>
            <a:prstDash val="lgDash"/>
            <a:round/>
            <a:headEnd type="none" w="sm" len="sm"/>
            <a:tailEnd type="none" w="sm" len="sm"/>
          </a:ln>
        </p:spPr>
      </p:pic>
      <p:grpSp>
        <p:nvGrpSpPr>
          <p:cNvPr id="15" name="Google Shape;1342;p82">
            <a:extLst>
              <a:ext uri="{FF2B5EF4-FFF2-40B4-BE49-F238E27FC236}">
                <a16:creationId xmlns:a16="http://schemas.microsoft.com/office/drawing/2014/main" id="{AD0D968F-B779-40E8-9BE6-7E7605AA8FD6}"/>
              </a:ext>
            </a:extLst>
          </p:cNvPr>
          <p:cNvGrpSpPr/>
          <p:nvPr/>
        </p:nvGrpSpPr>
        <p:grpSpPr>
          <a:xfrm>
            <a:off x="6264870" y="7812278"/>
            <a:ext cx="71815" cy="3921482"/>
            <a:chOff x="6096000" y="1285089"/>
            <a:chExt cx="76200" cy="4664861"/>
          </a:xfrm>
        </p:grpSpPr>
        <p:cxnSp>
          <p:nvCxnSpPr>
            <p:cNvPr id="16" name="Google Shape;1343;p82">
              <a:extLst>
                <a:ext uri="{FF2B5EF4-FFF2-40B4-BE49-F238E27FC236}">
                  <a16:creationId xmlns:a16="http://schemas.microsoft.com/office/drawing/2014/main" id="{ADE088D9-212C-4432-9EA7-7B46C7BDD72F}"/>
                </a:ext>
              </a:extLst>
            </p:cNvPr>
            <p:cNvCxnSpPr/>
            <p:nvPr/>
          </p:nvCxnSpPr>
          <p:spPr>
            <a:xfrm>
              <a:off x="6172200" y="1285089"/>
              <a:ext cx="0" cy="4664861"/>
            </a:xfrm>
            <a:prstGeom prst="straightConnector1">
              <a:avLst/>
            </a:prstGeom>
            <a:noFill/>
            <a:ln w="19050" cap="flat" cmpd="sng">
              <a:solidFill>
                <a:srgbClr val="343434"/>
              </a:solidFill>
              <a:prstDash val="solid"/>
              <a:miter lim="800000"/>
              <a:headEnd type="none" w="sm" len="sm"/>
              <a:tailEnd type="none" w="sm" len="sm"/>
            </a:ln>
          </p:spPr>
        </p:cxnSp>
        <p:cxnSp>
          <p:nvCxnSpPr>
            <p:cNvPr id="17" name="Google Shape;1344;p82">
              <a:extLst>
                <a:ext uri="{FF2B5EF4-FFF2-40B4-BE49-F238E27FC236}">
                  <a16:creationId xmlns:a16="http://schemas.microsoft.com/office/drawing/2014/main" id="{CEF14428-2891-44EF-965B-533E76FB2F77}"/>
                </a:ext>
              </a:extLst>
            </p:cNvPr>
            <p:cNvCxnSpPr/>
            <p:nvPr/>
          </p:nvCxnSpPr>
          <p:spPr>
            <a:xfrm>
              <a:off x="6096000" y="1285089"/>
              <a:ext cx="0" cy="4664861"/>
            </a:xfrm>
            <a:prstGeom prst="straightConnector1">
              <a:avLst/>
            </a:prstGeom>
            <a:noFill/>
            <a:ln w="19050" cap="flat" cmpd="sng">
              <a:solidFill>
                <a:srgbClr val="343434"/>
              </a:solidFill>
              <a:prstDash val="solid"/>
              <a:miter lim="800000"/>
              <a:headEnd type="none" w="sm" len="sm"/>
              <a:tailEnd type="none" w="sm" len="sm"/>
            </a:ln>
          </p:spPr>
        </p:cxnSp>
      </p:grpSp>
      <p:sp>
        <p:nvSpPr>
          <p:cNvPr id="20" name="Google Shape;1367;p84">
            <a:extLst>
              <a:ext uri="{FF2B5EF4-FFF2-40B4-BE49-F238E27FC236}">
                <a16:creationId xmlns:a16="http://schemas.microsoft.com/office/drawing/2014/main" id="{A23EA5E3-6559-459D-8695-137D4AF5679D}"/>
              </a:ext>
            </a:extLst>
          </p:cNvPr>
          <p:cNvSpPr/>
          <p:nvPr/>
        </p:nvSpPr>
        <p:spPr>
          <a:xfrm flipH="1">
            <a:off x="-3712675" y="2765098"/>
            <a:ext cx="2831985" cy="773163"/>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21" name="Google Shape;1368;p84">
            <a:extLst>
              <a:ext uri="{FF2B5EF4-FFF2-40B4-BE49-F238E27FC236}">
                <a16:creationId xmlns:a16="http://schemas.microsoft.com/office/drawing/2014/main" id="{AD8C4E4D-7CE9-4D7A-866D-3567812DA0DB}"/>
              </a:ext>
            </a:extLst>
          </p:cNvPr>
          <p:cNvSpPr txBox="1"/>
          <p:nvPr/>
        </p:nvSpPr>
        <p:spPr>
          <a:xfrm>
            <a:off x="-3917139" y="2885442"/>
            <a:ext cx="3021209" cy="773162"/>
          </a:xfrm>
          <a:prstGeom prst="rect">
            <a:avLst/>
          </a:prstGeom>
          <a:noFill/>
          <a:ln>
            <a:noFill/>
          </a:ln>
        </p:spPr>
        <p:txBody>
          <a:bodyPr spcFirstLastPara="1" wrap="square" lIns="91425" tIns="45700" rIns="91425" bIns="45700" anchor="t" anchorCtr="0">
            <a:normAutofit/>
          </a:bodyPr>
          <a:lstStyle/>
          <a:p>
            <a:pPr marL="0" marR="0" lvl="0" indent="0" algn="ctr" rtl="0">
              <a:lnSpc>
                <a:spcPct val="109375"/>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（六）浴室 </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pic>
        <p:nvPicPr>
          <p:cNvPr id="22" name="Google Shape;1369;p84" descr="一張含有 室內, 地板, 牆, 浴室 的圖片&#10;&#10;自動產生的描述">
            <a:extLst>
              <a:ext uri="{FF2B5EF4-FFF2-40B4-BE49-F238E27FC236}">
                <a16:creationId xmlns:a16="http://schemas.microsoft.com/office/drawing/2014/main" id="{6D786803-C7EE-4E9F-80A6-B8AE99BF81E9}"/>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flipH="1">
            <a:off x="13296900" y="1772273"/>
            <a:ext cx="1288002" cy="2152027"/>
          </a:xfrm>
          <a:prstGeom prst="rect">
            <a:avLst/>
          </a:prstGeom>
          <a:noFill/>
          <a:ln w="31750" cap="flat" cmpd="sng">
            <a:solidFill>
              <a:srgbClr val="EF7E60"/>
            </a:solidFill>
            <a:prstDash val="lgDash"/>
            <a:round/>
            <a:headEnd type="none" w="sm" len="sm"/>
            <a:tailEnd type="none" w="sm" len="sm"/>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355">
                                            <p:txEl>
                                              <p:pRg st="0" end="0"/>
                                            </p:txEl>
                                          </p:spTgt>
                                        </p:tgtEl>
                                        <p:attrNameLst>
                                          <p:attrName>style.visibility</p:attrName>
                                        </p:attrNameLst>
                                      </p:cBhvr>
                                      <p:to>
                                        <p:strVal val="visible"/>
                                      </p:to>
                                    </p:set>
                                    <p:animEffect transition="in" filter="fade">
                                      <p:cBhvr>
                                        <p:cTn id="7" dur="1000"/>
                                        <p:tgtEl>
                                          <p:spTgt spid="1355">
                                            <p:txEl>
                                              <p:pRg st="0" end="0"/>
                                            </p:txEl>
                                          </p:spTgt>
                                        </p:tgtEl>
                                      </p:cBhvr>
                                    </p:animEffect>
                                    <p:anim calcmode="lin" valueType="num">
                                      <p:cBhvr>
                                        <p:cTn id="8" dur="1000" fill="hold"/>
                                        <p:tgtEl>
                                          <p:spTgt spid="1355">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35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55">
                                            <p:txEl>
                                              <p:pRg st="0" end="0"/>
                                            </p:txEl>
                                          </p:spTgt>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grpId="0" nodeType="afterEffect">
                                  <p:stCondLst>
                                    <p:cond delay="500"/>
                                  </p:stCondLst>
                                  <p:childTnLst>
                                    <p:set>
                                      <p:cBhvr>
                                        <p:cTn id="13" dur="1" fill="hold">
                                          <p:stCondLst>
                                            <p:cond delay="0"/>
                                          </p:stCondLst>
                                        </p:cTn>
                                        <p:tgtEl>
                                          <p:spTgt spid="1355">
                                            <p:txEl>
                                              <p:pRg st="1" end="1"/>
                                            </p:txEl>
                                          </p:spTgt>
                                        </p:tgtEl>
                                        <p:attrNameLst>
                                          <p:attrName>style.visibility</p:attrName>
                                        </p:attrNameLst>
                                      </p:cBhvr>
                                      <p:to>
                                        <p:strVal val="visible"/>
                                      </p:to>
                                    </p:set>
                                    <p:animEffect transition="in" filter="fade">
                                      <p:cBhvr>
                                        <p:cTn id="14" dur="1000"/>
                                        <p:tgtEl>
                                          <p:spTgt spid="1355">
                                            <p:txEl>
                                              <p:pRg st="1" end="1"/>
                                            </p:txEl>
                                          </p:spTgt>
                                        </p:tgtEl>
                                      </p:cBhvr>
                                    </p:animEffect>
                                    <p:anim calcmode="lin" valueType="num">
                                      <p:cBhvr>
                                        <p:cTn id="15" dur="1000" fill="hold"/>
                                        <p:tgtEl>
                                          <p:spTgt spid="1355">
                                            <p:txEl>
                                              <p:pRg st="1" end="1"/>
                                            </p:txEl>
                                          </p:spTgt>
                                        </p:tgtEl>
                                        <p:attrNameLst>
                                          <p:attrName>ppt_x</p:attrName>
                                        </p:attrNameLst>
                                      </p:cBhvr>
                                      <p:tavLst>
                                        <p:tav tm="0">
                                          <p:val>
                                            <p:strVal val="#ppt_x"/>
                                          </p:val>
                                        </p:tav>
                                        <p:tav tm="100000">
                                          <p:val>
                                            <p:strVal val="#ppt_x"/>
                                          </p:val>
                                        </p:tav>
                                      </p:tavLst>
                                    </p:anim>
                                    <p:anim calcmode="lin" valueType="num">
                                      <p:cBhvr>
                                        <p:cTn id="16" dur="900" decel="100000" fill="hold"/>
                                        <p:tgtEl>
                                          <p:spTgt spid="1355">
                                            <p:txEl>
                                              <p:pRg st="1" end="1"/>
                                            </p:txEl>
                                          </p:spTgt>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355">
                                            <p:txEl>
                                              <p:pRg st="1" end="1"/>
                                            </p:txEl>
                                          </p:spTgt>
                                        </p:tgtEl>
                                        <p:attrNameLst>
                                          <p:attrName>ppt_y</p:attrName>
                                        </p:attrNameLst>
                                      </p:cBhvr>
                                      <p:tavLst>
                                        <p:tav tm="0">
                                          <p:val>
                                            <p:strVal val="#ppt_y-.03"/>
                                          </p:val>
                                        </p:tav>
                                        <p:tav tm="100000">
                                          <p:val>
                                            <p:strVal val="#ppt_y"/>
                                          </p:val>
                                        </p:tav>
                                      </p:tavLst>
                                    </p:anim>
                                  </p:childTnLst>
                                </p:cTn>
                              </p:par>
                            </p:childTnLst>
                          </p:cTn>
                        </p:par>
                        <p:par>
                          <p:cTn id="18" fill="hold">
                            <p:stCondLst>
                              <p:cond delay="2500"/>
                            </p:stCondLst>
                            <p:childTnLst>
                              <p:par>
                                <p:cTn id="19" presetID="37" presetClass="entr" presetSubtype="0" fill="hold" grpId="0" nodeType="afterEffect">
                                  <p:stCondLst>
                                    <p:cond delay="500"/>
                                  </p:stCondLst>
                                  <p:childTnLst>
                                    <p:set>
                                      <p:cBhvr>
                                        <p:cTn id="20" dur="1" fill="hold">
                                          <p:stCondLst>
                                            <p:cond delay="0"/>
                                          </p:stCondLst>
                                        </p:cTn>
                                        <p:tgtEl>
                                          <p:spTgt spid="1355">
                                            <p:txEl>
                                              <p:pRg st="2" end="2"/>
                                            </p:txEl>
                                          </p:spTgt>
                                        </p:tgtEl>
                                        <p:attrNameLst>
                                          <p:attrName>style.visibility</p:attrName>
                                        </p:attrNameLst>
                                      </p:cBhvr>
                                      <p:to>
                                        <p:strVal val="visible"/>
                                      </p:to>
                                    </p:set>
                                    <p:animEffect transition="in" filter="fade">
                                      <p:cBhvr>
                                        <p:cTn id="21" dur="1000"/>
                                        <p:tgtEl>
                                          <p:spTgt spid="1355">
                                            <p:txEl>
                                              <p:pRg st="2" end="2"/>
                                            </p:txEl>
                                          </p:spTgt>
                                        </p:tgtEl>
                                      </p:cBhvr>
                                    </p:animEffect>
                                    <p:anim calcmode="lin" valueType="num">
                                      <p:cBhvr>
                                        <p:cTn id="22" dur="1000" fill="hold"/>
                                        <p:tgtEl>
                                          <p:spTgt spid="1355">
                                            <p:txEl>
                                              <p:pRg st="2" end="2"/>
                                            </p:txEl>
                                          </p:spTgt>
                                        </p:tgtEl>
                                        <p:attrNameLst>
                                          <p:attrName>ppt_x</p:attrName>
                                        </p:attrNameLst>
                                      </p:cBhvr>
                                      <p:tavLst>
                                        <p:tav tm="0">
                                          <p:val>
                                            <p:strVal val="#ppt_x"/>
                                          </p:val>
                                        </p:tav>
                                        <p:tav tm="100000">
                                          <p:val>
                                            <p:strVal val="#ppt_x"/>
                                          </p:val>
                                        </p:tav>
                                      </p:tavLst>
                                    </p:anim>
                                    <p:anim calcmode="lin" valueType="num">
                                      <p:cBhvr>
                                        <p:cTn id="23" dur="900" decel="100000" fill="hold"/>
                                        <p:tgtEl>
                                          <p:spTgt spid="1355">
                                            <p:txEl>
                                              <p:pRg st="2" end="2"/>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355">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5" grpId="0" uiExpand="1"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1361" name="Google Shape;1361;p84"/>
          <p:cNvSpPr/>
          <p:nvPr/>
        </p:nvSpPr>
        <p:spPr>
          <a:xfrm>
            <a:off x="164163" y="1397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362" name="Google Shape;1362;p84"/>
          <p:cNvSpPr/>
          <p:nvPr/>
        </p:nvSpPr>
        <p:spPr>
          <a:xfrm>
            <a:off x="164162" y="1020779"/>
            <a:ext cx="11871808" cy="4042643"/>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363" name="Google Shape;1363;p84"/>
          <p:cNvSpPr/>
          <p:nvPr/>
        </p:nvSpPr>
        <p:spPr>
          <a:xfrm>
            <a:off x="-422240" y="-981186"/>
            <a:ext cx="1432076" cy="1432076"/>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364" name="Google Shape;1364;p84"/>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86</a:t>
            </a:fld>
            <a:endParaRPr dirty="0"/>
          </a:p>
        </p:txBody>
      </p:sp>
      <p:sp>
        <p:nvSpPr>
          <p:cNvPr id="1367" name="Google Shape;1367;p84"/>
          <p:cNvSpPr/>
          <p:nvPr/>
        </p:nvSpPr>
        <p:spPr>
          <a:xfrm>
            <a:off x="1199060" y="2773242"/>
            <a:ext cx="2831985" cy="773163"/>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368" name="Google Shape;1368;p84"/>
          <p:cNvSpPr txBox="1"/>
          <p:nvPr/>
        </p:nvSpPr>
        <p:spPr>
          <a:xfrm>
            <a:off x="994596" y="2893586"/>
            <a:ext cx="3021209" cy="773162"/>
          </a:xfrm>
          <a:prstGeom prst="rect">
            <a:avLst/>
          </a:prstGeom>
          <a:noFill/>
          <a:ln>
            <a:noFill/>
          </a:ln>
        </p:spPr>
        <p:txBody>
          <a:bodyPr spcFirstLastPara="1" wrap="square" lIns="91425" tIns="45700" rIns="91425" bIns="45700" anchor="t" anchorCtr="0">
            <a:normAutofit/>
          </a:bodyPr>
          <a:lstStyle/>
          <a:p>
            <a:pPr marL="0" marR="0" lvl="0" indent="0" algn="ctr" rtl="0">
              <a:lnSpc>
                <a:spcPct val="109375"/>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（六）浴室 </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pic>
        <p:nvPicPr>
          <p:cNvPr id="1369" name="Google Shape;1369;p84" descr="一張含有 室內, 地板, 牆, 浴室 的圖片&#10;&#10;自動產生的描述"/>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23469" y="620713"/>
            <a:ext cx="6961895" cy="5221425"/>
          </a:xfrm>
          <a:prstGeom prst="rect">
            <a:avLst/>
          </a:prstGeom>
          <a:noFill/>
          <a:ln w="31750" cap="flat" cmpd="sng">
            <a:solidFill>
              <a:srgbClr val="EF7E60"/>
            </a:solidFill>
            <a:prstDash val="lgDash"/>
            <a:round/>
            <a:headEnd type="none" w="sm" len="sm"/>
            <a:tailEnd type="none" w="sm" len="sm"/>
          </a:ln>
        </p:spPr>
      </p:pic>
      <p:pic>
        <p:nvPicPr>
          <p:cNvPr id="11" name="Google Shape;1383;p85" descr="一張含有 天花板, 地板, 室內 的圖片&#10;&#10;自動產生的描述">
            <a:extLst>
              <a:ext uri="{FF2B5EF4-FFF2-40B4-BE49-F238E27FC236}">
                <a16:creationId xmlns:a16="http://schemas.microsoft.com/office/drawing/2014/main" id="{E34DACFD-9C17-40CC-81D3-8ECAD8DF9C4D}"/>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flipV="1">
            <a:off x="6496050" y="-2066384"/>
            <a:ext cx="3638702" cy="1204012"/>
          </a:xfrm>
          <a:prstGeom prst="rect">
            <a:avLst/>
          </a:prstGeom>
          <a:noFill/>
          <a:ln w="31750" cap="flat" cmpd="sng">
            <a:solidFill>
              <a:srgbClr val="EF7E60"/>
            </a:solidFill>
            <a:prstDash val="lgDash"/>
            <a:round/>
            <a:headEnd type="none" w="sm" len="sm"/>
            <a:tailEnd type="none" w="sm" len="sm"/>
          </a:ln>
        </p:spPr>
      </p:pic>
      <p:pic>
        <p:nvPicPr>
          <p:cNvPr id="12" name="圖片 11">
            <a:extLst>
              <a:ext uri="{FF2B5EF4-FFF2-40B4-BE49-F238E27FC236}">
                <a16:creationId xmlns:a16="http://schemas.microsoft.com/office/drawing/2014/main" id="{D53F3CDA-3176-4E58-BA1D-99CB3031D0BA}"/>
              </a:ext>
            </a:extLst>
          </p:cNvPr>
          <p:cNvPicPr>
            <a:picLocks noChangeAspect="1"/>
          </p:cNvPicPr>
          <p:nvPr/>
        </p:nvPicPr>
        <p:blipFill>
          <a:blip r:embed="rId5"/>
          <a:stretch>
            <a:fillRect/>
          </a:stretch>
        </p:blipFill>
        <p:spPr>
          <a:xfrm flipV="1">
            <a:off x="1733550" y="7788386"/>
            <a:ext cx="1268795" cy="4764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sp>
        <p:nvSpPr>
          <p:cNvPr id="1375" name="Google Shape;1375;p85"/>
          <p:cNvSpPr/>
          <p:nvPr/>
        </p:nvSpPr>
        <p:spPr>
          <a:xfrm>
            <a:off x="164163" y="1397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376" name="Google Shape;1376;p85"/>
          <p:cNvSpPr/>
          <p:nvPr/>
        </p:nvSpPr>
        <p:spPr>
          <a:xfrm>
            <a:off x="164162" y="1020779"/>
            <a:ext cx="11871808" cy="4042643"/>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377" name="Google Shape;1377;p85"/>
          <p:cNvSpPr/>
          <p:nvPr/>
        </p:nvSpPr>
        <p:spPr>
          <a:xfrm>
            <a:off x="-422240" y="-981186"/>
            <a:ext cx="1432076" cy="1432076"/>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378" name="Google Shape;1378;p85"/>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87</a:t>
            </a:fld>
            <a:endParaRPr dirty="0"/>
          </a:p>
        </p:txBody>
      </p:sp>
      <p:sp>
        <p:nvSpPr>
          <p:cNvPr id="1379" name="Google Shape;1379;p85"/>
          <p:cNvSpPr/>
          <p:nvPr/>
        </p:nvSpPr>
        <p:spPr>
          <a:xfrm>
            <a:off x="10289521" y="4708423"/>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grpSp>
        <p:nvGrpSpPr>
          <p:cNvPr id="1380" name="Google Shape;1380;p85"/>
          <p:cNvGrpSpPr/>
          <p:nvPr/>
        </p:nvGrpSpPr>
        <p:grpSpPr>
          <a:xfrm>
            <a:off x="1009836" y="3504393"/>
            <a:ext cx="3021209" cy="878046"/>
            <a:chOff x="-1337874" y="5685105"/>
            <a:chExt cx="5621396" cy="3998088"/>
          </a:xfrm>
        </p:grpSpPr>
        <p:sp>
          <p:nvSpPr>
            <p:cNvPr id="1381" name="Google Shape;1381;p85"/>
            <p:cNvSpPr/>
            <p:nvPr/>
          </p:nvSpPr>
          <p:spPr>
            <a:xfrm>
              <a:off x="-985795" y="5685105"/>
              <a:ext cx="5269317" cy="3520515"/>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382" name="Google Shape;1382;p85"/>
            <p:cNvSpPr txBox="1"/>
            <p:nvPr/>
          </p:nvSpPr>
          <p:spPr>
            <a:xfrm>
              <a:off x="-1337874" y="6162683"/>
              <a:ext cx="5621396" cy="3520510"/>
            </a:xfrm>
            <a:prstGeom prst="rect">
              <a:avLst/>
            </a:prstGeom>
            <a:noFill/>
            <a:ln>
              <a:noFill/>
            </a:ln>
          </p:spPr>
          <p:txBody>
            <a:bodyPr spcFirstLastPara="1" wrap="square" lIns="91425" tIns="45700" rIns="91425" bIns="45700" anchor="t" anchorCtr="0">
              <a:normAutofit/>
            </a:bodyPr>
            <a:lstStyle/>
            <a:p>
              <a:pPr marL="0" marR="0" lvl="0" indent="0" algn="ctr" rtl="0">
                <a:lnSpc>
                  <a:spcPct val="109375"/>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游泳池 </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grpSp>
      <p:pic>
        <p:nvPicPr>
          <p:cNvPr id="1383" name="Google Shape;1383;p85" descr="一張含有 天花板, 地板, 室內 的圖片&#10;&#10;自動產生的描述"/>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17663" y="620713"/>
            <a:ext cx="6955339" cy="5216508"/>
          </a:xfrm>
          <a:prstGeom prst="rect">
            <a:avLst/>
          </a:prstGeom>
          <a:noFill/>
          <a:ln w="31750" cap="flat" cmpd="sng">
            <a:solidFill>
              <a:srgbClr val="EF7E60"/>
            </a:solidFill>
            <a:prstDash val="lgDash"/>
            <a:round/>
            <a:headEnd type="none" w="sm" len="sm"/>
            <a:tailEnd type="none" w="sm" len="sm"/>
          </a:ln>
        </p:spPr>
      </p:pic>
      <p:pic>
        <p:nvPicPr>
          <p:cNvPr id="3" name="圖片 2">
            <a:extLst>
              <a:ext uri="{FF2B5EF4-FFF2-40B4-BE49-F238E27FC236}">
                <a16:creationId xmlns:a16="http://schemas.microsoft.com/office/drawing/2014/main" id="{894F19C8-3351-4023-BAB8-4C1F57F5FA1E}"/>
              </a:ext>
            </a:extLst>
          </p:cNvPr>
          <p:cNvPicPr>
            <a:picLocks noChangeAspect="1"/>
          </p:cNvPicPr>
          <p:nvPr/>
        </p:nvPicPr>
        <p:blipFill>
          <a:blip r:embed="rId4"/>
          <a:stretch>
            <a:fillRect/>
          </a:stretch>
        </p:blipFill>
        <p:spPr>
          <a:xfrm>
            <a:off x="932488" y="1234223"/>
            <a:ext cx="3308733" cy="20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Google Shape;1367;p84">
            <a:extLst>
              <a:ext uri="{FF2B5EF4-FFF2-40B4-BE49-F238E27FC236}">
                <a16:creationId xmlns:a16="http://schemas.microsoft.com/office/drawing/2014/main" id="{16C9CE93-0F84-436F-8DCE-1CBFD4174669}"/>
              </a:ext>
            </a:extLst>
          </p:cNvPr>
          <p:cNvSpPr/>
          <p:nvPr/>
        </p:nvSpPr>
        <p:spPr>
          <a:xfrm flipH="1">
            <a:off x="14983329" y="2741798"/>
            <a:ext cx="2831985" cy="773163"/>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8" name="Google Shape;1368;p84">
            <a:extLst>
              <a:ext uri="{FF2B5EF4-FFF2-40B4-BE49-F238E27FC236}">
                <a16:creationId xmlns:a16="http://schemas.microsoft.com/office/drawing/2014/main" id="{FA9013D5-6A7D-48C4-9C91-AA5EF2279EF6}"/>
              </a:ext>
            </a:extLst>
          </p:cNvPr>
          <p:cNvSpPr txBox="1"/>
          <p:nvPr/>
        </p:nvSpPr>
        <p:spPr>
          <a:xfrm>
            <a:off x="14778865" y="2862142"/>
            <a:ext cx="3021209" cy="773162"/>
          </a:xfrm>
          <a:prstGeom prst="rect">
            <a:avLst/>
          </a:prstGeom>
          <a:noFill/>
          <a:ln>
            <a:noFill/>
          </a:ln>
        </p:spPr>
        <p:txBody>
          <a:bodyPr spcFirstLastPara="1" wrap="square" lIns="91425" tIns="45700" rIns="91425" bIns="45700" anchor="t" anchorCtr="0">
            <a:normAutofit/>
          </a:bodyPr>
          <a:lstStyle/>
          <a:p>
            <a:pPr marL="0" marR="0" lvl="0" indent="0" algn="ctr" rtl="0">
              <a:lnSpc>
                <a:spcPct val="109375"/>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（六）浴室 </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pic>
        <p:nvPicPr>
          <p:cNvPr id="19" name="Google Shape;1369;p84" descr="一張含有 室內, 地板, 牆, 浴室 的圖片&#10;&#10;自動產生的描述">
            <a:extLst>
              <a:ext uri="{FF2B5EF4-FFF2-40B4-BE49-F238E27FC236}">
                <a16:creationId xmlns:a16="http://schemas.microsoft.com/office/drawing/2014/main" id="{6BED81A5-11AE-4574-91DE-EE30157C1648}"/>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3139288" y="2052365"/>
            <a:ext cx="1288002" cy="2152027"/>
          </a:xfrm>
          <a:prstGeom prst="rect">
            <a:avLst/>
          </a:prstGeom>
          <a:noFill/>
          <a:ln w="31750" cap="flat" cmpd="sng">
            <a:solidFill>
              <a:srgbClr val="EF7E60"/>
            </a:solidFill>
            <a:prstDash val="lgDash"/>
            <a:round/>
            <a:headEnd type="none" w="sm" len="sm"/>
            <a:tailEnd type="none" w="sm" len="sm"/>
          </a:ln>
        </p:spPr>
      </p:pic>
      <p:pic>
        <p:nvPicPr>
          <p:cNvPr id="20" name="Google Shape;1400;p86" descr="一張含有 平鋪磚瓦, 磚瓦 的圖片&#10;&#10;自動產生的描述">
            <a:extLst>
              <a:ext uri="{FF2B5EF4-FFF2-40B4-BE49-F238E27FC236}">
                <a16:creationId xmlns:a16="http://schemas.microsoft.com/office/drawing/2014/main" id="{802F528C-BA94-4402-94AC-D3B9257E99FD}"/>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3957272">
            <a:off x="-3451501" y="6295142"/>
            <a:ext cx="890938" cy="1146456"/>
          </a:xfrm>
          <a:prstGeom prst="rect">
            <a:avLst/>
          </a:prstGeom>
          <a:noFill/>
          <a:ln w="31750" cap="flat" cmpd="sng">
            <a:solidFill>
              <a:srgbClr val="EF7E60"/>
            </a:solidFill>
            <a:prstDash val="lgDash"/>
            <a:round/>
            <a:headEnd type="none" w="sm" len="sm"/>
            <a:tailEnd type="none" w="sm" len="sm"/>
          </a:ln>
        </p:spPr>
      </p:pic>
      <p:pic>
        <p:nvPicPr>
          <p:cNvPr id="21" name="圖片 20" descr="一張含有 平鋪磚瓦, 室內, 複合材料, 地板 的圖片&#10;&#10;自動產生的描述">
            <a:extLst>
              <a:ext uri="{FF2B5EF4-FFF2-40B4-BE49-F238E27FC236}">
                <a16:creationId xmlns:a16="http://schemas.microsoft.com/office/drawing/2014/main" id="{B1631C5A-BA5C-4201-87F8-C60FC627BBF0}"/>
              </a:ext>
            </a:extLst>
          </p:cNvPr>
          <p:cNvPicPr>
            <a:picLocks noChangeAspect="1"/>
          </p:cNvPicPr>
          <p:nvPr/>
        </p:nvPicPr>
        <p:blipFill>
          <a:blip r:embed="rId7" cstate="screen">
            <a:alphaModFix/>
            <a:extLst>
              <a:ext uri="{28A0092B-C50C-407E-A947-70E740481C1C}">
                <a14:useLocalDpi xmlns:a14="http://schemas.microsoft.com/office/drawing/2010/main"/>
              </a:ext>
            </a:extLst>
          </a:blip>
          <a:stretch>
            <a:fillRect/>
          </a:stretch>
        </p:blipFill>
        <p:spPr>
          <a:xfrm rot="20157272">
            <a:off x="-1877864" y="6516166"/>
            <a:ext cx="1187920" cy="890940"/>
          </a:xfrm>
          <a:prstGeom prst="rect">
            <a:avLst/>
          </a:prstGeom>
          <a:noFill/>
          <a:ln w="31750" cap="flat" cmpd="sng">
            <a:solidFill>
              <a:srgbClr val="EF7E60"/>
            </a:solidFill>
            <a:prstDash val="lgDash"/>
            <a:round/>
            <a:headEnd type="none" w="sm" len="sm"/>
            <a:tailEnd type="none" w="sm" len="sm"/>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380"/>
                                        </p:tgtEl>
                                        <p:attrNameLst>
                                          <p:attrName>style.visibility</p:attrName>
                                        </p:attrNameLst>
                                      </p:cBhvr>
                                      <p:to>
                                        <p:strVal val="visible"/>
                                      </p:to>
                                    </p:set>
                                    <p:animEffect transition="in" filter="barn(outVertical)">
                                      <p:cBhvr>
                                        <p:cTn id="7" dur="500"/>
                                        <p:tgtEl>
                                          <p:spTgt spid="1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391"/>
        <p:cNvGrpSpPr/>
        <p:nvPr/>
      </p:nvGrpSpPr>
      <p:grpSpPr>
        <a:xfrm>
          <a:off x="0" y="0"/>
          <a:ext cx="0" cy="0"/>
          <a:chOff x="0" y="0"/>
          <a:chExt cx="0" cy="0"/>
        </a:xfrm>
      </p:grpSpPr>
      <p:sp>
        <p:nvSpPr>
          <p:cNvPr id="1392" name="Google Shape;1392;p86"/>
          <p:cNvSpPr/>
          <p:nvPr/>
        </p:nvSpPr>
        <p:spPr>
          <a:xfrm>
            <a:off x="164163" y="1397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zh-TW" altLang="en-US"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393" name="Google Shape;1393;p86"/>
          <p:cNvSpPr/>
          <p:nvPr/>
        </p:nvSpPr>
        <p:spPr>
          <a:xfrm>
            <a:off x="164162" y="1341072"/>
            <a:ext cx="11871808" cy="4042643"/>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394" name="Google Shape;1394;p86"/>
          <p:cNvSpPr/>
          <p:nvPr/>
        </p:nvSpPr>
        <p:spPr>
          <a:xfrm>
            <a:off x="-422240" y="-981186"/>
            <a:ext cx="1432076" cy="1432076"/>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395" name="Google Shape;1395;p86"/>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88</a:t>
            </a:fld>
            <a:endParaRPr dirty="0"/>
          </a:p>
        </p:txBody>
      </p:sp>
      <p:sp>
        <p:nvSpPr>
          <p:cNvPr id="1396" name="Google Shape;1396;p86"/>
          <p:cNvSpPr/>
          <p:nvPr/>
        </p:nvSpPr>
        <p:spPr>
          <a:xfrm>
            <a:off x="10289521" y="4708423"/>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grpSp>
        <p:nvGrpSpPr>
          <p:cNvPr id="1397" name="Google Shape;1397;p86"/>
          <p:cNvGrpSpPr/>
          <p:nvPr/>
        </p:nvGrpSpPr>
        <p:grpSpPr>
          <a:xfrm>
            <a:off x="4277927" y="595978"/>
            <a:ext cx="3636145" cy="890966"/>
            <a:chOff x="5513899" y="-4799998"/>
            <a:chExt cx="5621396" cy="4056921"/>
          </a:xfrm>
        </p:grpSpPr>
        <p:sp>
          <p:nvSpPr>
            <p:cNvPr id="1398" name="Google Shape;1398;p86"/>
            <p:cNvSpPr/>
            <p:nvPr/>
          </p:nvSpPr>
          <p:spPr>
            <a:xfrm>
              <a:off x="5865978" y="-4799998"/>
              <a:ext cx="5269317" cy="3520517"/>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399" name="Google Shape;1399;p86"/>
            <p:cNvSpPr txBox="1"/>
            <p:nvPr/>
          </p:nvSpPr>
          <p:spPr>
            <a:xfrm>
              <a:off x="5513899" y="-4263590"/>
              <a:ext cx="5621396" cy="3520513"/>
            </a:xfrm>
            <a:prstGeom prst="rect">
              <a:avLst/>
            </a:prstGeom>
            <a:noFill/>
            <a:ln>
              <a:noFill/>
            </a:ln>
          </p:spPr>
          <p:txBody>
            <a:bodyPr spcFirstLastPara="1" wrap="square" lIns="91425" tIns="45700" rIns="91425" bIns="45700" anchor="t" anchorCtr="0">
              <a:normAutofit/>
            </a:bodyPr>
            <a:lstStyle/>
            <a:p>
              <a:pPr marL="0" marR="0" lvl="0" indent="0" algn="ctr" rtl="0">
                <a:lnSpc>
                  <a:spcPct val="109375"/>
                </a:lnSpc>
                <a:spcBef>
                  <a:spcPts val="0"/>
                </a:spcBef>
                <a:spcAft>
                  <a:spcPts val="0"/>
                </a:spcAft>
                <a:buClr>
                  <a:schemeClr val="dk1"/>
                </a:buClr>
                <a:buSzPts val="3200"/>
                <a:buFont typeface="Arial"/>
                <a:buNone/>
              </a:pPr>
              <a:r>
                <a:rPr lang="zh-TW" altLang="en-US" sz="3200" b="1" dirty="0">
                  <a:solidFill>
                    <a:schemeClr val="dk1"/>
                  </a:solidFill>
                  <a:latin typeface="Adobe 繁黑體 Std B" panose="020B0700000000000000" pitchFamily="34" charset="-120"/>
                  <a:ea typeface="Adobe 繁黑體 Std B" panose="020B0700000000000000" pitchFamily="34" charset="-120"/>
                  <a:sym typeface="Arial"/>
                </a:rPr>
                <a:t>洗腳池</a:t>
              </a:r>
              <a:r>
                <a:rPr lang="zh-TW" sz="3200" b="1" dirty="0">
                  <a:solidFill>
                    <a:schemeClr val="dk1"/>
                  </a:solidFill>
                  <a:latin typeface="Adobe 繁黑體 Std B" panose="020B0700000000000000" pitchFamily="34" charset="-120"/>
                  <a:ea typeface="Adobe 繁黑體 Std B" panose="020B0700000000000000" pitchFamily="34" charset="-120"/>
                  <a:sym typeface="Arial"/>
                </a:rPr>
                <a:t> </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grpSp>
      <p:pic>
        <p:nvPicPr>
          <p:cNvPr id="1400" name="Google Shape;1400;p86" descr="一張含有 平鋪磚瓦, 磚瓦 的圖片&#10;&#10;自動產生的描述"/>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400000">
            <a:off x="1942473" y="1097099"/>
            <a:ext cx="3496797" cy="4499668"/>
          </a:xfrm>
          <a:prstGeom prst="rect">
            <a:avLst/>
          </a:prstGeom>
          <a:noFill/>
          <a:ln w="31750" cap="flat" cmpd="sng">
            <a:solidFill>
              <a:srgbClr val="EF7E60"/>
            </a:solidFill>
            <a:prstDash val="lgDash"/>
            <a:round/>
            <a:headEnd type="none" w="sm" len="sm"/>
            <a:tailEnd type="none" w="sm" len="sm"/>
          </a:ln>
        </p:spPr>
      </p:pic>
      <p:pic>
        <p:nvPicPr>
          <p:cNvPr id="3" name="圖片 2" descr="一張含有 平鋪磚瓦, 室內, 複合材料, 地板 的圖片&#10;&#10;自動產生的描述">
            <a:extLst>
              <a:ext uri="{FF2B5EF4-FFF2-40B4-BE49-F238E27FC236}">
                <a16:creationId xmlns:a16="http://schemas.microsoft.com/office/drawing/2014/main" id="{8440E585-7678-B124-9562-DC56C6906B38}"/>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6427934" y="1598534"/>
            <a:ext cx="4662397" cy="3496798"/>
          </a:xfrm>
          <a:prstGeom prst="rect">
            <a:avLst/>
          </a:prstGeom>
          <a:noFill/>
          <a:ln w="31750" cap="flat" cmpd="sng">
            <a:solidFill>
              <a:srgbClr val="EF7E60"/>
            </a:solidFill>
            <a:prstDash val="lgDash"/>
            <a:round/>
            <a:headEnd type="none" w="sm" len="sm"/>
            <a:tailEnd type="none" w="sm" len="sm"/>
          </a:ln>
        </p:spPr>
      </p:pic>
      <p:pic>
        <p:nvPicPr>
          <p:cNvPr id="12" name="Google Shape;1383;p85" descr="一張含有 天花板, 地板, 室內 的圖片&#10;&#10;自動產生的描述">
            <a:extLst>
              <a:ext uri="{FF2B5EF4-FFF2-40B4-BE49-F238E27FC236}">
                <a16:creationId xmlns:a16="http://schemas.microsoft.com/office/drawing/2014/main" id="{DE00AACE-1CCB-4B34-AF2C-6DCAEF6165FF}"/>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V="1">
            <a:off x="14035921" y="4021425"/>
            <a:ext cx="1831993" cy="1373996"/>
          </a:xfrm>
          <a:prstGeom prst="rect">
            <a:avLst/>
          </a:prstGeom>
          <a:noFill/>
          <a:ln w="31750" cap="flat" cmpd="sng">
            <a:solidFill>
              <a:srgbClr val="EF7E60"/>
            </a:solidFill>
            <a:prstDash val="lgDash"/>
            <a:round/>
            <a:headEnd type="none" w="sm" len="sm"/>
            <a:tailEnd type="none" w="sm" len="sm"/>
          </a:ln>
        </p:spPr>
      </p:pic>
      <p:pic>
        <p:nvPicPr>
          <p:cNvPr id="13" name="圖片 12">
            <a:extLst>
              <a:ext uri="{FF2B5EF4-FFF2-40B4-BE49-F238E27FC236}">
                <a16:creationId xmlns:a16="http://schemas.microsoft.com/office/drawing/2014/main" id="{6DB24D60-6E00-48FF-8A55-5954BC262F95}"/>
              </a:ext>
            </a:extLst>
          </p:cNvPr>
          <p:cNvPicPr>
            <a:picLocks noChangeAspect="1"/>
          </p:cNvPicPr>
          <p:nvPr/>
        </p:nvPicPr>
        <p:blipFill>
          <a:blip r:embed="rId6"/>
          <a:stretch>
            <a:fillRect/>
          </a:stretch>
        </p:blipFill>
        <p:spPr>
          <a:xfrm flipV="1">
            <a:off x="13212408" y="3163696"/>
            <a:ext cx="871500" cy="5306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4" name="Google Shape;1408;p87">
            <a:extLst>
              <a:ext uri="{FF2B5EF4-FFF2-40B4-BE49-F238E27FC236}">
                <a16:creationId xmlns:a16="http://schemas.microsoft.com/office/drawing/2014/main" id="{6D3DCFAF-B245-4574-9234-6B19FAFC85E3}"/>
              </a:ext>
            </a:extLst>
          </p:cNvPr>
          <p:cNvGrpSpPr/>
          <p:nvPr/>
        </p:nvGrpSpPr>
        <p:grpSpPr>
          <a:xfrm>
            <a:off x="-295653" y="-2349095"/>
            <a:ext cx="9251028" cy="1239178"/>
            <a:chOff x="-590819" y="1789088"/>
            <a:chExt cx="8411451" cy="1239178"/>
          </a:xfrm>
        </p:grpSpPr>
        <p:sp>
          <p:nvSpPr>
            <p:cNvPr id="15" name="Google Shape;1409;p87">
              <a:extLst>
                <a:ext uri="{FF2B5EF4-FFF2-40B4-BE49-F238E27FC236}">
                  <a16:creationId xmlns:a16="http://schemas.microsoft.com/office/drawing/2014/main" id="{7CA985C0-7BDD-4CB0-B5C4-6D5C37F47C1F}"/>
                </a:ext>
              </a:extLst>
            </p:cNvPr>
            <p:cNvSpPr/>
            <p:nvPr/>
          </p:nvSpPr>
          <p:spPr>
            <a:xfrm>
              <a:off x="96287" y="1789088"/>
              <a:ext cx="7507454" cy="1239178"/>
            </a:xfrm>
            <a:prstGeom prst="roundRect">
              <a:avLst>
                <a:gd name="adj" fmla="val 6510"/>
              </a:avLst>
            </a:prstGeom>
            <a:solidFill>
              <a:srgbClr val="99003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6" name="Google Shape;1410;p87">
              <a:extLst>
                <a:ext uri="{FF2B5EF4-FFF2-40B4-BE49-F238E27FC236}">
                  <a16:creationId xmlns:a16="http://schemas.microsoft.com/office/drawing/2014/main" id="{0C5128DA-59C9-4AB5-B6F2-5D5E4B237001}"/>
                </a:ext>
              </a:extLst>
            </p:cNvPr>
            <p:cNvSpPr txBox="1"/>
            <p:nvPr/>
          </p:nvSpPr>
          <p:spPr>
            <a:xfrm>
              <a:off x="-590819" y="2269941"/>
              <a:ext cx="8411451" cy="707525"/>
            </a:xfrm>
            <a:prstGeom prst="rect">
              <a:avLst/>
            </a:prstGeom>
            <a:noFill/>
            <a:ln>
              <a:noFill/>
            </a:ln>
          </p:spPr>
          <p:txBody>
            <a:bodyPr spcFirstLastPara="1" wrap="square" lIns="91425" tIns="45700" rIns="91425" bIns="45700" anchor="t" anchorCtr="0">
              <a:normAutofit/>
            </a:bodyPr>
            <a:lstStyle/>
            <a:p>
              <a:pPr marL="0" marR="0" lvl="0" indent="0" algn="ctr" rtl="0">
                <a:lnSpc>
                  <a:spcPct val="55555"/>
                </a:lnSpc>
                <a:spcBef>
                  <a:spcPts val="0"/>
                </a:spcBef>
                <a:spcAft>
                  <a:spcPts val="0"/>
                </a:spcAft>
                <a:buClr>
                  <a:schemeClr val="lt1"/>
                </a:buClr>
                <a:buSzPts val="7200"/>
                <a:buFont typeface="Arial"/>
                <a:buNone/>
              </a:pPr>
              <a:r>
                <a:rPr lang="zh-TW" sz="5400" b="1" dirty="0">
                  <a:solidFill>
                    <a:schemeClr val="lt1"/>
                  </a:solidFill>
                  <a:latin typeface="Adobe 繁黑體 Std B" panose="020B0700000000000000" pitchFamily="34" charset="-120"/>
                  <a:ea typeface="Adobe 繁黑體 Std B" panose="020B0700000000000000" pitchFamily="34" charset="-120"/>
                  <a:sym typeface="Arial"/>
                </a:rPr>
                <a:t>（七）輪椅觀眾席位</a:t>
              </a:r>
              <a:endParaRPr sz="1050" dirty="0">
                <a:latin typeface="Adobe 繁黑體 Std B" panose="020B0700000000000000" pitchFamily="34" charset="-120"/>
                <a:ea typeface="Adobe 繁黑體 Std B" panose="020B0700000000000000" pitchFamily="34" charset="-120"/>
              </a:endParaRPr>
            </a:p>
          </p:txBody>
        </p:sp>
      </p:grpSp>
      <p:pic>
        <p:nvPicPr>
          <p:cNvPr id="17" name="圖片 16">
            <a:extLst>
              <a:ext uri="{FF2B5EF4-FFF2-40B4-BE49-F238E27FC236}">
                <a16:creationId xmlns:a16="http://schemas.microsoft.com/office/drawing/2014/main" id="{52EB0A3C-3C07-48CF-B623-235D51C715E8}"/>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flipV="1">
            <a:off x="9673661" y="7410742"/>
            <a:ext cx="951180" cy="595870"/>
          </a:xfrm>
          <a:prstGeom prst="rect">
            <a:avLst/>
          </a:prstGeom>
        </p:spPr>
      </p:pic>
      <p:pic>
        <p:nvPicPr>
          <p:cNvPr id="18" name="圖片 17" descr="一張含有 室內, 傢俱, 服裝, 會議廳 的圖片&#10;&#10;自動產生的描述">
            <a:extLst>
              <a:ext uri="{FF2B5EF4-FFF2-40B4-BE49-F238E27FC236}">
                <a16:creationId xmlns:a16="http://schemas.microsoft.com/office/drawing/2014/main" id="{9C4C49F5-CBB1-4879-8C75-27FF8638816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V="1">
            <a:off x="5605386" y="7410742"/>
            <a:ext cx="794494" cy="59587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404"/>
        <p:cNvGrpSpPr/>
        <p:nvPr/>
      </p:nvGrpSpPr>
      <p:grpSpPr>
        <a:xfrm>
          <a:off x="0" y="0"/>
          <a:ext cx="0" cy="0"/>
          <a:chOff x="0" y="0"/>
          <a:chExt cx="0" cy="0"/>
        </a:xfrm>
      </p:grpSpPr>
      <p:pic>
        <p:nvPicPr>
          <p:cNvPr id="1405" name="Google Shape;1405;p87" descr="一張含有 地板, 室內, 草蓆, 小地毯 的圖片&#10;&#10;自動產生的描述"/>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21" y="620713"/>
            <a:ext cx="12191779" cy="5329236"/>
          </a:xfrm>
          <a:custGeom>
            <a:avLst/>
            <a:gdLst/>
            <a:ahLst/>
            <a:cxnLst/>
            <a:rect l="l" t="t" r="r" b="b"/>
            <a:pathLst>
              <a:path w="12191779" h="5471471" extrusionOk="0">
                <a:moveTo>
                  <a:pt x="0" y="0"/>
                </a:moveTo>
                <a:lnTo>
                  <a:pt x="12191779" y="0"/>
                </a:lnTo>
                <a:lnTo>
                  <a:pt x="12191779" y="5471471"/>
                </a:lnTo>
                <a:lnTo>
                  <a:pt x="0" y="5471471"/>
                </a:lnTo>
                <a:close/>
              </a:path>
            </a:pathLst>
          </a:custGeom>
          <a:noFill/>
          <a:ln>
            <a:noFill/>
          </a:ln>
        </p:spPr>
      </p:pic>
      <p:sp>
        <p:nvSpPr>
          <p:cNvPr id="1406" name="Google Shape;1406;p87"/>
          <p:cNvSpPr/>
          <p:nvPr/>
        </p:nvSpPr>
        <p:spPr>
          <a:xfrm>
            <a:off x="899498" y="1802432"/>
            <a:ext cx="10874375" cy="4147517"/>
          </a:xfrm>
          <a:prstGeom prst="rect">
            <a:avLst/>
          </a:prstGeom>
          <a:solidFill>
            <a:schemeClr val="lt1">
              <a:alpha val="9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1" name="Google Shape;1411;p87">
            <a:extLst>
              <a:ext uri="{FF2B5EF4-FFF2-40B4-BE49-F238E27FC236}">
                <a16:creationId xmlns:a16="http://schemas.microsoft.com/office/drawing/2014/main" id="{E876B8AD-BF06-44E3-AC6C-5D44531E6A3A}"/>
              </a:ext>
            </a:extLst>
          </p:cNvPr>
          <p:cNvSpPr txBox="1"/>
          <p:nvPr/>
        </p:nvSpPr>
        <p:spPr>
          <a:xfrm>
            <a:off x="1322456" y="2115660"/>
            <a:ext cx="10363132" cy="3368385"/>
          </a:xfrm>
          <a:prstGeom prst="rect">
            <a:avLst/>
          </a:prstGeom>
          <a:noFill/>
          <a:ln>
            <a:noFill/>
          </a:ln>
        </p:spPr>
        <p:txBody>
          <a:bodyPr spcFirstLastPara="1" wrap="square" lIns="91425" tIns="45700" rIns="91425" bIns="45700" anchor="t" anchorCtr="0">
            <a:noAutofit/>
          </a:bodyPr>
          <a:lstStyle/>
          <a:p>
            <a:pPr marL="228600" marR="0" lvl="0" indent="-228600" algn="l" rtl="0">
              <a:lnSpc>
                <a:spcPts val="3500"/>
              </a:lnSpc>
              <a:spcBef>
                <a:spcPts val="0"/>
              </a:spcBef>
              <a:spcAft>
                <a:spcPts val="0"/>
              </a:spcAft>
              <a:buClr>
                <a:schemeClr val="dk1"/>
              </a:buClr>
              <a:buSzPts val="2400"/>
              <a:buFont typeface="Arial"/>
              <a:buChar char="•"/>
            </a:pPr>
            <a:r>
              <a:rPr lang="zh-TW" sz="2400" dirty="0">
                <a:solidFill>
                  <a:schemeClr val="bg1">
                    <a:lumMod val="75000"/>
                  </a:schemeClr>
                </a:solidFill>
                <a:latin typeface="Adobe 繁黑體 Std B" panose="020B0700000000000000" pitchFamily="34" charset="-120"/>
                <a:ea typeface="Adobe 繁黑體 Std B" panose="020B0700000000000000" pitchFamily="34" charset="-120"/>
                <a:sym typeface="Arial"/>
              </a:rPr>
              <a:t>座椅彈性運用：輪椅觀眾席位可考量安裝可拆卸之座椅，如未有輪椅使用者使用時，得安裝座椅。</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p:txBody>
      </p:sp>
      <p:sp>
        <p:nvSpPr>
          <p:cNvPr id="1407" name="Google Shape;1407;p87"/>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89</a:t>
            </a:fld>
            <a:endParaRPr dirty="0"/>
          </a:p>
        </p:txBody>
      </p:sp>
      <p:grpSp>
        <p:nvGrpSpPr>
          <p:cNvPr id="1408" name="Google Shape;1408;p87"/>
          <p:cNvGrpSpPr/>
          <p:nvPr/>
        </p:nvGrpSpPr>
        <p:grpSpPr>
          <a:xfrm>
            <a:off x="-380118" y="594055"/>
            <a:ext cx="9251028" cy="1239178"/>
            <a:chOff x="-590819" y="1789088"/>
            <a:chExt cx="8411451" cy="1239178"/>
          </a:xfrm>
        </p:grpSpPr>
        <p:sp>
          <p:nvSpPr>
            <p:cNvPr id="1409" name="Google Shape;1409;p87"/>
            <p:cNvSpPr/>
            <p:nvPr/>
          </p:nvSpPr>
          <p:spPr>
            <a:xfrm>
              <a:off x="96287" y="1789088"/>
              <a:ext cx="7507454" cy="1239178"/>
            </a:xfrm>
            <a:prstGeom prst="roundRect">
              <a:avLst>
                <a:gd name="adj" fmla="val 6510"/>
              </a:avLst>
            </a:prstGeom>
            <a:solidFill>
              <a:srgbClr val="99003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410" name="Google Shape;1410;p87"/>
            <p:cNvSpPr txBox="1"/>
            <p:nvPr/>
          </p:nvSpPr>
          <p:spPr>
            <a:xfrm>
              <a:off x="-590819" y="2269941"/>
              <a:ext cx="8411451" cy="707525"/>
            </a:xfrm>
            <a:prstGeom prst="rect">
              <a:avLst/>
            </a:prstGeom>
            <a:noFill/>
            <a:ln>
              <a:noFill/>
            </a:ln>
          </p:spPr>
          <p:txBody>
            <a:bodyPr spcFirstLastPara="1" wrap="square" lIns="91425" tIns="45700" rIns="91425" bIns="45700" anchor="t" anchorCtr="0">
              <a:normAutofit/>
            </a:bodyPr>
            <a:lstStyle/>
            <a:p>
              <a:pPr marL="0" marR="0" lvl="0" indent="0" algn="ctr" rtl="0">
                <a:lnSpc>
                  <a:spcPct val="55555"/>
                </a:lnSpc>
                <a:spcBef>
                  <a:spcPts val="0"/>
                </a:spcBef>
                <a:spcAft>
                  <a:spcPts val="0"/>
                </a:spcAft>
                <a:buClr>
                  <a:schemeClr val="lt1"/>
                </a:buClr>
                <a:buSzPts val="7200"/>
                <a:buFont typeface="Arial"/>
                <a:buNone/>
              </a:pPr>
              <a:r>
                <a:rPr lang="zh-TW" sz="5400" b="1" dirty="0">
                  <a:solidFill>
                    <a:schemeClr val="lt1"/>
                  </a:solidFill>
                  <a:latin typeface="Adobe 繁黑體 Std B" panose="020B0700000000000000" pitchFamily="34" charset="-120"/>
                  <a:ea typeface="Adobe 繁黑體 Std B" panose="020B0700000000000000" pitchFamily="34" charset="-120"/>
                  <a:sym typeface="Arial"/>
                </a:rPr>
                <a:t>（七）輪椅觀眾席位</a:t>
              </a:r>
              <a:endParaRPr sz="1050" dirty="0">
                <a:latin typeface="Adobe 繁黑體 Std B" panose="020B0700000000000000" pitchFamily="34" charset="-120"/>
                <a:ea typeface="Adobe 繁黑體 Std B" panose="020B0700000000000000" pitchFamily="34" charset="-120"/>
              </a:endParaRPr>
            </a:p>
          </p:txBody>
        </p:sp>
      </p:grpSp>
      <p:sp>
        <p:nvSpPr>
          <p:cNvPr id="1411" name="Google Shape;1411;p87"/>
          <p:cNvSpPr txBox="1"/>
          <p:nvPr/>
        </p:nvSpPr>
        <p:spPr>
          <a:xfrm>
            <a:off x="1322456" y="2115660"/>
            <a:ext cx="10363132" cy="3368385"/>
          </a:xfrm>
          <a:prstGeom prst="rect">
            <a:avLst/>
          </a:prstGeom>
          <a:noFill/>
          <a:ln>
            <a:noFill/>
          </a:ln>
        </p:spPr>
        <p:txBody>
          <a:bodyPr spcFirstLastPara="1" wrap="square" lIns="91425" tIns="45700" rIns="91425" bIns="45700" anchor="t" anchorCtr="0">
            <a:noAutofit/>
          </a:bodyPr>
          <a:lstStyle/>
          <a:p>
            <a:pPr marL="228600" marR="0" lvl="0" indent="-228600" algn="l" rtl="0">
              <a:lnSpc>
                <a:spcPts val="3500"/>
              </a:lnSpc>
              <a:spcBef>
                <a:spcPts val="0"/>
              </a:spcBef>
              <a:spcAft>
                <a:spcPts val="0"/>
              </a:spcAft>
              <a:buClr>
                <a:schemeClr val="dk1"/>
              </a:buClr>
              <a:buSzPts val="2400"/>
              <a:buFont typeface="Arial"/>
              <a:buChar char="•"/>
            </a:pPr>
            <a:r>
              <a:rPr lang="zh-TW" sz="2400" dirty="0">
                <a:solidFill>
                  <a:schemeClr val="dk1"/>
                </a:solidFill>
                <a:latin typeface="Adobe 繁黑體 Std B" panose="020B0700000000000000" pitchFamily="34" charset="-120"/>
                <a:ea typeface="Adobe 繁黑體 Std B" panose="020B0700000000000000" pitchFamily="34" charset="-120"/>
                <a:sym typeface="Arial"/>
              </a:rPr>
              <a:t>座椅彈性運用：輪椅觀眾席位可考量安裝可拆卸之座椅，如未有輪椅使用者使用時，得安裝座椅。</a:t>
            </a:r>
            <a:endParaRPr dirty="0">
              <a:latin typeface="Adobe 繁黑體 Std B" panose="020B0700000000000000" pitchFamily="34" charset="-120"/>
              <a:ea typeface="Adobe 繁黑體 Std B" panose="020B0700000000000000" pitchFamily="34" charset="-120"/>
            </a:endParaRPr>
          </a:p>
        </p:txBody>
      </p:sp>
      <p:pic>
        <p:nvPicPr>
          <p:cNvPr id="2" name="圖片 1">
            <a:extLst>
              <a:ext uri="{FF2B5EF4-FFF2-40B4-BE49-F238E27FC236}">
                <a16:creationId xmlns:a16="http://schemas.microsoft.com/office/drawing/2014/main" id="{71796600-7CE0-4F50-473E-26AC9B005BE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222097" y="3342242"/>
            <a:ext cx="3975825" cy="2490669"/>
          </a:xfrm>
          <a:prstGeom prst="rect">
            <a:avLst/>
          </a:prstGeom>
        </p:spPr>
      </p:pic>
      <p:pic>
        <p:nvPicPr>
          <p:cNvPr id="8" name="圖片 7" descr="一張含有 室內, 傢俱, 服裝, 會議廳 的圖片&#10;&#10;自動產生的描述">
            <a:extLst>
              <a:ext uri="{FF2B5EF4-FFF2-40B4-BE49-F238E27FC236}">
                <a16:creationId xmlns:a16="http://schemas.microsoft.com/office/drawing/2014/main" id="{A7C1C531-B32C-F861-E8D7-3F6EDC343EA1}"/>
              </a:ext>
            </a:extLst>
          </p:cNvPr>
          <p:cNvPicPr>
            <a:picLocks noChangeAspect="1"/>
          </p:cNvPicPr>
          <p:nvPr/>
        </p:nvPicPr>
        <p:blipFill>
          <a:blip r:embed="rId5"/>
          <a:stretch>
            <a:fillRect/>
          </a:stretch>
        </p:blipFill>
        <p:spPr>
          <a:xfrm>
            <a:off x="2652068" y="3342242"/>
            <a:ext cx="3320893" cy="2490669"/>
          </a:xfrm>
          <a:prstGeom prst="rect">
            <a:avLst/>
          </a:prstGeom>
        </p:spPr>
      </p:pic>
      <p:pic>
        <p:nvPicPr>
          <p:cNvPr id="12" name="Google Shape;1424;p88">
            <a:extLst>
              <a:ext uri="{FF2B5EF4-FFF2-40B4-BE49-F238E27FC236}">
                <a16:creationId xmlns:a16="http://schemas.microsoft.com/office/drawing/2014/main" id="{7CBA4DA0-90FA-4C99-A164-FB1062CAC9E9}"/>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2606685" y="5971368"/>
            <a:ext cx="455385" cy="341440"/>
          </a:xfrm>
          <a:prstGeom prst="rect">
            <a:avLst/>
          </a:prstGeom>
          <a:noFill/>
          <a:ln w="31750" cap="flat" cmpd="sng">
            <a:solidFill>
              <a:srgbClr val="EF7E60"/>
            </a:solidFill>
            <a:prstDash val="lgDash"/>
            <a:round/>
            <a:headEnd type="none" w="sm" len="sm"/>
            <a:tailEnd type="none" w="sm" len="sm"/>
          </a:ln>
        </p:spPr>
      </p:pic>
      <p:pic>
        <p:nvPicPr>
          <p:cNvPr id="13" name="圖片 12" descr="一張含有 建築, 木製的, 室內, 地板 的圖片&#10;&#10;自動產生的描述">
            <a:extLst>
              <a:ext uri="{FF2B5EF4-FFF2-40B4-BE49-F238E27FC236}">
                <a16:creationId xmlns:a16="http://schemas.microsoft.com/office/drawing/2014/main" id="{BF6D7537-91A4-44CE-8019-FF6597775BC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393492" y="-719218"/>
            <a:ext cx="714336" cy="401814"/>
          </a:xfrm>
          <a:prstGeom prst="rect">
            <a:avLst/>
          </a:prstGeom>
        </p:spPr>
      </p:pic>
      <p:pic>
        <p:nvPicPr>
          <p:cNvPr id="14" name="圖片 13" descr="一張含有 藍色, 戶外, 地面 的圖片&#10;&#10;自動產生的描述">
            <a:extLst>
              <a:ext uri="{FF2B5EF4-FFF2-40B4-BE49-F238E27FC236}">
                <a16:creationId xmlns:a16="http://schemas.microsoft.com/office/drawing/2014/main" id="{D766AC9E-C60B-4790-9C81-A24FADB5EC1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78953" y="-1036621"/>
            <a:ext cx="777952" cy="103662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1411"/>
                                        </p:tgtEl>
                                        <p:attrNameLst>
                                          <p:attrName>style.visibility</p:attrName>
                                        </p:attrNameLst>
                                      </p:cBhvr>
                                      <p:to>
                                        <p:strVal val="visible"/>
                                      </p:to>
                                    </p:set>
                                    <p:anim calcmode="lin" valueType="num">
                                      <p:cBhvr additive="base">
                                        <p:cTn id="7" dur="500"/>
                                        <p:tgtEl>
                                          <p:spTgt spid="1411"/>
                                        </p:tgtEl>
                                        <p:attrNameLst>
                                          <p:attrName>ppt_x</p:attrName>
                                        </p:attrNameLst>
                                      </p:cBhvr>
                                      <p:tavLst>
                                        <p:tav tm="0">
                                          <p:val>
                                            <p:strVal val="#ppt_x-#ppt_w*1.125000"/>
                                          </p:val>
                                        </p:tav>
                                        <p:tav tm="100000">
                                          <p:val>
                                            <p:strVal val="#ppt_x"/>
                                          </p:val>
                                        </p:tav>
                                      </p:tavLst>
                                    </p:anim>
                                    <p:animEffect transition="in" filter="wipe(right)">
                                      <p:cBhvr>
                                        <p:cTn id="8" dur="500"/>
                                        <p:tgtEl>
                                          <p:spTgt spid="1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8"/>
          <p:cNvSpPr/>
          <p:nvPr/>
        </p:nvSpPr>
        <p:spPr>
          <a:xfrm>
            <a:off x="164163" y="1397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20" name="內容版面配置區 2">
            <a:extLst>
              <a:ext uri="{FF2B5EF4-FFF2-40B4-BE49-F238E27FC236}">
                <a16:creationId xmlns:a16="http://schemas.microsoft.com/office/drawing/2014/main" id="{60CB42E2-E2A5-48E5-8C9B-7E70B6B25D1C}"/>
              </a:ext>
            </a:extLst>
          </p:cNvPr>
          <p:cNvSpPr txBox="1">
            <a:spLocks/>
          </p:cNvSpPr>
          <p:nvPr/>
        </p:nvSpPr>
        <p:spPr>
          <a:xfrm>
            <a:off x="883217" y="1634946"/>
            <a:ext cx="9936727" cy="19831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800"/>
              </a:lnSpc>
              <a:spcBef>
                <a:spcPts val="600"/>
              </a:spcBef>
              <a:buNone/>
            </a:pPr>
            <a:r>
              <a:rPr lang="en-US" altLang="zh-TW" sz="2000" dirty="0">
                <a:solidFill>
                  <a:schemeClr val="bg1">
                    <a:lumMod val="75000"/>
                  </a:schemeClr>
                </a:solidFill>
                <a:latin typeface="Adobe 繁黑體 Std B" panose="020B0700000000000000" pitchFamily="34" charset="-120"/>
                <a:ea typeface="Adobe 繁黑體 Std B" panose="020B0700000000000000" pitchFamily="34" charset="-120"/>
              </a:rPr>
              <a:t>2. </a:t>
            </a:r>
            <a:r>
              <a:rPr lang="zh-TW" altLang="en-US" sz="2000" dirty="0">
                <a:solidFill>
                  <a:schemeClr val="bg1">
                    <a:lumMod val="75000"/>
                  </a:schemeClr>
                </a:solidFill>
                <a:latin typeface="Adobe 繁黑體 Std B" panose="020B0700000000000000" pitchFamily="34" charset="-120"/>
                <a:ea typeface="Adobe 繁黑體 Std B" panose="020B0700000000000000" pitchFamily="34" charset="-120"/>
              </a:rPr>
              <a:t>前項各款之建築物地面層，仍應設置無障礙通路。</a:t>
            </a:r>
          </a:p>
          <a:p>
            <a:pPr marL="0" indent="0">
              <a:lnSpc>
                <a:spcPts val="2800"/>
              </a:lnSpc>
              <a:spcBef>
                <a:spcPts val="600"/>
              </a:spcBef>
              <a:buNone/>
            </a:pPr>
            <a:r>
              <a:rPr lang="en-US" altLang="zh-TW" sz="2000" dirty="0">
                <a:solidFill>
                  <a:schemeClr val="bg1">
                    <a:lumMod val="75000"/>
                  </a:schemeClr>
                </a:solidFill>
                <a:latin typeface="Adobe 繁黑體 Std B" panose="020B0700000000000000" pitchFamily="34" charset="-120"/>
                <a:ea typeface="Adobe 繁黑體 Std B" panose="020B0700000000000000" pitchFamily="34" charset="-120"/>
              </a:rPr>
              <a:t>3. </a:t>
            </a:r>
            <a:r>
              <a:rPr lang="zh-TW" altLang="en-US" sz="2000" dirty="0">
                <a:solidFill>
                  <a:schemeClr val="bg1">
                    <a:lumMod val="75000"/>
                  </a:schemeClr>
                </a:solidFill>
                <a:latin typeface="Adobe 繁黑體 Std B" panose="020B0700000000000000" pitchFamily="34" charset="-120"/>
                <a:ea typeface="Adobe 繁黑體 Std B" panose="020B0700000000000000" pitchFamily="34" charset="-120"/>
              </a:rPr>
              <a:t>前二項建築物因建築基地地形、垂直增建、構造或使用用途特殊，設置無障礙設施</a:t>
            </a:r>
            <a:br>
              <a:rPr lang="en-US" altLang="zh-TW" sz="2000" dirty="0">
                <a:solidFill>
                  <a:schemeClr val="bg1">
                    <a:lumMod val="75000"/>
                  </a:schemeClr>
                </a:solidFill>
                <a:latin typeface="Adobe 繁黑體 Std B" panose="020B0700000000000000" pitchFamily="34" charset="-120"/>
                <a:ea typeface="Adobe 繁黑體 Std B" panose="020B0700000000000000" pitchFamily="34" charset="-120"/>
              </a:rPr>
            </a:br>
            <a:r>
              <a:rPr lang="en-US" altLang="zh-TW" sz="2000" dirty="0">
                <a:solidFill>
                  <a:schemeClr val="bg1">
                    <a:lumMod val="75000"/>
                  </a:schemeClr>
                </a:solidFill>
                <a:latin typeface="Adobe 繁黑體 Std B" panose="020B0700000000000000" pitchFamily="34" charset="-120"/>
                <a:ea typeface="Adobe 繁黑體 Std B" panose="020B0700000000000000" pitchFamily="34" charset="-120"/>
              </a:rPr>
              <a:t>     </a:t>
            </a:r>
            <a:r>
              <a:rPr lang="zh-TW" altLang="en-US" sz="2000" dirty="0">
                <a:solidFill>
                  <a:schemeClr val="bg1">
                    <a:lumMod val="75000"/>
                  </a:schemeClr>
                </a:solidFill>
                <a:latin typeface="Adobe 繁黑體 Std B" panose="020B0700000000000000" pitchFamily="34" charset="-120"/>
                <a:ea typeface="Adobe 繁黑體 Std B" panose="020B0700000000000000" pitchFamily="34" charset="-120"/>
              </a:rPr>
              <a:t>確有困難，經當地主管建築機關核准者，得不適用本章一部或全部之規定。</a:t>
            </a:r>
          </a:p>
          <a:p>
            <a:pPr marL="0" indent="0">
              <a:lnSpc>
                <a:spcPts val="2800"/>
              </a:lnSpc>
              <a:spcBef>
                <a:spcPts val="600"/>
              </a:spcBef>
              <a:buNone/>
            </a:pPr>
            <a:r>
              <a:rPr lang="en-US" altLang="zh-TW" sz="2000" dirty="0">
                <a:solidFill>
                  <a:schemeClr val="bg1">
                    <a:lumMod val="75000"/>
                  </a:schemeClr>
                </a:solidFill>
                <a:latin typeface="Adobe 繁黑體 Std B" panose="020B0700000000000000" pitchFamily="34" charset="-120"/>
                <a:ea typeface="Adobe 繁黑體 Std B" panose="020B0700000000000000" pitchFamily="34" charset="-120"/>
              </a:rPr>
              <a:t>4. </a:t>
            </a:r>
            <a:r>
              <a:rPr lang="zh-TW" altLang="en-US" sz="2000" dirty="0">
                <a:solidFill>
                  <a:schemeClr val="bg1">
                    <a:lumMod val="75000"/>
                  </a:schemeClr>
                </a:solidFill>
                <a:latin typeface="Adobe 繁黑體 Std B" panose="020B0700000000000000" pitchFamily="34" charset="-120"/>
                <a:ea typeface="Adobe 繁黑體 Std B" panose="020B0700000000000000" pitchFamily="34" charset="-120"/>
              </a:rPr>
              <a:t>建築物無障礙設施設計規範，由中央主管建築機關定之。</a:t>
            </a:r>
            <a:endParaRPr lang="zh-TW" altLang="en-US" sz="2000" b="1" dirty="0">
              <a:solidFill>
                <a:schemeClr val="bg1">
                  <a:lumMod val="75000"/>
                </a:schemeClr>
              </a:solidFill>
              <a:latin typeface="Adobe 繁黑體 Std B" panose="020B0700000000000000" pitchFamily="34" charset="-120"/>
              <a:ea typeface="Adobe 繁黑體 Std B" panose="020B0700000000000000" pitchFamily="34" charset="-120"/>
            </a:endParaRPr>
          </a:p>
        </p:txBody>
      </p:sp>
      <p:sp>
        <p:nvSpPr>
          <p:cNvPr id="153" name="Google Shape;153;p8"/>
          <p:cNvSpPr/>
          <p:nvPr/>
        </p:nvSpPr>
        <p:spPr>
          <a:xfrm>
            <a:off x="-210167" y="-193405"/>
            <a:ext cx="1052513" cy="1052513"/>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56" name="Google Shape;156;p8"/>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9</a:t>
            </a:fld>
            <a:endParaRPr dirty="0"/>
          </a:p>
        </p:txBody>
      </p:sp>
      <p:sp>
        <p:nvSpPr>
          <p:cNvPr id="3" name="Google Shape;143;p7">
            <a:extLst>
              <a:ext uri="{FF2B5EF4-FFF2-40B4-BE49-F238E27FC236}">
                <a16:creationId xmlns:a16="http://schemas.microsoft.com/office/drawing/2014/main" id="{D97D925B-25A8-44B8-5B3B-06367866525F}"/>
              </a:ext>
            </a:extLst>
          </p:cNvPr>
          <p:cNvSpPr txBox="1"/>
          <p:nvPr/>
        </p:nvSpPr>
        <p:spPr>
          <a:xfrm flipH="1">
            <a:off x="675194" y="875170"/>
            <a:ext cx="6540946" cy="523180"/>
          </a:xfrm>
          <a:prstGeom prst="rect">
            <a:avLst/>
          </a:prstGeom>
          <a:noFill/>
          <a:ln w="44450"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2800" b="1" dirty="0">
              <a:solidFill>
                <a:schemeClr val="dk1"/>
              </a:solidFill>
              <a:latin typeface="Adobe 繁黑體 Std B" panose="020B0700000000000000" pitchFamily="34" charset="-120"/>
              <a:ea typeface="Adobe 繁黑體 Std B" panose="020B0700000000000000" pitchFamily="34" charset="-120"/>
              <a:sym typeface="Arial"/>
            </a:endParaRPr>
          </a:p>
        </p:txBody>
      </p:sp>
      <p:sp>
        <p:nvSpPr>
          <p:cNvPr id="4" name="Google Shape;144;p7">
            <a:extLst>
              <a:ext uri="{FF2B5EF4-FFF2-40B4-BE49-F238E27FC236}">
                <a16:creationId xmlns:a16="http://schemas.microsoft.com/office/drawing/2014/main" id="{128867ED-7C17-7F99-C664-A0D48163FBB3}"/>
              </a:ext>
            </a:extLst>
          </p:cNvPr>
          <p:cNvSpPr txBox="1"/>
          <p:nvPr/>
        </p:nvSpPr>
        <p:spPr>
          <a:xfrm>
            <a:off x="733250" y="956955"/>
            <a:ext cx="7318550" cy="53648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200"/>
              <a:buFont typeface="Arial"/>
              <a:buNone/>
            </a:pPr>
            <a:r>
              <a:rPr lang="zh-TW" sz="3200" b="1" dirty="0">
                <a:solidFill>
                  <a:schemeClr val="dk1"/>
                </a:solidFill>
                <a:latin typeface="Adobe 繁黑體 Std B" panose="020B0700000000000000" pitchFamily="34" charset="-120"/>
                <a:ea typeface="Adobe 繁黑體 Std B" panose="020B0700000000000000" pitchFamily="34" charset="-120"/>
                <a:sym typeface="Arial"/>
              </a:rPr>
              <a:t>建築技術規則建築設計施工</a:t>
            </a:r>
            <a:r>
              <a:rPr lang="zh-TW" altLang="en-US" sz="3200" b="1" dirty="0">
                <a:solidFill>
                  <a:schemeClr val="dk1"/>
                </a:solidFill>
                <a:latin typeface="Adobe 繁黑體 Std B" panose="020B0700000000000000" pitchFamily="34" charset="-120"/>
                <a:ea typeface="Adobe 繁黑體 Std B" panose="020B0700000000000000" pitchFamily="34" charset="-120"/>
                <a:sym typeface="Arial"/>
              </a:rPr>
              <a:t>編</a:t>
            </a:r>
            <a:r>
              <a:rPr lang="zh-TW" sz="3200" b="1" dirty="0">
                <a:solidFill>
                  <a:schemeClr val="dk1"/>
                </a:solidFill>
                <a:latin typeface="Adobe 繁黑體 Std B" panose="020B0700000000000000" pitchFamily="34" charset="-120"/>
                <a:ea typeface="Adobe 繁黑體 Std B" panose="020B0700000000000000" pitchFamily="34" charset="-120"/>
                <a:sym typeface="Arial"/>
              </a:rPr>
              <a:t> (</a:t>
            </a:r>
            <a:r>
              <a:rPr lang="en-US" altLang="zh-TW" sz="3200" b="1" dirty="0">
                <a:solidFill>
                  <a:schemeClr val="dk1"/>
                </a:solidFill>
                <a:latin typeface="Adobe 繁黑體 Std B" panose="020B0700000000000000" pitchFamily="34" charset="-120"/>
                <a:ea typeface="Adobe 繁黑體 Std B" panose="020B0700000000000000" pitchFamily="34" charset="-120"/>
                <a:sym typeface="Arial"/>
              </a:rPr>
              <a:t>2</a:t>
            </a:r>
            <a:r>
              <a:rPr lang="zh-TW" sz="3200" b="1" dirty="0">
                <a:solidFill>
                  <a:schemeClr val="dk1"/>
                </a:solidFill>
                <a:latin typeface="Adobe 繁黑體 Std B" panose="020B0700000000000000" pitchFamily="34" charset="-120"/>
                <a:ea typeface="Adobe 繁黑體 Std B" panose="020B0700000000000000" pitchFamily="34" charset="-120"/>
                <a:sym typeface="Arial"/>
              </a:rPr>
              <a:t>/2)</a:t>
            </a:r>
            <a:endParaRPr sz="3200" dirty="0">
              <a:solidFill>
                <a:schemeClr val="dk1"/>
              </a:solidFill>
              <a:latin typeface="Adobe 繁黑體 Std B" panose="020B0700000000000000" pitchFamily="34" charset="-120"/>
              <a:ea typeface="Adobe 繁黑體 Std B" panose="020B0700000000000000" pitchFamily="34" charset="-120"/>
              <a:cs typeface="Play"/>
              <a:sym typeface="Play"/>
            </a:endParaRPr>
          </a:p>
        </p:txBody>
      </p:sp>
      <p:sp>
        <p:nvSpPr>
          <p:cNvPr id="5" name="內容版面配置區 2">
            <a:extLst>
              <a:ext uri="{FF2B5EF4-FFF2-40B4-BE49-F238E27FC236}">
                <a16:creationId xmlns:a16="http://schemas.microsoft.com/office/drawing/2014/main" id="{2A0D655C-61EB-A152-7719-F5061515FD46}"/>
              </a:ext>
            </a:extLst>
          </p:cNvPr>
          <p:cNvSpPr txBox="1">
            <a:spLocks/>
          </p:cNvSpPr>
          <p:nvPr/>
        </p:nvSpPr>
        <p:spPr>
          <a:xfrm>
            <a:off x="883217" y="1634946"/>
            <a:ext cx="9936727" cy="19831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800"/>
              </a:lnSpc>
              <a:spcBef>
                <a:spcPts val="600"/>
              </a:spcBef>
              <a:buNone/>
            </a:pPr>
            <a:r>
              <a:rPr lang="en-US" altLang="zh-TW" sz="2000" dirty="0">
                <a:latin typeface="Adobe 繁黑體 Std B" panose="020B0700000000000000" pitchFamily="34" charset="-120"/>
                <a:ea typeface="Adobe 繁黑體 Std B" panose="020B0700000000000000" pitchFamily="34" charset="-120"/>
              </a:rPr>
              <a:t>2. </a:t>
            </a:r>
            <a:r>
              <a:rPr lang="zh-TW" altLang="en-US" sz="2000" dirty="0">
                <a:latin typeface="Adobe 繁黑體 Std B" panose="020B0700000000000000" pitchFamily="34" charset="-120"/>
                <a:ea typeface="Adobe 繁黑體 Std B" panose="020B0700000000000000" pitchFamily="34" charset="-120"/>
              </a:rPr>
              <a:t>前項各款之建築物地面層，仍應設置無障礙通路。</a:t>
            </a:r>
          </a:p>
          <a:p>
            <a:pPr marL="0" indent="0">
              <a:lnSpc>
                <a:spcPts val="2800"/>
              </a:lnSpc>
              <a:spcBef>
                <a:spcPts val="600"/>
              </a:spcBef>
              <a:buNone/>
            </a:pPr>
            <a:r>
              <a:rPr lang="en-US" altLang="zh-TW" sz="2000" dirty="0">
                <a:latin typeface="Adobe 繁黑體 Std B" panose="020B0700000000000000" pitchFamily="34" charset="-120"/>
                <a:ea typeface="Adobe 繁黑體 Std B" panose="020B0700000000000000" pitchFamily="34" charset="-120"/>
              </a:rPr>
              <a:t>3. </a:t>
            </a:r>
            <a:r>
              <a:rPr lang="zh-TW" altLang="en-US" sz="2000" dirty="0">
                <a:latin typeface="Adobe 繁黑體 Std B" panose="020B0700000000000000" pitchFamily="34" charset="-120"/>
                <a:ea typeface="Adobe 繁黑體 Std B" panose="020B0700000000000000" pitchFamily="34" charset="-120"/>
              </a:rPr>
              <a:t>前二項建築物因建築基地地形、垂直增建、構造或使用用途特殊，設置無障礙設施</a:t>
            </a:r>
            <a:br>
              <a:rPr lang="en-US" altLang="zh-TW" sz="2000" dirty="0">
                <a:latin typeface="Adobe 繁黑體 Std B" panose="020B0700000000000000" pitchFamily="34" charset="-120"/>
                <a:ea typeface="Adobe 繁黑體 Std B" panose="020B0700000000000000" pitchFamily="34" charset="-120"/>
              </a:rPr>
            </a:br>
            <a:r>
              <a:rPr lang="en-US" altLang="zh-TW" sz="2000" dirty="0">
                <a:latin typeface="Adobe 繁黑體 Std B" panose="020B0700000000000000" pitchFamily="34" charset="-120"/>
                <a:ea typeface="Adobe 繁黑體 Std B" panose="020B0700000000000000" pitchFamily="34" charset="-120"/>
              </a:rPr>
              <a:t>     </a:t>
            </a:r>
            <a:r>
              <a:rPr lang="zh-TW" altLang="en-US" sz="2000" dirty="0">
                <a:latin typeface="Adobe 繁黑體 Std B" panose="020B0700000000000000" pitchFamily="34" charset="-120"/>
                <a:ea typeface="Adobe 繁黑體 Std B" panose="020B0700000000000000" pitchFamily="34" charset="-120"/>
              </a:rPr>
              <a:t>確有困難，經當地主管建築機關核准者，得不適用本章一部或全部之規定。</a:t>
            </a:r>
          </a:p>
          <a:p>
            <a:pPr marL="0" indent="0">
              <a:lnSpc>
                <a:spcPts val="2800"/>
              </a:lnSpc>
              <a:spcBef>
                <a:spcPts val="600"/>
              </a:spcBef>
              <a:buNone/>
            </a:pPr>
            <a:r>
              <a:rPr lang="en-US" altLang="zh-TW" sz="2000" dirty="0">
                <a:latin typeface="Adobe 繁黑體 Std B" panose="020B0700000000000000" pitchFamily="34" charset="-120"/>
                <a:ea typeface="Adobe 繁黑體 Std B" panose="020B0700000000000000" pitchFamily="34" charset="-120"/>
              </a:rPr>
              <a:t>4. </a:t>
            </a:r>
            <a:r>
              <a:rPr lang="zh-TW" altLang="en-US" sz="2000" dirty="0">
                <a:latin typeface="Adobe 繁黑體 Std B" panose="020B0700000000000000" pitchFamily="34" charset="-120"/>
                <a:ea typeface="Adobe 繁黑體 Std B" panose="020B0700000000000000" pitchFamily="34" charset="-120"/>
              </a:rPr>
              <a:t>建築物無障礙設施設計規範，由中央主管建築機關定之。</a:t>
            </a:r>
            <a:endParaRPr lang="zh-TW" altLang="en-US" sz="2000" b="1" dirty="0">
              <a:latin typeface="Adobe 繁黑體 Std B" panose="020B0700000000000000" pitchFamily="34" charset="-120"/>
              <a:ea typeface="Adobe 繁黑體 Std B" panose="020B0700000000000000" pitchFamily="34" charset="-120"/>
            </a:endParaRPr>
          </a:p>
        </p:txBody>
      </p:sp>
      <p:grpSp>
        <p:nvGrpSpPr>
          <p:cNvPr id="12" name="群組 11">
            <a:extLst>
              <a:ext uri="{FF2B5EF4-FFF2-40B4-BE49-F238E27FC236}">
                <a16:creationId xmlns:a16="http://schemas.microsoft.com/office/drawing/2014/main" id="{2D92526D-F7EA-9A93-258E-892E5F34ADD5}"/>
              </a:ext>
            </a:extLst>
          </p:cNvPr>
          <p:cNvGrpSpPr/>
          <p:nvPr/>
        </p:nvGrpSpPr>
        <p:grpSpPr>
          <a:xfrm>
            <a:off x="2376713" y="3667607"/>
            <a:ext cx="3313919" cy="2315223"/>
            <a:chOff x="1571065" y="3667607"/>
            <a:chExt cx="3313919" cy="2315223"/>
          </a:xfrm>
        </p:grpSpPr>
        <p:sp>
          <p:nvSpPr>
            <p:cNvPr id="152" name="Google Shape;152;p8"/>
            <p:cNvSpPr/>
            <p:nvPr/>
          </p:nvSpPr>
          <p:spPr>
            <a:xfrm rot="5400000">
              <a:off x="2755026" y="3840020"/>
              <a:ext cx="945996" cy="3313917"/>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pic>
          <p:nvPicPr>
            <p:cNvPr id="2" name="圖片 1">
              <a:extLst>
                <a:ext uri="{FF2B5EF4-FFF2-40B4-BE49-F238E27FC236}">
                  <a16:creationId xmlns:a16="http://schemas.microsoft.com/office/drawing/2014/main" id="{AA92AE69-5671-07FF-F59D-1FF6504EFA8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571066" y="3667607"/>
              <a:ext cx="3313918" cy="1900551"/>
            </a:xfrm>
            <a:prstGeom prst="rect">
              <a:avLst/>
            </a:prstGeom>
          </p:spPr>
        </p:pic>
        <p:sp>
          <p:nvSpPr>
            <p:cNvPr id="7" name="文字方塊 6">
              <a:extLst>
                <a:ext uri="{FF2B5EF4-FFF2-40B4-BE49-F238E27FC236}">
                  <a16:creationId xmlns:a16="http://schemas.microsoft.com/office/drawing/2014/main" id="{6DC44D64-7971-229E-284D-9335D8F3AD0E}"/>
                </a:ext>
              </a:extLst>
            </p:cNvPr>
            <p:cNvSpPr txBox="1"/>
            <p:nvPr/>
          </p:nvSpPr>
          <p:spPr>
            <a:xfrm>
              <a:off x="2072368" y="5582720"/>
              <a:ext cx="2324961" cy="400110"/>
            </a:xfrm>
            <a:prstGeom prst="rect">
              <a:avLst/>
            </a:prstGeom>
            <a:noFill/>
          </p:spPr>
          <p:txBody>
            <a:bodyPr wrap="square" rtlCol="0">
              <a:spAutoFit/>
            </a:bodyPr>
            <a:lstStyle/>
            <a:p>
              <a:r>
                <a:rPr lang="zh-TW" altLang="en-US" sz="2000" kern="1200" dirty="0">
                  <a:solidFill>
                    <a:schemeClr val="tx1"/>
                  </a:solidFill>
                  <a:latin typeface="Adobe 繁黑體 Std B" panose="020B0700000000000000" pitchFamily="34" charset="-120"/>
                  <a:ea typeface="Adobe 繁黑體 Std B" panose="020B0700000000000000" pitchFamily="34" charset="-120"/>
                  <a:cs typeface="+mn-cs"/>
                </a:rPr>
                <a:t>山坡</a:t>
              </a:r>
              <a:r>
                <a:rPr lang="en-US" altLang="zh-TW" sz="2000" kern="1200" dirty="0">
                  <a:solidFill>
                    <a:schemeClr val="tx1"/>
                  </a:solidFill>
                  <a:latin typeface="Adobe 繁黑體 Std B" panose="020B0700000000000000" pitchFamily="34" charset="-120"/>
                  <a:ea typeface="Adobe 繁黑體 Std B" panose="020B0700000000000000" pitchFamily="34" charset="-120"/>
                  <a:cs typeface="+mn-cs"/>
                </a:rPr>
                <a:t>-</a:t>
              </a:r>
              <a:r>
                <a:rPr lang="zh-TW" altLang="en-US" sz="2000" kern="1200" dirty="0">
                  <a:solidFill>
                    <a:schemeClr val="tx1"/>
                  </a:solidFill>
                  <a:latin typeface="Adobe 繁黑體 Std B" panose="020B0700000000000000" pitchFamily="34" charset="-120"/>
                  <a:ea typeface="Adobe 繁黑體 Std B" panose="020B0700000000000000" pitchFamily="34" charset="-120"/>
                  <a:cs typeface="+mn-cs"/>
                </a:rPr>
                <a:t>地形無法改變</a:t>
              </a:r>
              <a:endParaRPr lang="zh-TW" altLang="en-US" sz="2400" dirty="0"/>
            </a:p>
          </p:txBody>
        </p:sp>
      </p:grpSp>
      <p:grpSp>
        <p:nvGrpSpPr>
          <p:cNvPr id="13" name="群組 12">
            <a:extLst>
              <a:ext uri="{FF2B5EF4-FFF2-40B4-BE49-F238E27FC236}">
                <a16:creationId xmlns:a16="http://schemas.microsoft.com/office/drawing/2014/main" id="{EE23A738-2833-741A-59B7-7E7A11146BD4}"/>
              </a:ext>
            </a:extLst>
          </p:cNvPr>
          <p:cNvGrpSpPr/>
          <p:nvPr/>
        </p:nvGrpSpPr>
        <p:grpSpPr>
          <a:xfrm>
            <a:off x="6127593" y="3667607"/>
            <a:ext cx="2985967" cy="2300661"/>
            <a:chOff x="5085046" y="3667607"/>
            <a:chExt cx="2985967" cy="2300661"/>
          </a:xfrm>
        </p:grpSpPr>
        <p:sp>
          <p:nvSpPr>
            <p:cNvPr id="9" name="Google Shape;152;p8">
              <a:extLst>
                <a:ext uri="{FF2B5EF4-FFF2-40B4-BE49-F238E27FC236}">
                  <a16:creationId xmlns:a16="http://schemas.microsoft.com/office/drawing/2014/main" id="{408758BE-03AB-4EA7-B46B-B3BD26F01DC1}"/>
                </a:ext>
              </a:extLst>
            </p:cNvPr>
            <p:cNvSpPr/>
            <p:nvPr/>
          </p:nvSpPr>
          <p:spPr>
            <a:xfrm rot="5400000">
              <a:off x="6125386" y="4026285"/>
              <a:ext cx="945996" cy="2933890"/>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1" name="文字方塊 10">
              <a:extLst>
                <a:ext uri="{FF2B5EF4-FFF2-40B4-BE49-F238E27FC236}">
                  <a16:creationId xmlns:a16="http://schemas.microsoft.com/office/drawing/2014/main" id="{B90CE7B8-90A1-85C8-8FCC-2AD97D4DF9FB}"/>
                </a:ext>
              </a:extLst>
            </p:cNvPr>
            <p:cNvSpPr txBox="1"/>
            <p:nvPr/>
          </p:nvSpPr>
          <p:spPr>
            <a:xfrm>
              <a:off x="5749579" y="5568158"/>
              <a:ext cx="2087217" cy="400110"/>
            </a:xfrm>
            <a:prstGeom prst="rect">
              <a:avLst/>
            </a:prstGeom>
            <a:noFill/>
          </p:spPr>
          <p:txBody>
            <a:bodyPr wrap="square" rtlCol="0">
              <a:spAutoFit/>
            </a:bodyPr>
            <a:lstStyle/>
            <a:p>
              <a:r>
                <a:rPr lang="zh-TW" altLang="en-US" sz="2000" kern="1200" dirty="0">
                  <a:solidFill>
                    <a:schemeClr val="tx1"/>
                  </a:solidFill>
                  <a:latin typeface="Adobe 繁黑體 Std B" panose="020B0700000000000000" pitchFamily="34" charset="-120"/>
                  <a:ea typeface="Adobe 繁黑體 Std B" panose="020B0700000000000000" pitchFamily="34" charset="-120"/>
                  <a:cs typeface="+mn-cs"/>
                </a:rPr>
                <a:t>階梯下有地樑</a:t>
              </a:r>
            </a:p>
          </p:txBody>
        </p:sp>
        <p:pic>
          <p:nvPicPr>
            <p:cNvPr id="10" name="圖片 9" descr="一張含有 文字, 建築, 門, 地面 的圖片&#10;&#10;自動產生的描述">
              <a:extLst>
                <a:ext uri="{FF2B5EF4-FFF2-40B4-BE49-F238E27FC236}">
                  <a16:creationId xmlns:a16="http://schemas.microsoft.com/office/drawing/2014/main" id="{8EC25788-E481-3674-14C7-0E2B4A7323DC}"/>
                </a:ext>
              </a:extLst>
            </p:cNvPr>
            <p:cNvPicPr>
              <a:picLocks noChangeAspect="1"/>
            </p:cNvPicPr>
            <p:nvPr/>
          </p:nvPicPr>
          <p:blipFill>
            <a:blip r:embed="rId4" cstate="screen">
              <a:extLst>
                <a:ext uri="{28A0092B-C50C-407E-A947-70E740481C1C}">
                  <a14:useLocalDpi xmlns:a14="http://schemas.microsoft.com/office/drawing/2010/main"/>
                </a:ext>
              </a:extLst>
            </a:blip>
            <a:srcRect l="-1648"/>
            <a:stretch/>
          </p:blipFill>
          <p:spPr>
            <a:xfrm>
              <a:off x="5085046" y="3667607"/>
              <a:ext cx="2985967" cy="1900551"/>
            </a:xfrm>
            <a:prstGeom prst="rect">
              <a:avLst/>
            </a:prstGeom>
          </p:spPr>
        </p:pic>
      </p:grpSp>
      <p:grpSp>
        <p:nvGrpSpPr>
          <p:cNvPr id="15" name="群組 14">
            <a:extLst>
              <a:ext uri="{FF2B5EF4-FFF2-40B4-BE49-F238E27FC236}">
                <a16:creationId xmlns:a16="http://schemas.microsoft.com/office/drawing/2014/main" id="{3D58CEF1-BE15-B21A-E500-8251E474E319}"/>
              </a:ext>
            </a:extLst>
          </p:cNvPr>
          <p:cNvGrpSpPr/>
          <p:nvPr/>
        </p:nvGrpSpPr>
        <p:grpSpPr>
          <a:xfrm>
            <a:off x="9613946" y="2782571"/>
            <a:ext cx="1925052" cy="3200259"/>
            <a:chOff x="9705259" y="2640842"/>
            <a:chExt cx="1925052" cy="3200259"/>
          </a:xfrm>
        </p:grpSpPr>
        <p:sp>
          <p:nvSpPr>
            <p:cNvPr id="14" name="Google Shape;152;p8">
              <a:extLst>
                <a:ext uri="{FF2B5EF4-FFF2-40B4-BE49-F238E27FC236}">
                  <a16:creationId xmlns:a16="http://schemas.microsoft.com/office/drawing/2014/main" id="{77B30B7E-7B4D-79A0-CDEE-738D242275EE}"/>
                </a:ext>
              </a:extLst>
            </p:cNvPr>
            <p:cNvSpPr/>
            <p:nvPr/>
          </p:nvSpPr>
          <p:spPr>
            <a:xfrm rot="5400000">
              <a:off x="10158157" y="4460260"/>
              <a:ext cx="945996" cy="1815686"/>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pic>
          <p:nvPicPr>
            <p:cNvPr id="6" name="圖片 5">
              <a:extLst>
                <a:ext uri="{FF2B5EF4-FFF2-40B4-BE49-F238E27FC236}">
                  <a16:creationId xmlns:a16="http://schemas.microsoft.com/office/drawing/2014/main" id="{60EE416E-7088-CA5E-59F9-752E57999B1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723312" y="2640842"/>
              <a:ext cx="1815686" cy="2811439"/>
            </a:xfrm>
            <a:prstGeom prst="rect">
              <a:avLst/>
            </a:prstGeom>
          </p:spPr>
        </p:pic>
        <p:sp>
          <p:nvSpPr>
            <p:cNvPr id="8" name="文字方塊 7">
              <a:extLst>
                <a:ext uri="{FF2B5EF4-FFF2-40B4-BE49-F238E27FC236}">
                  <a16:creationId xmlns:a16="http://schemas.microsoft.com/office/drawing/2014/main" id="{8CC4CB86-E005-BC50-BE91-E446CA6E7B50}"/>
                </a:ext>
              </a:extLst>
            </p:cNvPr>
            <p:cNvSpPr txBox="1"/>
            <p:nvPr/>
          </p:nvSpPr>
          <p:spPr>
            <a:xfrm>
              <a:off x="9705259" y="5441944"/>
              <a:ext cx="1925052" cy="369332"/>
            </a:xfrm>
            <a:prstGeom prst="rect">
              <a:avLst/>
            </a:prstGeom>
            <a:noFill/>
          </p:spPr>
          <p:txBody>
            <a:bodyPr wrap="square" rtlCol="0">
              <a:spAutoFit/>
            </a:bodyPr>
            <a:lstStyle/>
            <a:p>
              <a:r>
                <a:rPr lang="zh-TW" altLang="en-US" sz="1800" kern="1200" dirty="0">
                  <a:solidFill>
                    <a:schemeClr val="tx1"/>
                  </a:solidFill>
                  <a:latin typeface="Adobe 繁黑體 Std B" panose="020B0700000000000000" pitchFamily="34" charset="-120"/>
                  <a:ea typeface="Adobe 繁黑體 Std B" panose="020B0700000000000000" pitchFamily="34" charset="-120"/>
                  <a:cs typeface="+mn-cs"/>
                </a:rPr>
                <a:t>消防隊</a:t>
              </a:r>
              <a:r>
                <a:rPr lang="en-US" altLang="zh-TW" sz="1800" kern="1200" dirty="0">
                  <a:solidFill>
                    <a:schemeClr val="tx1"/>
                  </a:solidFill>
                  <a:latin typeface="Adobe 繁黑體 Std B" panose="020B0700000000000000" pitchFamily="34" charset="-120"/>
                  <a:ea typeface="Adobe 繁黑體 Std B" panose="020B0700000000000000" pitchFamily="34" charset="-120"/>
                  <a:cs typeface="+mn-cs"/>
                </a:rPr>
                <a:t>-</a:t>
              </a:r>
              <a:r>
                <a:rPr lang="zh-TW" altLang="en-US" sz="1800" kern="1200" dirty="0">
                  <a:solidFill>
                    <a:schemeClr val="tx1"/>
                  </a:solidFill>
                  <a:latin typeface="Adobe 繁黑體 Std B" panose="020B0700000000000000" pitchFamily="34" charset="-120"/>
                  <a:ea typeface="Adobe 繁黑體 Std B" panose="020B0700000000000000" pitchFamily="34" charset="-120"/>
                  <a:cs typeface="+mn-cs"/>
                </a:rPr>
                <a:t>免設電梯</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trips(downRight)">
                                      <p:cBhvr>
                                        <p:cTn id="7" dur="500"/>
                                        <p:tgtEl>
                                          <p:spTgt spid="5">
                                            <p:txEl>
                                              <p:pRg st="0" end="0"/>
                                            </p:txEl>
                                          </p:spTgt>
                                        </p:tgtEl>
                                      </p:cBhvr>
                                    </p:animEffect>
                                  </p:childTnLst>
                                </p:cTn>
                              </p:par>
                            </p:childTnLst>
                          </p:cTn>
                        </p:par>
                        <p:par>
                          <p:cTn id="8" fill="hold">
                            <p:stCondLst>
                              <p:cond delay="500"/>
                            </p:stCondLst>
                            <p:childTnLst>
                              <p:par>
                                <p:cTn id="9" presetID="18" presetClass="entr" presetSubtype="6" fill="hold" grpId="0" nodeType="afterEffect">
                                  <p:stCondLst>
                                    <p:cond delay="50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strips(downRight)">
                                      <p:cBhvr>
                                        <p:cTn id="11" dur="500"/>
                                        <p:tgtEl>
                                          <p:spTgt spid="5">
                                            <p:txEl>
                                              <p:pRg st="1" end="1"/>
                                            </p:txEl>
                                          </p:spTgt>
                                        </p:tgtEl>
                                      </p:cBhvr>
                                    </p:animEffect>
                                  </p:childTnLst>
                                </p:cTn>
                              </p:par>
                            </p:childTnLst>
                          </p:cTn>
                        </p:par>
                        <p:par>
                          <p:cTn id="12" fill="hold">
                            <p:stCondLst>
                              <p:cond delay="1500"/>
                            </p:stCondLst>
                            <p:childTnLst>
                              <p:par>
                                <p:cTn id="13" presetID="18" presetClass="entr" presetSubtype="6" fill="hold" grpId="0" nodeType="afterEffect">
                                  <p:stCondLst>
                                    <p:cond delay="50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strips(downRight)">
                                      <p:cBhvr>
                                        <p:cTn id="15" dur="500"/>
                                        <p:tgtEl>
                                          <p:spTgt spid="5">
                                            <p:txEl>
                                              <p:pRg st="2" end="2"/>
                                            </p:txEl>
                                          </p:spTgt>
                                        </p:tgtEl>
                                      </p:cBhvr>
                                    </p:animEffect>
                                  </p:childTnLst>
                                </p:cTn>
                              </p:par>
                            </p:childTnLst>
                          </p:cTn>
                        </p:par>
                        <p:par>
                          <p:cTn id="16" fill="hold">
                            <p:stCondLst>
                              <p:cond delay="2500"/>
                            </p:stCondLst>
                            <p:childTnLst>
                              <p:par>
                                <p:cTn id="17" presetID="31" presetClass="entr" presetSubtype="0" fill="hold" nodeType="afterEffect">
                                  <p:stCondLst>
                                    <p:cond delay="50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childTnLst>
                          </p:cTn>
                        </p:par>
                        <p:par>
                          <p:cTn id="23" fill="hold">
                            <p:stCondLst>
                              <p:cond delay="4000"/>
                            </p:stCondLst>
                            <p:childTnLst>
                              <p:par>
                                <p:cTn id="24" presetID="31" presetClass="entr" presetSubtype="0" fill="hold" nodeType="afterEffect">
                                  <p:stCondLst>
                                    <p:cond delay="500"/>
                                  </p:stCondLst>
                                  <p:childTnLst>
                                    <p:set>
                                      <p:cBhvr>
                                        <p:cTn id="25" dur="1" fill="hold">
                                          <p:stCondLst>
                                            <p:cond delay="0"/>
                                          </p:stCondLst>
                                        </p:cTn>
                                        <p:tgtEl>
                                          <p:spTgt spid="13"/>
                                        </p:tgtEl>
                                        <p:attrNameLst>
                                          <p:attrName>style.visibility</p:attrName>
                                        </p:attrNameLst>
                                      </p:cBhvr>
                                      <p:to>
                                        <p:strVal val="visible"/>
                                      </p:to>
                                    </p:set>
                                    <p:anim calcmode="lin" valueType="num">
                                      <p:cBhvr>
                                        <p:cTn id="26" dur="1000" fill="hold"/>
                                        <p:tgtEl>
                                          <p:spTgt spid="13"/>
                                        </p:tgtEl>
                                        <p:attrNameLst>
                                          <p:attrName>ppt_w</p:attrName>
                                        </p:attrNameLst>
                                      </p:cBhvr>
                                      <p:tavLst>
                                        <p:tav tm="0">
                                          <p:val>
                                            <p:fltVal val="0"/>
                                          </p:val>
                                        </p:tav>
                                        <p:tav tm="100000">
                                          <p:val>
                                            <p:strVal val="#ppt_w"/>
                                          </p:val>
                                        </p:tav>
                                      </p:tavLst>
                                    </p:anim>
                                    <p:anim calcmode="lin" valueType="num">
                                      <p:cBhvr>
                                        <p:cTn id="27" dur="1000" fill="hold"/>
                                        <p:tgtEl>
                                          <p:spTgt spid="13"/>
                                        </p:tgtEl>
                                        <p:attrNameLst>
                                          <p:attrName>ppt_h</p:attrName>
                                        </p:attrNameLst>
                                      </p:cBhvr>
                                      <p:tavLst>
                                        <p:tav tm="0">
                                          <p:val>
                                            <p:fltVal val="0"/>
                                          </p:val>
                                        </p:tav>
                                        <p:tav tm="100000">
                                          <p:val>
                                            <p:strVal val="#ppt_h"/>
                                          </p:val>
                                        </p:tav>
                                      </p:tavLst>
                                    </p:anim>
                                    <p:anim calcmode="lin" valueType="num">
                                      <p:cBhvr>
                                        <p:cTn id="28" dur="1000" fill="hold"/>
                                        <p:tgtEl>
                                          <p:spTgt spid="13"/>
                                        </p:tgtEl>
                                        <p:attrNameLst>
                                          <p:attrName>style.rotation</p:attrName>
                                        </p:attrNameLst>
                                      </p:cBhvr>
                                      <p:tavLst>
                                        <p:tav tm="0">
                                          <p:val>
                                            <p:fltVal val="90"/>
                                          </p:val>
                                        </p:tav>
                                        <p:tav tm="100000">
                                          <p:val>
                                            <p:fltVal val="0"/>
                                          </p:val>
                                        </p:tav>
                                      </p:tavLst>
                                    </p:anim>
                                    <p:animEffect transition="in" filter="fade">
                                      <p:cBhvr>
                                        <p:cTn id="29" dur="1000"/>
                                        <p:tgtEl>
                                          <p:spTgt spid="13"/>
                                        </p:tgtEl>
                                      </p:cBhvr>
                                    </p:animEffect>
                                  </p:childTnLst>
                                </p:cTn>
                              </p:par>
                            </p:childTnLst>
                          </p:cTn>
                        </p:par>
                        <p:par>
                          <p:cTn id="30" fill="hold">
                            <p:stCondLst>
                              <p:cond delay="5500"/>
                            </p:stCondLst>
                            <p:childTnLst>
                              <p:par>
                                <p:cTn id="31" presetID="45" presetClass="entr" presetSubtype="0" fill="hold" nodeType="afterEffect">
                                  <p:stCondLst>
                                    <p:cond delay="50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500"/>
                                        <p:tgtEl>
                                          <p:spTgt spid="15"/>
                                        </p:tgtEl>
                                      </p:cBhvr>
                                    </p:animEffect>
                                    <p:anim calcmode="lin" valueType="num">
                                      <p:cBhvr>
                                        <p:cTn id="34" dur="1500" fill="hold"/>
                                        <p:tgtEl>
                                          <p:spTgt spid="15"/>
                                        </p:tgtEl>
                                        <p:attrNameLst>
                                          <p:attrName>ppt_w</p:attrName>
                                        </p:attrNameLst>
                                      </p:cBhvr>
                                      <p:tavLst>
                                        <p:tav tm="0" fmla="#ppt_w*sin(2.5*pi*$)">
                                          <p:val>
                                            <p:fltVal val="0"/>
                                          </p:val>
                                        </p:tav>
                                        <p:tav tm="100000">
                                          <p:val>
                                            <p:fltVal val="1"/>
                                          </p:val>
                                        </p:tav>
                                      </p:tavLst>
                                    </p:anim>
                                    <p:anim calcmode="lin" valueType="num">
                                      <p:cBhvr>
                                        <p:cTn id="35" dur="1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1418" name="Google Shape;1418;p88"/>
          <p:cNvSpPr/>
          <p:nvPr/>
        </p:nvSpPr>
        <p:spPr>
          <a:xfrm>
            <a:off x="164163" y="1397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419" name="Google Shape;1419;p88"/>
          <p:cNvSpPr/>
          <p:nvPr/>
        </p:nvSpPr>
        <p:spPr>
          <a:xfrm>
            <a:off x="164162" y="1020779"/>
            <a:ext cx="11871808" cy="4042643"/>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420" name="Google Shape;1420;p88"/>
          <p:cNvSpPr/>
          <p:nvPr/>
        </p:nvSpPr>
        <p:spPr>
          <a:xfrm>
            <a:off x="-422240" y="-981186"/>
            <a:ext cx="1432076" cy="1432076"/>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421" name="Google Shape;1421;p88"/>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90</a:t>
            </a:fld>
            <a:endParaRPr dirty="0"/>
          </a:p>
        </p:txBody>
      </p:sp>
      <p:sp>
        <p:nvSpPr>
          <p:cNvPr id="1422" name="Google Shape;1422;p88"/>
          <p:cNvSpPr/>
          <p:nvPr/>
        </p:nvSpPr>
        <p:spPr>
          <a:xfrm>
            <a:off x="10289521" y="4708423"/>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pic>
        <p:nvPicPr>
          <p:cNvPr id="1424" name="Google Shape;1424;p8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207512" y="535261"/>
            <a:ext cx="3400159" cy="2549379"/>
          </a:xfrm>
          <a:prstGeom prst="rect">
            <a:avLst/>
          </a:prstGeom>
          <a:noFill/>
          <a:ln w="31750" cap="flat" cmpd="sng">
            <a:solidFill>
              <a:srgbClr val="EF7E60"/>
            </a:solidFill>
            <a:prstDash val="lgDash"/>
            <a:round/>
            <a:headEnd type="none" w="sm" len="sm"/>
            <a:tailEnd type="none" w="sm" len="sm"/>
          </a:ln>
        </p:spPr>
      </p:pic>
      <p:pic>
        <p:nvPicPr>
          <p:cNvPr id="3" name="圖片 2" descr="一張含有 建築, 木製的, 室內, 地板 的圖片&#10;&#10;自動產生的描述">
            <a:extLst>
              <a:ext uri="{FF2B5EF4-FFF2-40B4-BE49-F238E27FC236}">
                <a16:creationId xmlns:a16="http://schemas.microsoft.com/office/drawing/2014/main" id="{A4285765-884D-D356-4A4E-940A31A394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07512" y="3344686"/>
            <a:ext cx="4460488" cy="2509025"/>
          </a:xfrm>
          <a:prstGeom prst="rect">
            <a:avLst/>
          </a:prstGeom>
        </p:spPr>
      </p:pic>
      <p:pic>
        <p:nvPicPr>
          <p:cNvPr id="5" name="圖片 4" descr="一張含有 藍色, 戶外, 地面 的圖片&#10;&#10;自動產生的描述">
            <a:extLst>
              <a:ext uri="{FF2B5EF4-FFF2-40B4-BE49-F238E27FC236}">
                <a16:creationId xmlns:a16="http://schemas.microsoft.com/office/drawing/2014/main" id="{06573914-3089-4643-E5F2-8554CDAE0D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17043" y="535261"/>
            <a:ext cx="3978957" cy="5301960"/>
          </a:xfrm>
          <a:prstGeom prst="rect">
            <a:avLst/>
          </a:prstGeom>
        </p:spPr>
      </p:pic>
      <p:pic>
        <p:nvPicPr>
          <p:cNvPr id="10" name="圖片 9">
            <a:extLst>
              <a:ext uri="{FF2B5EF4-FFF2-40B4-BE49-F238E27FC236}">
                <a16:creationId xmlns:a16="http://schemas.microsoft.com/office/drawing/2014/main" id="{7EAC36C4-FD98-4DAB-94AB-A3E5A478DDF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flipV="1">
            <a:off x="7442200" y="-1464378"/>
            <a:ext cx="2779675" cy="354692"/>
          </a:xfrm>
          <a:prstGeom prst="rect">
            <a:avLst/>
          </a:prstGeom>
        </p:spPr>
      </p:pic>
      <p:pic>
        <p:nvPicPr>
          <p:cNvPr id="11" name="圖片 10" descr="一張含有 室內, 傢俱, 服裝, 會議廳 的圖片&#10;&#10;自動產生的描述">
            <a:extLst>
              <a:ext uri="{FF2B5EF4-FFF2-40B4-BE49-F238E27FC236}">
                <a16:creationId xmlns:a16="http://schemas.microsoft.com/office/drawing/2014/main" id="{05B4E66A-1FA9-4E67-9815-21BFE0A2A30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V="1">
            <a:off x="2676021" y="-1464378"/>
            <a:ext cx="1794379" cy="354692"/>
          </a:xfrm>
          <a:prstGeom prst="rect">
            <a:avLst/>
          </a:prstGeom>
        </p:spPr>
      </p:pic>
      <p:grpSp>
        <p:nvGrpSpPr>
          <p:cNvPr id="12" name="Google Shape;1408;p87">
            <a:extLst>
              <a:ext uri="{FF2B5EF4-FFF2-40B4-BE49-F238E27FC236}">
                <a16:creationId xmlns:a16="http://schemas.microsoft.com/office/drawing/2014/main" id="{5C20E8C8-5805-47C7-8C71-FB1C59D0D0A1}"/>
              </a:ext>
            </a:extLst>
          </p:cNvPr>
          <p:cNvGrpSpPr/>
          <p:nvPr/>
        </p:nvGrpSpPr>
        <p:grpSpPr>
          <a:xfrm>
            <a:off x="-329318" y="-1929757"/>
            <a:ext cx="9251028" cy="1239178"/>
            <a:chOff x="-590819" y="1789088"/>
            <a:chExt cx="8411451" cy="1239178"/>
          </a:xfrm>
        </p:grpSpPr>
        <p:sp>
          <p:nvSpPr>
            <p:cNvPr id="13" name="Google Shape;1409;p87">
              <a:extLst>
                <a:ext uri="{FF2B5EF4-FFF2-40B4-BE49-F238E27FC236}">
                  <a16:creationId xmlns:a16="http://schemas.microsoft.com/office/drawing/2014/main" id="{287D4BA1-71E5-4896-BA05-8595B1B7F6B1}"/>
                </a:ext>
              </a:extLst>
            </p:cNvPr>
            <p:cNvSpPr/>
            <p:nvPr/>
          </p:nvSpPr>
          <p:spPr>
            <a:xfrm>
              <a:off x="96287" y="1789088"/>
              <a:ext cx="7507454" cy="1239178"/>
            </a:xfrm>
            <a:prstGeom prst="roundRect">
              <a:avLst>
                <a:gd name="adj" fmla="val 6510"/>
              </a:avLst>
            </a:prstGeom>
            <a:solidFill>
              <a:srgbClr val="99003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4" name="Google Shape;1410;p87">
              <a:extLst>
                <a:ext uri="{FF2B5EF4-FFF2-40B4-BE49-F238E27FC236}">
                  <a16:creationId xmlns:a16="http://schemas.microsoft.com/office/drawing/2014/main" id="{BD054148-320A-440B-8792-3101350B1071}"/>
                </a:ext>
              </a:extLst>
            </p:cNvPr>
            <p:cNvSpPr txBox="1"/>
            <p:nvPr/>
          </p:nvSpPr>
          <p:spPr>
            <a:xfrm>
              <a:off x="-590819" y="2269941"/>
              <a:ext cx="8411451" cy="707525"/>
            </a:xfrm>
            <a:prstGeom prst="rect">
              <a:avLst/>
            </a:prstGeom>
            <a:noFill/>
            <a:ln>
              <a:noFill/>
            </a:ln>
          </p:spPr>
          <p:txBody>
            <a:bodyPr spcFirstLastPara="1" wrap="square" lIns="91425" tIns="45700" rIns="91425" bIns="45700" anchor="t" anchorCtr="0">
              <a:normAutofit/>
            </a:bodyPr>
            <a:lstStyle/>
            <a:p>
              <a:pPr marL="0" marR="0" lvl="0" indent="0" algn="ctr" rtl="0">
                <a:lnSpc>
                  <a:spcPct val="55555"/>
                </a:lnSpc>
                <a:spcBef>
                  <a:spcPts val="0"/>
                </a:spcBef>
                <a:spcAft>
                  <a:spcPts val="0"/>
                </a:spcAft>
                <a:buClr>
                  <a:schemeClr val="lt1"/>
                </a:buClr>
                <a:buSzPts val="7200"/>
                <a:buFont typeface="Arial"/>
                <a:buNone/>
              </a:pPr>
              <a:r>
                <a:rPr lang="zh-TW" sz="5400" b="1" dirty="0">
                  <a:solidFill>
                    <a:schemeClr val="lt1"/>
                  </a:solidFill>
                  <a:latin typeface="Adobe 繁黑體 Std B" panose="020B0700000000000000" pitchFamily="34" charset="-120"/>
                  <a:ea typeface="Adobe 繁黑體 Std B" panose="020B0700000000000000" pitchFamily="34" charset="-120"/>
                  <a:sym typeface="Arial"/>
                </a:rPr>
                <a:t>（七）輪椅觀眾席位</a:t>
              </a:r>
              <a:endParaRPr sz="1050" dirty="0">
                <a:latin typeface="Adobe 繁黑體 Std B" panose="020B0700000000000000" pitchFamily="34" charset="-120"/>
                <a:ea typeface="Adobe 繁黑體 Std B" panose="020B0700000000000000" pitchFamily="34" charset="-120"/>
              </a:endParaRPr>
            </a:p>
          </p:txBody>
        </p:sp>
      </p:grpSp>
      <p:sp>
        <p:nvSpPr>
          <p:cNvPr id="16" name="Google Shape;1434;p89">
            <a:extLst>
              <a:ext uri="{FF2B5EF4-FFF2-40B4-BE49-F238E27FC236}">
                <a16:creationId xmlns:a16="http://schemas.microsoft.com/office/drawing/2014/main" id="{9DC75ABB-FE37-46AC-92DF-B642AFFA8B91}"/>
              </a:ext>
            </a:extLst>
          </p:cNvPr>
          <p:cNvSpPr/>
          <p:nvPr/>
        </p:nvSpPr>
        <p:spPr>
          <a:xfrm flipH="1">
            <a:off x="-8449116" y="901236"/>
            <a:ext cx="7231730" cy="1239178"/>
          </a:xfrm>
          <a:prstGeom prst="roundRect">
            <a:avLst>
              <a:gd name="adj" fmla="val 6510"/>
            </a:avLst>
          </a:prstGeom>
          <a:solidFill>
            <a:srgbClr val="99003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7" name="Google Shape;1435;p89">
            <a:extLst>
              <a:ext uri="{FF2B5EF4-FFF2-40B4-BE49-F238E27FC236}">
                <a16:creationId xmlns:a16="http://schemas.microsoft.com/office/drawing/2014/main" id="{DF112CE7-475A-4D75-8FE4-F66C2CA69FA6}"/>
              </a:ext>
            </a:extLst>
          </p:cNvPr>
          <p:cNvSpPr txBox="1"/>
          <p:nvPr/>
        </p:nvSpPr>
        <p:spPr>
          <a:xfrm>
            <a:off x="-9805695" y="1402409"/>
            <a:ext cx="9251028" cy="707525"/>
          </a:xfrm>
          <a:prstGeom prst="rect">
            <a:avLst/>
          </a:prstGeom>
          <a:noFill/>
          <a:ln>
            <a:noFill/>
          </a:ln>
        </p:spPr>
        <p:txBody>
          <a:bodyPr spcFirstLastPara="1" wrap="square" lIns="91425" tIns="45700" rIns="91425" bIns="45700" anchor="t" anchorCtr="0">
            <a:normAutofit/>
          </a:bodyPr>
          <a:lstStyle/>
          <a:p>
            <a:pPr marL="0" marR="0" lvl="0" indent="0" algn="ctr" rtl="0">
              <a:lnSpc>
                <a:spcPct val="55555"/>
              </a:lnSpc>
              <a:spcBef>
                <a:spcPts val="0"/>
              </a:spcBef>
              <a:spcAft>
                <a:spcPts val="0"/>
              </a:spcAft>
              <a:buClr>
                <a:schemeClr val="lt1"/>
              </a:buClr>
              <a:buSzPts val="7200"/>
              <a:buFont typeface="Arial"/>
              <a:buNone/>
            </a:pPr>
            <a:r>
              <a:rPr lang="zh-TW" sz="5400" b="1" dirty="0">
                <a:solidFill>
                  <a:schemeClr val="lt1"/>
                </a:solidFill>
                <a:latin typeface="Adobe 繁黑體 Std B" panose="020B0700000000000000" pitchFamily="34" charset="-120"/>
                <a:ea typeface="Adobe 繁黑體 Std B" panose="020B0700000000000000" pitchFamily="34" charset="-120"/>
                <a:sym typeface="Arial"/>
              </a:rPr>
              <a:t>（八）停車空間</a:t>
            </a:r>
            <a:endParaRPr sz="1050" dirty="0">
              <a:latin typeface="Adobe 繁黑體 Std B" panose="020B0700000000000000" pitchFamily="34" charset="-120"/>
              <a:ea typeface="Adobe 繁黑體 Std B" panose="020B0700000000000000" pitchFamily="34" charset="-12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429"/>
        <p:cNvGrpSpPr/>
        <p:nvPr/>
      </p:nvGrpSpPr>
      <p:grpSpPr>
        <a:xfrm>
          <a:off x="0" y="0"/>
          <a:ext cx="0" cy="0"/>
          <a:chOff x="0" y="0"/>
          <a:chExt cx="0" cy="0"/>
        </a:xfrm>
      </p:grpSpPr>
      <p:pic>
        <p:nvPicPr>
          <p:cNvPr id="1430" name="Google Shape;1430;p89" descr="一張含有 地板, 室內, 草蓆, 小地毯 的圖片&#10;&#10;自動產生的描述"/>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21" y="620713"/>
            <a:ext cx="12191779" cy="5329236"/>
          </a:xfrm>
          <a:custGeom>
            <a:avLst/>
            <a:gdLst/>
            <a:ahLst/>
            <a:cxnLst/>
            <a:rect l="l" t="t" r="r" b="b"/>
            <a:pathLst>
              <a:path w="12191779" h="5471471" extrusionOk="0">
                <a:moveTo>
                  <a:pt x="0" y="0"/>
                </a:moveTo>
                <a:lnTo>
                  <a:pt x="12191779" y="0"/>
                </a:lnTo>
                <a:lnTo>
                  <a:pt x="12191779" y="5471471"/>
                </a:lnTo>
                <a:lnTo>
                  <a:pt x="0" y="5471471"/>
                </a:lnTo>
                <a:close/>
              </a:path>
            </a:pathLst>
          </a:custGeom>
          <a:noFill/>
          <a:ln>
            <a:noFill/>
          </a:ln>
        </p:spPr>
      </p:pic>
      <p:sp>
        <p:nvSpPr>
          <p:cNvPr id="1431" name="Google Shape;1431;p89"/>
          <p:cNvSpPr/>
          <p:nvPr/>
        </p:nvSpPr>
        <p:spPr>
          <a:xfrm>
            <a:off x="899498" y="1802432"/>
            <a:ext cx="10874375" cy="4147517"/>
          </a:xfrm>
          <a:prstGeom prst="rect">
            <a:avLst/>
          </a:prstGeom>
          <a:solidFill>
            <a:schemeClr val="lt1">
              <a:alpha val="9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4" name="Google Shape;1436;p89">
            <a:extLst>
              <a:ext uri="{FF2B5EF4-FFF2-40B4-BE49-F238E27FC236}">
                <a16:creationId xmlns:a16="http://schemas.microsoft.com/office/drawing/2014/main" id="{E222FC75-B7B5-4224-8D9D-A8A58CAB83C3}"/>
              </a:ext>
            </a:extLst>
          </p:cNvPr>
          <p:cNvSpPr txBox="1"/>
          <p:nvPr/>
        </p:nvSpPr>
        <p:spPr>
          <a:xfrm>
            <a:off x="818323" y="2039455"/>
            <a:ext cx="7394824" cy="3368385"/>
          </a:xfrm>
          <a:prstGeom prst="rect">
            <a:avLst/>
          </a:prstGeom>
          <a:noFill/>
          <a:ln>
            <a:noFill/>
          </a:ln>
        </p:spPr>
        <p:txBody>
          <a:bodyPr spcFirstLastPara="1" wrap="square" lIns="91425" tIns="45700" rIns="91425" bIns="45700" anchor="t" anchorCtr="0">
            <a:noAutofit/>
          </a:bodyPr>
          <a:lstStyle/>
          <a:p>
            <a:pPr marL="228600" marR="0" lvl="0" indent="-228600" algn="l" rtl="0">
              <a:lnSpc>
                <a:spcPts val="3500"/>
              </a:lnSpc>
              <a:spcBef>
                <a:spcPts val="0"/>
              </a:spcBef>
              <a:spcAft>
                <a:spcPts val="0"/>
              </a:spcAft>
              <a:buClr>
                <a:schemeClr val="dk1"/>
              </a:buClr>
              <a:buSzPts val="2400"/>
              <a:buFont typeface="Arial"/>
              <a:buChar char="•"/>
            </a:pPr>
            <a:r>
              <a:rPr lang="zh-TW" sz="2400" b="1" dirty="0">
                <a:solidFill>
                  <a:schemeClr val="bg1">
                    <a:lumMod val="75000"/>
                  </a:schemeClr>
                </a:solidFill>
                <a:latin typeface="Adobe 繁黑體 Std B" panose="020B0700000000000000" pitchFamily="34" charset="-120"/>
                <a:ea typeface="Adobe 繁黑體 Std B" panose="020B0700000000000000" pitchFamily="34" charset="-120"/>
                <a:sym typeface="Arial"/>
              </a:rPr>
              <a:t>1. 尺寸：缺乏下車空間者，可以停車位旁之通道 作為臨時下車區使用， 得不另劃設下車空區。</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a:p>
            <a:pPr marL="228600" marR="0" lvl="0" indent="-228600" algn="l" rtl="0">
              <a:lnSpc>
                <a:spcPts val="3500"/>
              </a:lnSpc>
              <a:spcBef>
                <a:spcPts val="1000"/>
              </a:spcBef>
              <a:spcAft>
                <a:spcPts val="0"/>
              </a:spcAft>
              <a:buClr>
                <a:schemeClr val="dk1"/>
              </a:buClr>
              <a:buSzPts val="2400"/>
              <a:buFont typeface="Arial"/>
              <a:buChar char="•"/>
            </a:pPr>
            <a:r>
              <a:rPr lang="zh-TW" sz="2400" b="1" dirty="0">
                <a:solidFill>
                  <a:schemeClr val="bg1">
                    <a:lumMod val="75000"/>
                  </a:schemeClr>
                </a:solidFill>
                <a:latin typeface="Adobe 繁黑體 Std B" panose="020B0700000000000000" pitchFamily="34" charset="-120"/>
                <a:ea typeface="Adobe 繁黑體 Std B" panose="020B0700000000000000" pitchFamily="34" charset="-120"/>
                <a:sym typeface="Arial"/>
              </a:rPr>
              <a:t>2. 多幢建築物停車空間依法集中留設者，其無障礙設施之停車位數得依其幢數集中設置之。</a:t>
            </a:r>
            <a:endParaRPr dirty="0">
              <a:solidFill>
                <a:schemeClr val="bg1">
                  <a:lumMod val="75000"/>
                </a:schemeClr>
              </a:solidFill>
              <a:latin typeface="Adobe 繁黑體 Std B" panose="020B0700000000000000" pitchFamily="34" charset="-120"/>
              <a:ea typeface="Adobe 繁黑體 Std B" panose="020B0700000000000000" pitchFamily="34" charset="-120"/>
            </a:endParaRPr>
          </a:p>
        </p:txBody>
      </p:sp>
      <p:sp>
        <p:nvSpPr>
          <p:cNvPr id="1432" name="Google Shape;1432;p89"/>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91</a:t>
            </a:fld>
            <a:endParaRPr dirty="0"/>
          </a:p>
        </p:txBody>
      </p:sp>
      <p:sp>
        <p:nvSpPr>
          <p:cNvPr id="1434" name="Google Shape;1434;p89"/>
          <p:cNvSpPr/>
          <p:nvPr/>
        </p:nvSpPr>
        <p:spPr>
          <a:xfrm>
            <a:off x="375570" y="594055"/>
            <a:ext cx="7231730" cy="1239178"/>
          </a:xfrm>
          <a:prstGeom prst="roundRect">
            <a:avLst>
              <a:gd name="adj" fmla="val 6510"/>
            </a:avLst>
          </a:prstGeom>
          <a:solidFill>
            <a:srgbClr val="99003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435" name="Google Shape;1435;p89"/>
          <p:cNvSpPr txBox="1"/>
          <p:nvPr/>
        </p:nvSpPr>
        <p:spPr>
          <a:xfrm>
            <a:off x="-981009" y="1095228"/>
            <a:ext cx="9251028" cy="707525"/>
          </a:xfrm>
          <a:prstGeom prst="rect">
            <a:avLst/>
          </a:prstGeom>
          <a:noFill/>
          <a:ln>
            <a:noFill/>
          </a:ln>
        </p:spPr>
        <p:txBody>
          <a:bodyPr spcFirstLastPara="1" wrap="square" lIns="91425" tIns="45700" rIns="91425" bIns="45700" anchor="t" anchorCtr="0">
            <a:normAutofit/>
          </a:bodyPr>
          <a:lstStyle/>
          <a:p>
            <a:pPr marL="0" marR="0" lvl="0" indent="0" algn="ctr" rtl="0">
              <a:lnSpc>
                <a:spcPct val="55555"/>
              </a:lnSpc>
              <a:spcBef>
                <a:spcPts val="0"/>
              </a:spcBef>
              <a:spcAft>
                <a:spcPts val="0"/>
              </a:spcAft>
              <a:buClr>
                <a:schemeClr val="lt1"/>
              </a:buClr>
              <a:buSzPts val="7200"/>
              <a:buFont typeface="Arial"/>
              <a:buNone/>
            </a:pPr>
            <a:r>
              <a:rPr lang="zh-TW" sz="5400" b="1" dirty="0">
                <a:solidFill>
                  <a:schemeClr val="lt1"/>
                </a:solidFill>
                <a:latin typeface="Adobe 繁黑體 Std B" panose="020B0700000000000000" pitchFamily="34" charset="-120"/>
                <a:ea typeface="Adobe 繁黑體 Std B" panose="020B0700000000000000" pitchFamily="34" charset="-120"/>
                <a:sym typeface="Arial"/>
              </a:rPr>
              <a:t>（八）停車空間</a:t>
            </a:r>
            <a:endParaRPr sz="1050" dirty="0">
              <a:latin typeface="Adobe 繁黑體 Std B" panose="020B0700000000000000" pitchFamily="34" charset="-120"/>
              <a:ea typeface="Adobe 繁黑體 Std B" panose="020B0700000000000000" pitchFamily="34" charset="-120"/>
            </a:endParaRPr>
          </a:p>
        </p:txBody>
      </p:sp>
      <p:sp>
        <p:nvSpPr>
          <p:cNvPr id="1436" name="Google Shape;1436;p89"/>
          <p:cNvSpPr txBox="1"/>
          <p:nvPr/>
        </p:nvSpPr>
        <p:spPr>
          <a:xfrm>
            <a:off x="818323" y="2039455"/>
            <a:ext cx="7394824" cy="3368385"/>
          </a:xfrm>
          <a:prstGeom prst="rect">
            <a:avLst/>
          </a:prstGeom>
          <a:noFill/>
          <a:ln>
            <a:noFill/>
          </a:ln>
        </p:spPr>
        <p:txBody>
          <a:bodyPr spcFirstLastPara="1" wrap="square" lIns="91425" tIns="45700" rIns="91425" bIns="45700" anchor="t" anchorCtr="0">
            <a:noAutofit/>
          </a:bodyPr>
          <a:lstStyle/>
          <a:p>
            <a:pPr marL="228600" marR="0" lvl="0" indent="-228600" algn="l" rtl="0">
              <a:lnSpc>
                <a:spcPts val="3500"/>
              </a:lnSpc>
              <a:spcBef>
                <a:spcPts val="0"/>
              </a:spcBef>
              <a:spcAft>
                <a:spcPts val="0"/>
              </a:spcAft>
              <a:buClr>
                <a:schemeClr val="dk1"/>
              </a:buClr>
              <a:buSzPts val="2400"/>
              <a:buFont typeface="Arial"/>
              <a:buChar char="•"/>
            </a:pPr>
            <a:r>
              <a:rPr lang="zh-TW" sz="2400" b="1" dirty="0">
                <a:solidFill>
                  <a:schemeClr val="dk1"/>
                </a:solidFill>
                <a:latin typeface="Adobe 繁黑體 Std B" panose="020B0700000000000000" pitchFamily="34" charset="-120"/>
                <a:ea typeface="Adobe 繁黑體 Std B" panose="020B0700000000000000" pitchFamily="34" charset="-120"/>
                <a:sym typeface="Arial"/>
              </a:rPr>
              <a:t>1. 尺寸：缺乏下車空間者，可以停車位旁之通道 作為臨時下車區使用， 得不另劃設下車空區。</a:t>
            </a:r>
            <a:endParaRPr dirty="0">
              <a:latin typeface="Adobe 繁黑體 Std B" panose="020B0700000000000000" pitchFamily="34" charset="-120"/>
              <a:ea typeface="Adobe 繁黑體 Std B" panose="020B0700000000000000" pitchFamily="34" charset="-120"/>
            </a:endParaRPr>
          </a:p>
          <a:p>
            <a:pPr marL="228600" marR="0" lvl="0" indent="-228600" algn="l" rtl="0">
              <a:lnSpc>
                <a:spcPts val="3500"/>
              </a:lnSpc>
              <a:spcBef>
                <a:spcPts val="1000"/>
              </a:spcBef>
              <a:spcAft>
                <a:spcPts val="0"/>
              </a:spcAft>
              <a:buClr>
                <a:schemeClr val="dk1"/>
              </a:buClr>
              <a:buSzPts val="2400"/>
              <a:buFont typeface="Arial"/>
              <a:buChar char="•"/>
            </a:pPr>
            <a:r>
              <a:rPr lang="zh-TW" sz="2400" b="1" dirty="0">
                <a:solidFill>
                  <a:schemeClr val="dk1"/>
                </a:solidFill>
                <a:latin typeface="Adobe 繁黑體 Std B" panose="020B0700000000000000" pitchFamily="34" charset="-120"/>
                <a:ea typeface="Adobe 繁黑體 Std B" panose="020B0700000000000000" pitchFamily="34" charset="-120"/>
                <a:sym typeface="Arial"/>
              </a:rPr>
              <a:t>2. 多幢建築物停車空間依法集中留設者，其無障礙設施之停車位數得依其幢數集中設置之。</a:t>
            </a:r>
            <a:endParaRPr dirty="0">
              <a:latin typeface="Adobe 繁黑體 Std B" panose="020B0700000000000000" pitchFamily="34" charset="-120"/>
              <a:ea typeface="Adobe 繁黑體 Std B" panose="020B0700000000000000" pitchFamily="34" charset="-120"/>
            </a:endParaRPr>
          </a:p>
        </p:txBody>
      </p:sp>
      <p:pic>
        <p:nvPicPr>
          <p:cNvPr id="2" name="圖片 1">
            <a:extLst>
              <a:ext uri="{FF2B5EF4-FFF2-40B4-BE49-F238E27FC236}">
                <a16:creationId xmlns:a16="http://schemas.microsoft.com/office/drawing/2014/main" id="{1E1AD597-7B0B-9E99-4B27-22F5E156D0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76775" y="1744930"/>
            <a:ext cx="2978273" cy="4231677"/>
          </a:xfrm>
          <a:prstGeom prst="rect">
            <a:avLst/>
          </a:prstGeom>
        </p:spPr>
      </p:pic>
      <p:pic>
        <p:nvPicPr>
          <p:cNvPr id="3" name="圖片 2">
            <a:extLst>
              <a:ext uri="{FF2B5EF4-FFF2-40B4-BE49-F238E27FC236}">
                <a16:creationId xmlns:a16="http://schemas.microsoft.com/office/drawing/2014/main" id="{9BCE6E8B-EFD0-377A-E9A8-AFEDB23FEA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49329" y="3628178"/>
            <a:ext cx="2159247" cy="2321771"/>
          </a:xfrm>
          <a:prstGeom prst="rect">
            <a:avLst/>
          </a:prstGeom>
        </p:spPr>
      </p:pic>
      <p:pic>
        <p:nvPicPr>
          <p:cNvPr id="11" name="Google Shape;1424;p88">
            <a:extLst>
              <a:ext uri="{FF2B5EF4-FFF2-40B4-BE49-F238E27FC236}">
                <a16:creationId xmlns:a16="http://schemas.microsoft.com/office/drawing/2014/main" id="{A7D57504-7DE6-4989-A7CF-B89C5799C05E}"/>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10951541">
            <a:off x="14038887" y="1502292"/>
            <a:ext cx="1251194" cy="938123"/>
          </a:xfrm>
          <a:prstGeom prst="rect">
            <a:avLst/>
          </a:prstGeom>
          <a:noFill/>
          <a:ln w="31750" cap="flat" cmpd="sng">
            <a:solidFill>
              <a:srgbClr val="EF7E60"/>
            </a:solidFill>
            <a:prstDash val="lgDash"/>
            <a:round/>
            <a:headEnd type="none" w="sm" len="sm"/>
            <a:tailEnd type="none" w="sm" len="sm"/>
          </a:ln>
        </p:spPr>
      </p:pic>
      <p:pic>
        <p:nvPicPr>
          <p:cNvPr id="12" name="圖片 11" descr="一張含有 建築, 木製的, 室內, 地板 的圖片&#10;&#10;自動產生的描述">
            <a:extLst>
              <a:ext uri="{FF2B5EF4-FFF2-40B4-BE49-F238E27FC236}">
                <a16:creationId xmlns:a16="http://schemas.microsoft.com/office/drawing/2014/main" id="{31D8F14A-FEAC-4754-8E1B-EB31D6E616C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951541">
            <a:off x="14709034" y="4286212"/>
            <a:ext cx="1641376" cy="923274"/>
          </a:xfrm>
          <a:prstGeom prst="rect">
            <a:avLst/>
          </a:prstGeom>
        </p:spPr>
      </p:pic>
      <p:pic>
        <p:nvPicPr>
          <p:cNvPr id="13" name="圖片 12" descr="一張含有 藍色, 戶外, 地面 的圖片&#10;&#10;自動產生的描述">
            <a:extLst>
              <a:ext uri="{FF2B5EF4-FFF2-40B4-BE49-F238E27FC236}">
                <a16:creationId xmlns:a16="http://schemas.microsoft.com/office/drawing/2014/main" id="{4C8598A0-809B-481A-B476-9DA146523B9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951541">
            <a:off x="12897905" y="3262868"/>
            <a:ext cx="1464181" cy="1951021"/>
          </a:xfrm>
          <a:prstGeom prst="rect">
            <a:avLst/>
          </a:prstGeom>
        </p:spPr>
      </p:pic>
      <p:pic>
        <p:nvPicPr>
          <p:cNvPr id="15" name="Google Shape;1452;p90">
            <a:extLst>
              <a:ext uri="{FF2B5EF4-FFF2-40B4-BE49-F238E27FC236}">
                <a16:creationId xmlns:a16="http://schemas.microsoft.com/office/drawing/2014/main" id="{C9A12312-5179-42C3-BA0E-77137FFB5E4D}"/>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rot="20421437" flipH="1">
            <a:off x="-3496397" y="2682174"/>
            <a:ext cx="2225389" cy="1493651"/>
          </a:xfrm>
          <a:prstGeom prst="rect">
            <a:avLst/>
          </a:prstGeom>
          <a:noFill/>
          <a:ln w="31750" cap="flat" cmpd="sng">
            <a:solidFill>
              <a:schemeClr val="dk1"/>
            </a:solidFill>
            <a:prstDash val="solid"/>
            <a:round/>
            <a:headEnd type="none" w="sm" len="sm"/>
            <a:tailEnd type="none" w="sm" len="sm"/>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1436">
                                            <p:txEl>
                                              <p:pRg st="0" end="0"/>
                                            </p:txEl>
                                          </p:spTgt>
                                        </p:tgtEl>
                                        <p:attrNameLst>
                                          <p:attrName>style.visibility</p:attrName>
                                        </p:attrNameLst>
                                      </p:cBhvr>
                                      <p:to>
                                        <p:strVal val="visible"/>
                                      </p:to>
                                    </p:set>
                                    <p:animEffect transition="in" filter="strips(downRight)">
                                      <p:cBhvr>
                                        <p:cTn id="7" dur="500"/>
                                        <p:tgtEl>
                                          <p:spTgt spid="1436">
                                            <p:txEl>
                                              <p:pRg st="0" end="0"/>
                                            </p:txEl>
                                          </p:spTgt>
                                        </p:tgtEl>
                                      </p:cBhvr>
                                    </p:animEffect>
                                  </p:childTnLst>
                                </p:cTn>
                              </p:par>
                            </p:childTnLst>
                          </p:cTn>
                        </p:par>
                        <p:par>
                          <p:cTn id="8" fill="hold">
                            <p:stCondLst>
                              <p:cond delay="500"/>
                            </p:stCondLst>
                            <p:childTnLst>
                              <p:par>
                                <p:cTn id="9" presetID="18" presetClass="entr" presetSubtype="6" fill="hold" grpId="0" nodeType="afterEffect">
                                  <p:stCondLst>
                                    <p:cond delay="500"/>
                                  </p:stCondLst>
                                  <p:childTnLst>
                                    <p:set>
                                      <p:cBhvr>
                                        <p:cTn id="10" dur="1" fill="hold">
                                          <p:stCondLst>
                                            <p:cond delay="0"/>
                                          </p:stCondLst>
                                        </p:cTn>
                                        <p:tgtEl>
                                          <p:spTgt spid="1436">
                                            <p:txEl>
                                              <p:pRg st="1" end="1"/>
                                            </p:txEl>
                                          </p:spTgt>
                                        </p:tgtEl>
                                        <p:attrNameLst>
                                          <p:attrName>style.visibility</p:attrName>
                                        </p:attrNameLst>
                                      </p:cBhvr>
                                      <p:to>
                                        <p:strVal val="visible"/>
                                      </p:to>
                                    </p:set>
                                    <p:animEffect transition="in" filter="strips(downRight)">
                                      <p:cBhvr>
                                        <p:cTn id="11" dur="500"/>
                                        <p:tgtEl>
                                          <p:spTgt spid="1436">
                                            <p:txEl>
                                              <p:pRg st="1" end="1"/>
                                            </p:txEl>
                                          </p:spTgt>
                                        </p:tgtEl>
                                      </p:cBhvr>
                                    </p:animEffect>
                                  </p:childTnLst>
                                </p:cTn>
                              </p:par>
                            </p:childTnLst>
                          </p:cTn>
                        </p:par>
                        <p:par>
                          <p:cTn id="12" fill="hold">
                            <p:stCondLst>
                              <p:cond delay="1500"/>
                            </p:stCondLst>
                            <p:childTnLst>
                              <p:par>
                                <p:cTn id="13" presetID="45" presetClass="entr" presetSubtype="0" fill="hold" nodeType="afterEffect">
                                  <p:stCondLst>
                                    <p:cond delay="25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anim calcmode="lin" valueType="num">
                                      <p:cBhvr>
                                        <p:cTn id="16" dur="2000" fill="hold"/>
                                        <p:tgtEl>
                                          <p:spTgt spid="3"/>
                                        </p:tgtEl>
                                        <p:attrNameLst>
                                          <p:attrName>ppt_w</p:attrName>
                                        </p:attrNameLst>
                                      </p:cBhvr>
                                      <p:tavLst>
                                        <p:tav tm="0" fmla="#ppt_w*sin(2.5*pi*$)">
                                          <p:val>
                                            <p:fltVal val="0"/>
                                          </p:val>
                                        </p:tav>
                                        <p:tav tm="100000">
                                          <p:val>
                                            <p:fltVal val="1"/>
                                          </p:val>
                                        </p:tav>
                                      </p:tavLst>
                                    </p:anim>
                                    <p:anim calcmode="lin" valueType="num">
                                      <p:cBhvr>
                                        <p:cTn id="17" dur="2000" fill="hold"/>
                                        <p:tgtEl>
                                          <p:spTgt spid="3"/>
                                        </p:tgtEl>
                                        <p:attrNameLst>
                                          <p:attrName>ppt_h</p:attrName>
                                        </p:attrNameLst>
                                      </p:cBhvr>
                                      <p:tavLst>
                                        <p:tav tm="0">
                                          <p:val>
                                            <p:strVal val="#ppt_h"/>
                                          </p:val>
                                        </p:tav>
                                        <p:tav tm="100000">
                                          <p:val>
                                            <p:strVal val="#ppt_h"/>
                                          </p:val>
                                        </p:tav>
                                      </p:tavLst>
                                    </p:anim>
                                  </p:childTnLst>
                                </p:cTn>
                              </p:par>
                              <p:par>
                                <p:cTn id="18" presetID="45" presetClass="entr" presetSubtype="0" fill="hold" nodeType="withEffect">
                                  <p:stCondLst>
                                    <p:cond delay="25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000"/>
                                        <p:tgtEl>
                                          <p:spTgt spid="2"/>
                                        </p:tgtEl>
                                      </p:cBhvr>
                                    </p:animEffect>
                                    <p:anim calcmode="lin" valueType="num">
                                      <p:cBhvr>
                                        <p:cTn id="21" dur="2000" fill="hold"/>
                                        <p:tgtEl>
                                          <p:spTgt spid="2"/>
                                        </p:tgtEl>
                                        <p:attrNameLst>
                                          <p:attrName>ppt_w</p:attrName>
                                        </p:attrNameLst>
                                      </p:cBhvr>
                                      <p:tavLst>
                                        <p:tav tm="0" fmla="#ppt_w*sin(2.5*pi*$)">
                                          <p:val>
                                            <p:fltVal val="0"/>
                                          </p:val>
                                        </p:tav>
                                        <p:tav tm="100000">
                                          <p:val>
                                            <p:fltVal val="1"/>
                                          </p:val>
                                        </p:tav>
                                      </p:tavLst>
                                    </p:anim>
                                    <p:anim calcmode="lin" valueType="num">
                                      <p:cBhvr>
                                        <p:cTn id="22"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6" grpId="0" uiExpand="1"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442"/>
        <p:cNvGrpSpPr/>
        <p:nvPr/>
      </p:nvGrpSpPr>
      <p:grpSpPr>
        <a:xfrm>
          <a:off x="0" y="0"/>
          <a:ext cx="0" cy="0"/>
          <a:chOff x="0" y="0"/>
          <a:chExt cx="0" cy="0"/>
        </a:xfrm>
      </p:grpSpPr>
      <p:sp>
        <p:nvSpPr>
          <p:cNvPr id="1443" name="Google Shape;1443;p90"/>
          <p:cNvSpPr/>
          <p:nvPr/>
        </p:nvSpPr>
        <p:spPr>
          <a:xfrm>
            <a:off x="164163" y="1397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2" name="文字方塊 11">
            <a:extLst>
              <a:ext uri="{FF2B5EF4-FFF2-40B4-BE49-F238E27FC236}">
                <a16:creationId xmlns:a16="http://schemas.microsoft.com/office/drawing/2014/main" id="{8DA8822C-5995-4218-89C4-D53F5B5BD7CA}"/>
              </a:ext>
            </a:extLst>
          </p:cNvPr>
          <p:cNvSpPr txBox="1"/>
          <p:nvPr/>
        </p:nvSpPr>
        <p:spPr>
          <a:xfrm>
            <a:off x="6563908" y="1837295"/>
            <a:ext cx="4751071" cy="2522124"/>
          </a:xfrm>
          <a:prstGeom prst="rect">
            <a:avLst/>
          </a:prstGeom>
          <a:solidFill>
            <a:schemeClr val="bg1">
              <a:lumMod val="65000"/>
            </a:schemeClr>
          </a:solidFill>
        </p:spPr>
        <p:txBody>
          <a:bodyPr wrap="square" lIns="216000" tIns="108000" rIns="0" bIns="216000">
            <a:spAutoFit/>
          </a:bodyPr>
          <a:lstStyle/>
          <a:p>
            <a:pPr eaLnBrk="1" hangingPunct="1">
              <a:lnSpc>
                <a:spcPts val="3500"/>
              </a:lnSpc>
              <a:spcBef>
                <a:spcPts val="1000"/>
              </a:spcBef>
              <a:defRPr/>
            </a:pPr>
            <a:r>
              <a:rPr lang="zh-TW" altLang="en-US" sz="2000" b="1" dirty="0">
                <a:solidFill>
                  <a:schemeClr val="bg1">
                    <a:lumMod val="75000"/>
                  </a:schemeClr>
                </a:solidFill>
                <a:latin typeface="Adobe 繁黑體 Std B" panose="020B0700000000000000" pitchFamily="34" charset="-120"/>
                <a:ea typeface="Adobe 繁黑體 Std B" panose="020B0700000000000000" pitchFamily="34" charset="-120"/>
              </a:rPr>
              <a:t>應於室內無障礙停車位上方、鄰近牆或</a:t>
            </a:r>
            <a:br>
              <a:rPr lang="en-US" altLang="zh-TW" sz="2000" b="1" dirty="0">
                <a:solidFill>
                  <a:schemeClr val="bg1">
                    <a:lumMod val="75000"/>
                  </a:schemeClr>
                </a:solidFill>
                <a:latin typeface="Adobe 繁黑體 Std B" panose="020B0700000000000000" pitchFamily="34" charset="-120"/>
                <a:ea typeface="Adobe 繁黑體 Std B" panose="020B0700000000000000" pitchFamily="34" charset="-120"/>
              </a:rPr>
            </a:br>
            <a:r>
              <a:rPr lang="zh-TW" altLang="en-US" sz="2000" b="1" dirty="0">
                <a:solidFill>
                  <a:schemeClr val="bg1">
                    <a:lumMod val="75000"/>
                  </a:schemeClr>
                </a:solidFill>
                <a:latin typeface="Adobe 繁黑體 Std B" panose="020B0700000000000000" pitchFamily="34" charset="-120"/>
                <a:ea typeface="Adobe 繁黑體 Std B" panose="020B0700000000000000" pitchFamily="34" charset="-120"/>
              </a:rPr>
              <a:t>柱面旁設置具夜光效果，且無遮蔽、易</a:t>
            </a:r>
            <a:br>
              <a:rPr lang="en-US" altLang="zh-TW" sz="2000" b="1" dirty="0">
                <a:solidFill>
                  <a:schemeClr val="bg1">
                    <a:lumMod val="75000"/>
                  </a:schemeClr>
                </a:solidFill>
                <a:latin typeface="Adobe 繁黑體 Std B" panose="020B0700000000000000" pitchFamily="34" charset="-120"/>
                <a:ea typeface="Adobe 繁黑體 Std B" panose="020B0700000000000000" pitchFamily="34" charset="-120"/>
              </a:rPr>
            </a:br>
            <a:r>
              <a:rPr lang="zh-TW" altLang="en-US" sz="2000" b="1" dirty="0">
                <a:solidFill>
                  <a:schemeClr val="bg1">
                    <a:lumMod val="75000"/>
                  </a:schemeClr>
                </a:solidFill>
                <a:latin typeface="Adobe 繁黑體 Std B" panose="020B0700000000000000" pitchFamily="34" charset="-120"/>
                <a:ea typeface="Adobe 繁黑體 Std B" panose="020B0700000000000000" pitchFamily="34" charset="-120"/>
              </a:rPr>
              <a:t>於辨識之懸掛或張貼標誌，標誌尺寸應</a:t>
            </a:r>
            <a:br>
              <a:rPr lang="en-US" altLang="zh-TW" sz="2000" b="1" dirty="0">
                <a:solidFill>
                  <a:schemeClr val="bg1">
                    <a:lumMod val="75000"/>
                  </a:schemeClr>
                </a:solidFill>
                <a:latin typeface="Adobe 繁黑體 Std B" panose="020B0700000000000000" pitchFamily="34" charset="-120"/>
                <a:ea typeface="Adobe 繁黑體 Std B" panose="020B0700000000000000" pitchFamily="34" charset="-120"/>
              </a:rPr>
            </a:br>
            <a:r>
              <a:rPr lang="zh-TW" altLang="en-US" sz="2000" b="1" dirty="0">
                <a:solidFill>
                  <a:schemeClr val="bg1">
                    <a:lumMod val="75000"/>
                  </a:schemeClr>
                </a:solidFill>
                <a:latin typeface="Adobe 繁黑體 Std B" panose="020B0700000000000000" pitchFamily="34" charset="-120"/>
                <a:ea typeface="Adobe 繁黑體 Std B" panose="020B0700000000000000" pitchFamily="34" charset="-120"/>
              </a:rPr>
              <a:t>不得小於</a:t>
            </a:r>
            <a:r>
              <a:rPr lang="en-US" altLang="zh-TW" sz="2000" b="1" dirty="0">
                <a:solidFill>
                  <a:schemeClr val="bg1">
                    <a:lumMod val="75000"/>
                  </a:schemeClr>
                </a:solidFill>
                <a:latin typeface="Adobe 繁黑體 Std B" panose="020B0700000000000000" pitchFamily="34" charset="-120"/>
                <a:ea typeface="Adobe 繁黑體 Std B" panose="020B0700000000000000" pitchFamily="34" charset="-120"/>
              </a:rPr>
              <a:t>30</a:t>
            </a:r>
            <a:r>
              <a:rPr lang="zh-TW" altLang="en-US" sz="2000" b="1" dirty="0">
                <a:solidFill>
                  <a:schemeClr val="bg1">
                    <a:lumMod val="75000"/>
                  </a:schemeClr>
                </a:solidFill>
                <a:latin typeface="Adobe 繁黑體 Std B" panose="020B0700000000000000" pitchFamily="34" charset="-120"/>
                <a:ea typeface="Adobe 繁黑體 Std B" panose="020B0700000000000000" pitchFamily="34" charset="-120"/>
              </a:rPr>
              <a:t>公分</a:t>
            </a:r>
            <a:r>
              <a:rPr lang="en-US" altLang="zh-TW" sz="2000" b="1" dirty="0">
                <a:solidFill>
                  <a:schemeClr val="bg1">
                    <a:lumMod val="75000"/>
                  </a:schemeClr>
                </a:solidFill>
                <a:latin typeface="Adobe 繁黑體 Std B" panose="020B0700000000000000" pitchFamily="34" charset="-120"/>
                <a:ea typeface="Adobe 繁黑體 Std B" panose="020B0700000000000000" pitchFamily="34" charset="-120"/>
              </a:rPr>
              <a:t>×30</a:t>
            </a:r>
            <a:r>
              <a:rPr lang="zh-TW" altLang="en-US" sz="2000" b="1" dirty="0">
                <a:solidFill>
                  <a:schemeClr val="bg1">
                    <a:lumMod val="75000"/>
                  </a:schemeClr>
                </a:solidFill>
                <a:latin typeface="Adobe 繁黑體 Std B" panose="020B0700000000000000" pitchFamily="34" charset="-120"/>
                <a:ea typeface="Adobe 繁黑體 Std B" panose="020B0700000000000000" pitchFamily="34" charset="-120"/>
              </a:rPr>
              <a:t>公分以上，下缘距</a:t>
            </a:r>
            <a:br>
              <a:rPr lang="en-US" altLang="zh-TW" sz="2000" b="1" dirty="0">
                <a:solidFill>
                  <a:schemeClr val="bg1">
                    <a:lumMod val="75000"/>
                  </a:schemeClr>
                </a:solidFill>
                <a:latin typeface="Adobe 繁黑體 Std B" panose="020B0700000000000000" pitchFamily="34" charset="-120"/>
                <a:ea typeface="Adobe 繁黑體 Std B" panose="020B0700000000000000" pitchFamily="34" charset="-120"/>
              </a:rPr>
            </a:br>
            <a:r>
              <a:rPr lang="zh-TW" altLang="en-US" sz="2000" b="1" dirty="0">
                <a:solidFill>
                  <a:schemeClr val="bg1">
                    <a:lumMod val="75000"/>
                  </a:schemeClr>
                </a:solidFill>
                <a:latin typeface="Adobe 繁黑體 Std B" panose="020B0700000000000000" pitchFamily="34" charset="-120"/>
                <a:ea typeface="Adobe 繁黑體 Std B" panose="020B0700000000000000" pitchFamily="34" charset="-120"/>
              </a:rPr>
              <a:t>地板面高度不得小於</a:t>
            </a:r>
            <a:r>
              <a:rPr lang="en-US" altLang="zh-TW" sz="2000" b="1" dirty="0">
                <a:solidFill>
                  <a:schemeClr val="bg1">
                    <a:lumMod val="75000"/>
                  </a:schemeClr>
                </a:solidFill>
                <a:latin typeface="Adobe 繁黑體 Std B" panose="020B0700000000000000" pitchFamily="34" charset="-120"/>
                <a:ea typeface="Adobe 繁黑體 Std B" panose="020B0700000000000000" pitchFamily="34" charset="-120"/>
              </a:rPr>
              <a:t>190</a:t>
            </a:r>
            <a:r>
              <a:rPr lang="zh-TW" altLang="en-US" sz="2000" b="1" dirty="0">
                <a:solidFill>
                  <a:schemeClr val="bg1">
                    <a:lumMod val="75000"/>
                  </a:schemeClr>
                </a:solidFill>
                <a:latin typeface="Adobe 繁黑體 Std B" panose="020B0700000000000000" pitchFamily="34" charset="-120"/>
                <a:ea typeface="Adobe 繁黑體 Std B" panose="020B0700000000000000" pitchFamily="34" charset="-120"/>
              </a:rPr>
              <a:t>公分。 </a:t>
            </a:r>
          </a:p>
        </p:txBody>
      </p:sp>
      <p:grpSp>
        <p:nvGrpSpPr>
          <p:cNvPr id="13" name="群組 12">
            <a:extLst>
              <a:ext uri="{FF2B5EF4-FFF2-40B4-BE49-F238E27FC236}">
                <a16:creationId xmlns:a16="http://schemas.microsoft.com/office/drawing/2014/main" id="{F577E733-CC54-4B66-B863-FA38F0550628}"/>
              </a:ext>
            </a:extLst>
          </p:cNvPr>
          <p:cNvGrpSpPr/>
          <p:nvPr/>
        </p:nvGrpSpPr>
        <p:grpSpPr>
          <a:xfrm>
            <a:off x="6347859" y="1219202"/>
            <a:ext cx="4542004" cy="872823"/>
            <a:chOff x="-1401651" y="5029719"/>
            <a:chExt cx="8451055" cy="3974309"/>
          </a:xfrm>
        </p:grpSpPr>
        <p:sp>
          <p:nvSpPr>
            <p:cNvPr id="14" name="矩形 13">
              <a:extLst>
                <a:ext uri="{FF2B5EF4-FFF2-40B4-BE49-F238E27FC236}">
                  <a16:creationId xmlns:a16="http://schemas.microsoft.com/office/drawing/2014/main" id="{716797AF-A1D4-44F8-B1EB-50452B36BE1F}"/>
                </a:ext>
              </a:extLst>
            </p:cNvPr>
            <p:cNvSpPr/>
            <p:nvPr/>
          </p:nvSpPr>
          <p:spPr>
            <a:xfrm>
              <a:off x="-1001547" y="5029719"/>
              <a:ext cx="7700032" cy="285732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bg1">
                    <a:lumMod val="75000"/>
                  </a:schemeClr>
                </a:solidFill>
                <a:latin typeface="Adobe 繁黑體 Std B" panose="020B0700000000000000" pitchFamily="34" charset="-120"/>
                <a:ea typeface="Adobe 繁黑體 Std B" panose="020B0700000000000000" pitchFamily="34" charset="-120"/>
              </a:endParaRPr>
            </a:p>
          </p:txBody>
        </p:sp>
        <p:sp>
          <p:nvSpPr>
            <p:cNvPr id="15" name="標題 5">
              <a:extLst>
                <a:ext uri="{FF2B5EF4-FFF2-40B4-BE49-F238E27FC236}">
                  <a16:creationId xmlns:a16="http://schemas.microsoft.com/office/drawing/2014/main" id="{909B0CF7-BEEF-4A0E-8213-093D8BBCDA06}"/>
                </a:ext>
              </a:extLst>
            </p:cNvPr>
            <p:cNvSpPr txBox="1">
              <a:spLocks/>
            </p:cNvSpPr>
            <p:nvPr/>
          </p:nvSpPr>
          <p:spPr>
            <a:xfrm>
              <a:off x="-1401651" y="5483515"/>
              <a:ext cx="8451055" cy="352051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3500"/>
                </a:lnSpc>
                <a:spcBef>
                  <a:spcPts val="1000"/>
                </a:spcBef>
              </a:pPr>
              <a:r>
                <a:rPr kumimoji="1" lang="zh-TW" altLang="en-US" sz="3200" b="1" dirty="0">
                  <a:solidFill>
                    <a:schemeClr val="bg1">
                      <a:lumMod val="75000"/>
                    </a:schemeClr>
                  </a:solidFill>
                  <a:latin typeface="Adobe 繁黑體 Std B" panose="020B0700000000000000" pitchFamily="34" charset="-120"/>
                  <a:ea typeface="Adobe 繁黑體 Std B" panose="020B0700000000000000" pitchFamily="34" charset="-120"/>
                </a:rPr>
                <a:t>車位懸掛、張貼標誌</a:t>
              </a:r>
              <a:endParaRPr lang="zh-TW" altLang="en-US" sz="3200" dirty="0">
                <a:solidFill>
                  <a:schemeClr val="bg1">
                    <a:lumMod val="75000"/>
                  </a:schemeClr>
                </a:solidFill>
                <a:latin typeface="Adobe 繁黑體 Std B" panose="020B0700000000000000" pitchFamily="34" charset="-120"/>
                <a:ea typeface="Adobe 繁黑體 Std B" panose="020B0700000000000000" pitchFamily="34" charset="-120"/>
              </a:endParaRPr>
            </a:p>
          </p:txBody>
        </p:sp>
      </p:grpSp>
      <p:sp>
        <p:nvSpPr>
          <p:cNvPr id="1444" name="Google Shape;1444;p90"/>
          <p:cNvSpPr/>
          <p:nvPr/>
        </p:nvSpPr>
        <p:spPr>
          <a:xfrm rot="5400000">
            <a:off x="179905" y="1371845"/>
            <a:ext cx="6527799" cy="4042643"/>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445" name="Google Shape;1445;p90"/>
          <p:cNvSpPr/>
          <p:nvPr/>
        </p:nvSpPr>
        <p:spPr>
          <a:xfrm>
            <a:off x="-422240" y="-981186"/>
            <a:ext cx="1432076" cy="1432076"/>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446" name="Google Shape;1446;p90"/>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92</a:t>
            </a:fld>
            <a:endParaRPr dirty="0"/>
          </a:p>
        </p:txBody>
      </p:sp>
      <p:sp>
        <p:nvSpPr>
          <p:cNvPr id="1447" name="Google Shape;1447;p90"/>
          <p:cNvSpPr/>
          <p:nvPr/>
        </p:nvSpPr>
        <p:spPr>
          <a:xfrm>
            <a:off x="10289521" y="4708423"/>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pic>
        <p:nvPicPr>
          <p:cNvPr id="1452" name="Google Shape;1452;p90"/>
          <p:cNvPicPr preferRelativeResize="0"/>
          <p:nvPr/>
        </p:nvPicPr>
        <p:blipFill rotWithShape="1">
          <a:blip r:embed="rId3">
            <a:alphaModFix/>
          </a:blip>
          <a:srcRect/>
          <a:stretch/>
        </p:blipFill>
        <p:spPr>
          <a:xfrm>
            <a:off x="761194" y="1204688"/>
            <a:ext cx="5539389" cy="3717963"/>
          </a:xfrm>
          <a:prstGeom prst="rect">
            <a:avLst/>
          </a:prstGeom>
          <a:noFill/>
          <a:ln w="31750" cap="flat" cmpd="sng">
            <a:solidFill>
              <a:schemeClr val="dk1"/>
            </a:solidFill>
            <a:prstDash val="solid"/>
            <a:round/>
            <a:headEnd type="none" w="sm" len="sm"/>
            <a:tailEnd type="none" w="sm" len="sm"/>
          </a:ln>
        </p:spPr>
      </p:pic>
      <p:sp>
        <p:nvSpPr>
          <p:cNvPr id="2" name="文字方塊 1">
            <a:extLst>
              <a:ext uri="{FF2B5EF4-FFF2-40B4-BE49-F238E27FC236}">
                <a16:creationId xmlns:a16="http://schemas.microsoft.com/office/drawing/2014/main" id="{5BB6C4B9-514A-B05A-9F5C-2CFB8A4C832F}"/>
              </a:ext>
            </a:extLst>
          </p:cNvPr>
          <p:cNvSpPr txBox="1"/>
          <p:nvPr/>
        </p:nvSpPr>
        <p:spPr>
          <a:xfrm>
            <a:off x="6563908" y="1837295"/>
            <a:ext cx="4751071" cy="2526484"/>
          </a:xfrm>
          <a:prstGeom prst="rect">
            <a:avLst/>
          </a:prstGeom>
          <a:solidFill>
            <a:srgbClr val="343434"/>
          </a:solidFill>
        </p:spPr>
        <p:txBody>
          <a:bodyPr wrap="square" lIns="216000" tIns="108000" rIns="0" bIns="216000">
            <a:spAutoFit/>
          </a:bodyPr>
          <a:lstStyle/>
          <a:p>
            <a:pPr eaLnBrk="1" hangingPunct="1">
              <a:lnSpc>
                <a:spcPts val="3500"/>
              </a:lnSpc>
              <a:spcBef>
                <a:spcPts val="1000"/>
              </a:spcBef>
              <a:defRPr/>
            </a:pPr>
            <a:r>
              <a:rPr lang="zh-TW" altLang="en-US" sz="2000" b="1" dirty="0">
                <a:solidFill>
                  <a:schemeClr val="bg1"/>
                </a:solidFill>
                <a:latin typeface="Adobe 繁黑體 Std B" panose="020B0700000000000000" pitchFamily="34" charset="-120"/>
                <a:ea typeface="Adobe 繁黑體 Std B" panose="020B0700000000000000" pitchFamily="34" charset="-120"/>
              </a:rPr>
              <a:t>應於室內無障礙停車位上方、鄰近牆或</a:t>
            </a:r>
            <a:br>
              <a:rPr lang="en-US" altLang="zh-TW" sz="2000" b="1" dirty="0">
                <a:solidFill>
                  <a:schemeClr val="bg1"/>
                </a:solidFill>
                <a:latin typeface="Adobe 繁黑體 Std B" panose="020B0700000000000000" pitchFamily="34" charset="-120"/>
                <a:ea typeface="Adobe 繁黑體 Std B" panose="020B0700000000000000" pitchFamily="34" charset="-120"/>
              </a:rPr>
            </a:br>
            <a:r>
              <a:rPr lang="zh-TW" altLang="en-US" sz="2000" b="1" dirty="0">
                <a:solidFill>
                  <a:schemeClr val="bg1"/>
                </a:solidFill>
                <a:latin typeface="Adobe 繁黑體 Std B" panose="020B0700000000000000" pitchFamily="34" charset="-120"/>
                <a:ea typeface="Adobe 繁黑體 Std B" panose="020B0700000000000000" pitchFamily="34" charset="-120"/>
              </a:rPr>
              <a:t>柱面旁設置具夜光效果</a:t>
            </a:r>
            <a:r>
              <a:rPr lang="en-US" altLang="zh-TW" sz="2000" b="1" dirty="0">
                <a:solidFill>
                  <a:schemeClr val="accent2"/>
                </a:solidFill>
                <a:latin typeface="Adobe 繁黑體 Std B" panose="020B0700000000000000" pitchFamily="34" charset="-120"/>
                <a:ea typeface="Adobe 繁黑體 Std B" panose="020B0700000000000000" pitchFamily="34" charset="-120"/>
              </a:rPr>
              <a:t>(</a:t>
            </a:r>
            <a:r>
              <a:rPr lang="zh-TW" altLang="en-US" sz="2000" b="1" dirty="0">
                <a:solidFill>
                  <a:schemeClr val="accent2"/>
                </a:solidFill>
                <a:latin typeface="Adobe 繁黑體 Std B" panose="020B0700000000000000" pitchFamily="34" charset="-120"/>
                <a:ea typeface="Adobe 繁黑體 Std B" panose="020B0700000000000000" pitchFamily="34" charset="-120"/>
              </a:rPr>
              <a:t>陰暗處</a:t>
            </a:r>
            <a:r>
              <a:rPr lang="en-US" altLang="zh-TW" sz="2000" b="1" dirty="0">
                <a:solidFill>
                  <a:schemeClr val="accent2"/>
                </a:solidFill>
                <a:latin typeface="Adobe 繁黑體 Std B" panose="020B0700000000000000" pitchFamily="34" charset="-120"/>
                <a:ea typeface="Adobe 繁黑體 Std B" panose="020B0700000000000000" pitchFamily="34" charset="-120"/>
              </a:rPr>
              <a:t>)</a:t>
            </a:r>
            <a:r>
              <a:rPr lang="zh-TW" altLang="en-US" sz="2000" b="1" dirty="0">
                <a:solidFill>
                  <a:schemeClr val="bg1"/>
                </a:solidFill>
                <a:latin typeface="Adobe 繁黑體 Std B" panose="020B0700000000000000" pitchFamily="34" charset="-120"/>
                <a:ea typeface="Adobe 繁黑體 Std B" panose="020B0700000000000000" pitchFamily="34" charset="-120"/>
              </a:rPr>
              <a:t>，且無遮蔽、易於辨識之懸掛或張貼標誌，標誌尺寸應不得小於</a:t>
            </a:r>
            <a:r>
              <a:rPr lang="en-US" altLang="zh-TW" sz="2000" b="1" dirty="0">
                <a:solidFill>
                  <a:schemeClr val="bg1"/>
                </a:solidFill>
                <a:latin typeface="Adobe 繁黑體 Std B" panose="020B0700000000000000" pitchFamily="34" charset="-120"/>
                <a:ea typeface="Adobe 繁黑體 Std B" panose="020B0700000000000000" pitchFamily="34" charset="-120"/>
              </a:rPr>
              <a:t>30</a:t>
            </a:r>
            <a:r>
              <a:rPr lang="zh-TW" altLang="en-US" sz="2000" b="1" dirty="0">
                <a:solidFill>
                  <a:schemeClr val="bg1"/>
                </a:solidFill>
                <a:latin typeface="Adobe 繁黑體 Std B" panose="020B0700000000000000" pitchFamily="34" charset="-120"/>
                <a:ea typeface="Adobe 繁黑體 Std B" panose="020B0700000000000000" pitchFamily="34" charset="-120"/>
              </a:rPr>
              <a:t>公分</a:t>
            </a:r>
            <a:r>
              <a:rPr lang="en-US" altLang="zh-TW" sz="2000" b="1" dirty="0">
                <a:solidFill>
                  <a:schemeClr val="bg1"/>
                </a:solidFill>
                <a:latin typeface="Adobe 繁黑體 Std B" panose="020B0700000000000000" pitchFamily="34" charset="-120"/>
                <a:ea typeface="Adobe 繁黑體 Std B" panose="020B0700000000000000" pitchFamily="34" charset="-120"/>
              </a:rPr>
              <a:t>×30</a:t>
            </a:r>
            <a:r>
              <a:rPr lang="zh-TW" altLang="en-US" sz="2000" b="1" dirty="0">
                <a:solidFill>
                  <a:schemeClr val="bg1"/>
                </a:solidFill>
                <a:latin typeface="Adobe 繁黑體 Std B" panose="020B0700000000000000" pitchFamily="34" charset="-120"/>
                <a:ea typeface="Adobe 繁黑體 Std B" panose="020B0700000000000000" pitchFamily="34" charset="-120"/>
              </a:rPr>
              <a:t>公分以上，下缘距地板面高度不得小於</a:t>
            </a:r>
            <a:r>
              <a:rPr lang="en-US" altLang="zh-TW" sz="2000" b="1" dirty="0">
                <a:solidFill>
                  <a:schemeClr val="bg1"/>
                </a:solidFill>
                <a:latin typeface="Adobe 繁黑體 Std B" panose="020B0700000000000000" pitchFamily="34" charset="-120"/>
                <a:ea typeface="Adobe 繁黑體 Std B" panose="020B0700000000000000" pitchFamily="34" charset="-120"/>
              </a:rPr>
              <a:t>190</a:t>
            </a:r>
            <a:r>
              <a:rPr lang="zh-TW" altLang="en-US" sz="2000" b="1" dirty="0">
                <a:solidFill>
                  <a:schemeClr val="bg1"/>
                </a:solidFill>
                <a:latin typeface="Adobe 繁黑體 Std B" panose="020B0700000000000000" pitchFamily="34" charset="-120"/>
                <a:ea typeface="Adobe 繁黑體 Std B" panose="020B0700000000000000" pitchFamily="34" charset="-120"/>
              </a:rPr>
              <a:t>公分。 </a:t>
            </a:r>
          </a:p>
        </p:txBody>
      </p:sp>
      <p:grpSp>
        <p:nvGrpSpPr>
          <p:cNvPr id="3" name="群組 2">
            <a:extLst>
              <a:ext uri="{FF2B5EF4-FFF2-40B4-BE49-F238E27FC236}">
                <a16:creationId xmlns:a16="http://schemas.microsoft.com/office/drawing/2014/main" id="{9D605F98-80B8-03B9-8370-6809E0E9E72D}"/>
              </a:ext>
            </a:extLst>
          </p:cNvPr>
          <p:cNvGrpSpPr/>
          <p:nvPr/>
        </p:nvGrpSpPr>
        <p:grpSpPr>
          <a:xfrm>
            <a:off x="6347859" y="1219202"/>
            <a:ext cx="4542004" cy="872823"/>
            <a:chOff x="-1401651" y="5029719"/>
            <a:chExt cx="8451055" cy="3974309"/>
          </a:xfrm>
        </p:grpSpPr>
        <p:sp>
          <p:nvSpPr>
            <p:cNvPr id="4" name="矩形 3">
              <a:extLst>
                <a:ext uri="{FF2B5EF4-FFF2-40B4-BE49-F238E27FC236}">
                  <a16:creationId xmlns:a16="http://schemas.microsoft.com/office/drawing/2014/main" id="{9546222D-886F-4084-CFDA-2E0C0219E305}"/>
                </a:ext>
              </a:extLst>
            </p:cNvPr>
            <p:cNvSpPr/>
            <p:nvPr/>
          </p:nvSpPr>
          <p:spPr>
            <a:xfrm>
              <a:off x="-1001547" y="5029719"/>
              <a:ext cx="7700032" cy="285732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Adobe 繁黑體 Std B" panose="020B0700000000000000" pitchFamily="34" charset="-120"/>
                <a:ea typeface="Adobe 繁黑體 Std B" panose="020B0700000000000000" pitchFamily="34" charset="-120"/>
              </a:endParaRPr>
            </a:p>
          </p:txBody>
        </p:sp>
        <p:sp>
          <p:nvSpPr>
            <p:cNvPr id="5" name="標題 5">
              <a:extLst>
                <a:ext uri="{FF2B5EF4-FFF2-40B4-BE49-F238E27FC236}">
                  <a16:creationId xmlns:a16="http://schemas.microsoft.com/office/drawing/2014/main" id="{A9BE8605-125E-40F9-30D3-A443EE4487BA}"/>
                </a:ext>
              </a:extLst>
            </p:cNvPr>
            <p:cNvSpPr txBox="1">
              <a:spLocks/>
            </p:cNvSpPr>
            <p:nvPr/>
          </p:nvSpPr>
          <p:spPr>
            <a:xfrm>
              <a:off x="-1401651" y="5483515"/>
              <a:ext cx="8451055" cy="352051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3500"/>
                </a:lnSpc>
                <a:spcBef>
                  <a:spcPts val="1000"/>
                </a:spcBef>
              </a:pPr>
              <a:r>
                <a:rPr kumimoji="1" lang="zh-TW" altLang="en-US" sz="3200" b="1" dirty="0">
                  <a:latin typeface="Adobe 繁黑體 Std B" panose="020B0700000000000000" pitchFamily="34" charset="-120"/>
                  <a:ea typeface="Adobe 繁黑體 Std B" panose="020B0700000000000000" pitchFamily="34" charset="-120"/>
                </a:rPr>
                <a:t>車位懸掛、張貼標誌</a:t>
              </a:r>
              <a:endParaRPr lang="zh-TW" altLang="en-US" sz="3200" dirty="0">
                <a:latin typeface="Adobe 繁黑體 Std B" panose="020B0700000000000000" pitchFamily="34" charset="-120"/>
                <a:ea typeface="Adobe 繁黑體 Std B" panose="020B0700000000000000" pitchFamily="34" charset="-120"/>
              </a:endParaRPr>
            </a:p>
          </p:txBody>
        </p:sp>
      </p:grpSp>
      <p:graphicFrame>
        <p:nvGraphicFramePr>
          <p:cNvPr id="16" name="Google Shape;1463;p91">
            <a:extLst>
              <a:ext uri="{FF2B5EF4-FFF2-40B4-BE49-F238E27FC236}">
                <a16:creationId xmlns:a16="http://schemas.microsoft.com/office/drawing/2014/main" id="{056C37D0-053B-4868-B3D0-D42F826B39A5}"/>
              </a:ext>
            </a:extLst>
          </p:cNvPr>
          <p:cNvGraphicFramePr/>
          <p:nvPr>
            <p:extLst>
              <p:ext uri="{D42A27DB-BD31-4B8C-83A1-F6EECF244321}">
                <p14:modId xmlns:p14="http://schemas.microsoft.com/office/powerpoint/2010/main" val="3892544697"/>
              </p:ext>
            </p:extLst>
          </p:nvPr>
        </p:nvGraphicFramePr>
        <p:xfrm>
          <a:off x="2270034" y="10725493"/>
          <a:ext cx="3610745" cy="1375256"/>
        </p:xfrm>
        <a:graphic>
          <a:graphicData uri="http://schemas.openxmlformats.org/presentationml/2006/ole">
            <mc:AlternateContent xmlns:mc="http://schemas.openxmlformats.org/markup-compatibility/2006">
              <mc:Choice xmlns:v="urn:schemas-microsoft-com:vml" Requires="v">
                <p:oleObj r:id="rId4" imgW="3469464" imgH="2699883" progId="Photoshop.Image.11">
                  <p:embed/>
                </p:oleObj>
              </mc:Choice>
              <mc:Fallback>
                <p:oleObj r:id="rId4" imgW="3469464" imgH="2699883" progId="Photoshop.Image.11">
                  <p:embed/>
                  <p:pic>
                    <p:nvPicPr>
                      <p:cNvPr id="1463" name="Google Shape;1463;p91"/>
                      <p:cNvPicPr preferRelativeResize="0"/>
                      <p:nvPr/>
                    </p:nvPicPr>
                    <p:blipFill rotWithShape="1">
                      <a:blip r:embed="rId5">
                        <a:alphaModFix/>
                      </a:blip>
                      <a:srcRect/>
                      <a:stretch/>
                    </p:blipFill>
                    <p:spPr>
                      <a:xfrm>
                        <a:off x="2270034" y="10725493"/>
                        <a:ext cx="3610745" cy="1375256"/>
                      </a:xfrm>
                      <a:prstGeom prst="rect">
                        <a:avLst/>
                      </a:prstGeom>
                      <a:noFill/>
                      <a:ln w="31750" cap="flat" cmpd="sng">
                        <a:solidFill>
                          <a:srgbClr val="EF7E60"/>
                        </a:solidFill>
                        <a:prstDash val="lgDash"/>
                        <a:round/>
                        <a:headEnd type="none" w="sm" len="sm"/>
                        <a:tailEnd type="none" w="sm" len="sm"/>
                      </a:ln>
                    </p:spPr>
                  </p:pic>
                </p:oleObj>
              </mc:Fallback>
            </mc:AlternateContent>
          </a:graphicData>
        </a:graphic>
      </p:graphicFrame>
      <p:pic>
        <p:nvPicPr>
          <p:cNvPr id="17" name="Google Shape;1464;p91">
            <a:extLst>
              <a:ext uri="{FF2B5EF4-FFF2-40B4-BE49-F238E27FC236}">
                <a16:creationId xmlns:a16="http://schemas.microsoft.com/office/drawing/2014/main" id="{1A8E6315-DB05-4678-9D67-A83F7E160036}"/>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b="-91"/>
          <a:stretch/>
        </p:blipFill>
        <p:spPr>
          <a:xfrm flipV="1">
            <a:off x="6096000" y="-1621077"/>
            <a:ext cx="3891067" cy="1077405"/>
          </a:xfrm>
          <a:prstGeom prst="rect">
            <a:avLst/>
          </a:prstGeom>
          <a:noFill/>
          <a:ln w="31750" cap="flat" cmpd="sng">
            <a:solidFill>
              <a:srgbClr val="EF7E60"/>
            </a:solidFill>
            <a:prstDash val="lgDash"/>
            <a:round/>
            <a:headEnd type="none" w="sm" len="sm"/>
            <a:tailEnd type="none" w="sm" len="sm"/>
          </a:ln>
        </p:spPr>
      </p:pic>
      <p:pic>
        <p:nvPicPr>
          <p:cNvPr id="18" name="Picture 5" descr="11">
            <a:extLst>
              <a:ext uri="{FF2B5EF4-FFF2-40B4-BE49-F238E27FC236}">
                <a16:creationId xmlns:a16="http://schemas.microsoft.com/office/drawing/2014/main" id="{6CDD7683-BA8B-41EB-9974-2CC3B26F899E}"/>
              </a:ext>
            </a:extLst>
          </p:cNvPr>
          <p:cNvPicPr>
            <a:picLocks noChangeAspect="1" noChangeArrowheads="1"/>
          </p:cNvPicPr>
          <p:nvPr/>
        </p:nvPicPr>
        <p:blipFill>
          <a:blip r:embed="rId7" cstate="screen">
            <a:alphaModFix/>
            <a:extLst>
              <a:ext uri="{28A0092B-C50C-407E-A947-70E740481C1C}">
                <a14:useLocalDpi xmlns:a14="http://schemas.microsoft.com/office/drawing/2010/main"/>
              </a:ext>
            </a:extLst>
          </a:blip>
          <a:srcRect/>
          <a:stretch>
            <a:fillRect/>
          </a:stretch>
        </p:blipFill>
        <p:spPr bwMode="auto">
          <a:xfrm flipV="1">
            <a:off x="2270034" y="7722054"/>
            <a:ext cx="3610745" cy="1333073"/>
          </a:xfrm>
          <a:prstGeom prst="rect">
            <a:avLst/>
          </a:prstGeom>
          <a:noFill/>
          <a:ln w="31750" cap="flat" cmpd="sng">
            <a:solidFill>
              <a:srgbClr val="EF7E60"/>
            </a:solidFill>
            <a:prstDash val="lgDash"/>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19" name="文字方塊 18">
            <a:extLst>
              <a:ext uri="{FF2B5EF4-FFF2-40B4-BE49-F238E27FC236}">
                <a16:creationId xmlns:a16="http://schemas.microsoft.com/office/drawing/2014/main" id="{798976D9-486A-46CB-B24C-422049A1CCC2}"/>
              </a:ext>
            </a:extLst>
          </p:cNvPr>
          <p:cNvSpPr txBox="1"/>
          <p:nvPr/>
        </p:nvSpPr>
        <p:spPr>
          <a:xfrm>
            <a:off x="12844578" y="1500340"/>
            <a:ext cx="553998" cy="3785652"/>
          </a:xfrm>
          <a:prstGeom prst="rect">
            <a:avLst/>
          </a:prstGeom>
          <a:noFill/>
        </p:spPr>
        <p:txBody>
          <a:bodyPr vert="eaVert" wrap="none" rtlCol="0">
            <a:spAutoFit/>
          </a:bodyPr>
          <a:lstStyle/>
          <a:p>
            <a:r>
              <a:rPr lang="zh-TW" altLang="en-US" sz="2400" b="1" dirty="0"/>
              <a:t>路邊停車位得免畫設下車區</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8" presetClass="entr" presetSubtype="6" fill="hold" grpId="0" nodeType="afterEffect">
                                  <p:stCondLst>
                                    <p:cond delay="250"/>
                                  </p:stCondLst>
                                  <p:childTnLst>
                                    <p:set>
                                      <p:cBhvr>
                                        <p:cTn id="10" dur="1" fill="hold">
                                          <p:stCondLst>
                                            <p:cond delay="0"/>
                                          </p:stCondLst>
                                        </p:cTn>
                                        <p:tgtEl>
                                          <p:spTgt spid="2"/>
                                        </p:tgtEl>
                                        <p:attrNameLst>
                                          <p:attrName>style.visibility</p:attrName>
                                        </p:attrNameLst>
                                      </p:cBhvr>
                                      <p:to>
                                        <p:strVal val="visible"/>
                                      </p:to>
                                    </p:set>
                                    <p:animEffect transition="in" filter="strips(downRigh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sp>
        <p:nvSpPr>
          <p:cNvPr id="1458" name="Google Shape;1458;p91"/>
          <p:cNvSpPr/>
          <p:nvPr/>
        </p:nvSpPr>
        <p:spPr>
          <a:xfrm>
            <a:off x="164163" y="139700"/>
            <a:ext cx="11871807" cy="652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459" name="Google Shape;1459;p91"/>
          <p:cNvSpPr/>
          <p:nvPr/>
        </p:nvSpPr>
        <p:spPr>
          <a:xfrm>
            <a:off x="164162" y="1020779"/>
            <a:ext cx="11871808" cy="4042643"/>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460" name="Google Shape;1460;p91"/>
          <p:cNvSpPr/>
          <p:nvPr/>
        </p:nvSpPr>
        <p:spPr>
          <a:xfrm>
            <a:off x="-422240" y="-981186"/>
            <a:ext cx="1432076" cy="1432076"/>
          </a:xfrm>
          <a:prstGeom prst="ellipse">
            <a:avLst/>
          </a:prstGeom>
          <a:solidFill>
            <a:srgbClr val="EF7E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461" name="Google Shape;1461;p91"/>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93</a:t>
            </a:fld>
            <a:endParaRPr dirty="0"/>
          </a:p>
        </p:txBody>
      </p:sp>
      <p:sp>
        <p:nvSpPr>
          <p:cNvPr id="1462" name="Google Shape;1462;p91"/>
          <p:cNvSpPr/>
          <p:nvPr/>
        </p:nvSpPr>
        <p:spPr>
          <a:xfrm>
            <a:off x="10289521" y="4708423"/>
            <a:ext cx="5664112" cy="5664836"/>
          </a:xfrm>
          <a:custGeom>
            <a:avLst/>
            <a:gdLst/>
            <a:ahLst/>
            <a:cxnLst/>
            <a:rect l="l" t="t" r="r" b="b"/>
            <a:pathLst>
              <a:path w="5664112" h="5664836" extrusionOk="0">
                <a:moveTo>
                  <a:pt x="0" y="2832418"/>
                </a:moveTo>
                <a:cubicBezTo>
                  <a:pt x="17341" y="1137674"/>
                  <a:pt x="1390999" y="99117"/>
                  <a:pt x="2832056" y="0"/>
                </a:cubicBezTo>
                <a:cubicBezTo>
                  <a:pt x="4226092" y="-64302"/>
                  <a:pt x="5750965" y="963582"/>
                  <a:pt x="5664112" y="2832418"/>
                </a:cubicBezTo>
                <a:cubicBezTo>
                  <a:pt x="5858815" y="4268025"/>
                  <a:pt x="4268302" y="5990625"/>
                  <a:pt x="2832056" y="5664836"/>
                </a:cubicBezTo>
                <a:cubicBezTo>
                  <a:pt x="1154356" y="6037916"/>
                  <a:pt x="138443" y="4274949"/>
                  <a:pt x="0" y="2832418"/>
                </a:cubicBezTo>
                <a:close/>
              </a:path>
            </a:pathLst>
          </a:custGeom>
          <a:noFill/>
          <a:ln w="127000" cap="flat" cmpd="sng">
            <a:solidFill>
              <a:srgbClr val="EF7E60">
                <a:alpha val="5294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graphicFrame>
        <p:nvGraphicFramePr>
          <p:cNvPr id="1463" name="Google Shape;1463;p91"/>
          <p:cNvGraphicFramePr/>
          <p:nvPr>
            <p:extLst>
              <p:ext uri="{D42A27DB-BD31-4B8C-83A1-F6EECF244321}">
                <p14:modId xmlns:p14="http://schemas.microsoft.com/office/powerpoint/2010/main" val="3308279964"/>
              </p:ext>
            </p:extLst>
          </p:nvPr>
        </p:nvGraphicFramePr>
        <p:xfrm>
          <a:off x="2255520" y="3391637"/>
          <a:ext cx="3610745" cy="2792671"/>
        </p:xfrm>
        <a:graphic>
          <a:graphicData uri="http://schemas.openxmlformats.org/presentationml/2006/ole">
            <mc:AlternateContent xmlns:mc="http://schemas.openxmlformats.org/markup-compatibility/2006">
              <mc:Choice xmlns:v="urn:schemas-microsoft-com:vml" Requires="v">
                <p:oleObj r:id="rId3" imgW="3469464" imgH="2699883" progId="Photoshop.Image.11">
                  <p:embed/>
                </p:oleObj>
              </mc:Choice>
              <mc:Fallback>
                <p:oleObj r:id="rId3" imgW="3469464" imgH="2699883" progId="Photoshop.Image.11">
                  <p:embed/>
                  <p:pic>
                    <p:nvPicPr>
                      <p:cNvPr id="1463" name="Google Shape;1463;p91"/>
                      <p:cNvPicPr preferRelativeResize="0"/>
                      <p:nvPr/>
                    </p:nvPicPr>
                    <p:blipFill rotWithShape="1">
                      <a:blip r:embed="rId4">
                        <a:alphaModFix/>
                      </a:blip>
                      <a:srcRect/>
                      <a:stretch/>
                    </p:blipFill>
                    <p:spPr>
                      <a:xfrm>
                        <a:off x="2255520" y="3391637"/>
                        <a:ext cx="3610745" cy="2792671"/>
                      </a:xfrm>
                      <a:prstGeom prst="rect">
                        <a:avLst/>
                      </a:prstGeom>
                      <a:noFill/>
                      <a:ln w="31750" cap="flat" cmpd="sng">
                        <a:solidFill>
                          <a:srgbClr val="EF7E60"/>
                        </a:solidFill>
                        <a:prstDash val="lgDash"/>
                        <a:round/>
                        <a:headEnd type="none" w="sm" len="sm"/>
                        <a:tailEnd type="none" w="sm" len="sm"/>
                      </a:ln>
                    </p:spPr>
                  </p:pic>
                </p:oleObj>
              </mc:Fallback>
            </mc:AlternateContent>
          </a:graphicData>
        </a:graphic>
      </p:graphicFrame>
      <p:pic>
        <p:nvPicPr>
          <p:cNvPr id="1464" name="Google Shape;1464;p91"/>
          <p:cNvPicPr preferRelativeResize="0"/>
          <p:nvPr/>
        </p:nvPicPr>
        <p:blipFill rotWithShape="1">
          <a:blip r:embed="rId5" cstate="screen">
            <a:alphaModFix/>
            <a:extLst>
              <a:ext uri="{28A0092B-C50C-407E-A947-70E740481C1C}">
                <a14:useLocalDpi xmlns:a14="http://schemas.microsoft.com/office/drawing/2010/main"/>
              </a:ext>
            </a:extLst>
          </a:blip>
          <a:srcRect b="-91"/>
          <a:stretch/>
        </p:blipFill>
        <p:spPr>
          <a:xfrm>
            <a:off x="6045413" y="416846"/>
            <a:ext cx="3891067" cy="5767461"/>
          </a:xfrm>
          <a:prstGeom prst="rect">
            <a:avLst/>
          </a:prstGeom>
          <a:noFill/>
          <a:ln w="31750" cap="flat" cmpd="sng">
            <a:solidFill>
              <a:srgbClr val="EF7E60"/>
            </a:solidFill>
            <a:prstDash val="lgDash"/>
            <a:round/>
            <a:headEnd type="none" w="sm" len="sm"/>
            <a:tailEnd type="none" w="sm" len="sm"/>
          </a:ln>
        </p:spPr>
      </p:pic>
      <p:sp>
        <p:nvSpPr>
          <p:cNvPr id="2" name="文字方塊 1">
            <a:extLst>
              <a:ext uri="{FF2B5EF4-FFF2-40B4-BE49-F238E27FC236}">
                <a16:creationId xmlns:a16="http://schemas.microsoft.com/office/drawing/2014/main" id="{85098321-A798-8A7F-2019-45F4F5172B11}"/>
              </a:ext>
            </a:extLst>
          </p:cNvPr>
          <p:cNvSpPr txBox="1"/>
          <p:nvPr/>
        </p:nvSpPr>
        <p:spPr>
          <a:xfrm>
            <a:off x="10110373" y="1435498"/>
            <a:ext cx="553998" cy="3785652"/>
          </a:xfrm>
          <a:prstGeom prst="rect">
            <a:avLst/>
          </a:prstGeom>
          <a:noFill/>
        </p:spPr>
        <p:txBody>
          <a:bodyPr vert="eaVert" wrap="none" rtlCol="0">
            <a:spAutoFit/>
          </a:bodyPr>
          <a:lstStyle/>
          <a:p>
            <a:r>
              <a:rPr lang="zh-TW" altLang="en-US" sz="2400" b="1" dirty="0"/>
              <a:t>路邊停車位得免畫設下車區</a:t>
            </a:r>
          </a:p>
        </p:txBody>
      </p:sp>
      <p:pic>
        <p:nvPicPr>
          <p:cNvPr id="4" name="Picture 5" descr="11">
            <a:extLst>
              <a:ext uri="{FF2B5EF4-FFF2-40B4-BE49-F238E27FC236}">
                <a16:creationId xmlns:a16="http://schemas.microsoft.com/office/drawing/2014/main" id="{EC99E955-3B0F-389D-D12A-67C0E81D2A53}"/>
              </a:ext>
            </a:extLst>
          </p:cNvPr>
          <p:cNvPicPr>
            <a:picLocks noChangeAspect="1" noChangeArrowheads="1"/>
          </p:cNvPicPr>
          <p:nvPr/>
        </p:nvPicPr>
        <p:blipFill>
          <a:blip r:embed="rId6" cstate="screen">
            <a:alphaModFix/>
            <a:extLst>
              <a:ext uri="{28A0092B-C50C-407E-A947-70E740481C1C}">
                <a14:useLocalDpi xmlns:a14="http://schemas.microsoft.com/office/drawing/2010/main"/>
              </a:ext>
            </a:extLst>
          </a:blip>
          <a:srcRect/>
          <a:stretch>
            <a:fillRect/>
          </a:stretch>
        </p:blipFill>
        <p:spPr bwMode="auto">
          <a:xfrm>
            <a:off x="2255520" y="473858"/>
            <a:ext cx="3610745" cy="2707012"/>
          </a:xfrm>
          <a:prstGeom prst="rect">
            <a:avLst/>
          </a:prstGeom>
          <a:noFill/>
          <a:ln w="31750" cap="flat" cmpd="sng">
            <a:solidFill>
              <a:srgbClr val="EF7E60"/>
            </a:solidFill>
            <a:prstDash val="lgDash"/>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20" name="文字方塊 19">
            <a:extLst>
              <a:ext uri="{FF2B5EF4-FFF2-40B4-BE49-F238E27FC236}">
                <a16:creationId xmlns:a16="http://schemas.microsoft.com/office/drawing/2014/main" id="{F9B5C7FA-2EB3-4825-B6DE-A70FC5D17DC9}"/>
              </a:ext>
            </a:extLst>
          </p:cNvPr>
          <p:cNvSpPr txBox="1"/>
          <p:nvPr/>
        </p:nvSpPr>
        <p:spPr>
          <a:xfrm>
            <a:off x="-6129037" y="2015855"/>
            <a:ext cx="4751071" cy="2522124"/>
          </a:xfrm>
          <a:prstGeom prst="rect">
            <a:avLst/>
          </a:prstGeom>
          <a:solidFill>
            <a:schemeClr val="bg1">
              <a:lumMod val="65000"/>
            </a:schemeClr>
          </a:solidFill>
        </p:spPr>
        <p:txBody>
          <a:bodyPr wrap="square" lIns="216000" tIns="108000" rIns="0" bIns="216000">
            <a:spAutoFit/>
          </a:bodyPr>
          <a:lstStyle/>
          <a:p>
            <a:pPr eaLnBrk="1" hangingPunct="1">
              <a:lnSpc>
                <a:spcPts val="3500"/>
              </a:lnSpc>
              <a:spcBef>
                <a:spcPts val="1000"/>
              </a:spcBef>
              <a:defRPr/>
            </a:pPr>
            <a:r>
              <a:rPr lang="zh-TW" altLang="en-US" sz="2000" b="1" dirty="0">
                <a:solidFill>
                  <a:schemeClr val="bg1">
                    <a:lumMod val="75000"/>
                  </a:schemeClr>
                </a:solidFill>
                <a:latin typeface="Adobe 繁黑體 Std B" panose="020B0700000000000000" pitchFamily="34" charset="-120"/>
                <a:ea typeface="Adobe 繁黑體 Std B" panose="020B0700000000000000" pitchFamily="34" charset="-120"/>
              </a:rPr>
              <a:t>應於室內無障礙停車位上方、鄰近牆或</a:t>
            </a:r>
            <a:br>
              <a:rPr lang="en-US" altLang="zh-TW" sz="2000" b="1" dirty="0">
                <a:solidFill>
                  <a:schemeClr val="bg1">
                    <a:lumMod val="75000"/>
                  </a:schemeClr>
                </a:solidFill>
                <a:latin typeface="Adobe 繁黑體 Std B" panose="020B0700000000000000" pitchFamily="34" charset="-120"/>
                <a:ea typeface="Adobe 繁黑體 Std B" panose="020B0700000000000000" pitchFamily="34" charset="-120"/>
              </a:rPr>
            </a:br>
            <a:r>
              <a:rPr lang="zh-TW" altLang="en-US" sz="2000" b="1" dirty="0">
                <a:solidFill>
                  <a:schemeClr val="bg1">
                    <a:lumMod val="75000"/>
                  </a:schemeClr>
                </a:solidFill>
                <a:latin typeface="Adobe 繁黑體 Std B" panose="020B0700000000000000" pitchFamily="34" charset="-120"/>
                <a:ea typeface="Adobe 繁黑體 Std B" panose="020B0700000000000000" pitchFamily="34" charset="-120"/>
              </a:rPr>
              <a:t>柱面旁設置具夜光效果，且無遮蔽、易</a:t>
            </a:r>
            <a:br>
              <a:rPr lang="en-US" altLang="zh-TW" sz="2000" b="1" dirty="0">
                <a:solidFill>
                  <a:schemeClr val="bg1">
                    <a:lumMod val="75000"/>
                  </a:schemeClr>
                </a:solidFill>
                <a:latin typeface="Adobe 繁黑體 Std B" panose="020B0700000000000000" pitchFamily="34" charset="-120"/>
                <a:ea typeface="Adobe 繁黑體 Std B" panose="020B0700000000000000" pitchFamily="34" charset="-120"/>
              </a:rPr>
            </a:br>
            <a:r>
              <a:rPr lang="zh-TW" altLang="en-US" sz="2000" b="1" dirty="0">
                <a:solidFill>
                  <a:schemeClr val="bg1">
                    <a:lumMod val="75000"/>
                  </a:schemeClr>
                </a:solidFill>
                <a:latin typeface="Adobe 繁黑體 Std B" panose="020B0700000000000000" pitchFamily="34" charset="-120"/>
                <a:ea typeface="Adobe 繁黑體 Std B" panose="020B0700000000000000" pitchFamily="34" charset="-120"/>
              </a:rPr>
              <a:t>於辨識之懸掛或張貼標誌，標誌尺寸應</a:t>
            </a:r>
            <a:br>
              <a:rPr lang="en-US" altLang="zh-TW" sz="2000" b="1" dirty="0">
                <a:solidFill>
                  <a:schemeClr val="bg1">
                    <a:lumMod val="75000"/>
                  </a:schemeClr>
                </a:solidFill>
                <a:latin typeface="Adobe 繁黑體 Std B" panose="020B0700000000000000" pitchFamily="34" charset="-120"/>
                <a:ea typeface="Adobe 繁黑體 Std B" panose="020B0700000000000000" pitchFamily="34" charset="-120"/>
              </a:rPr>
            </a:br>
            <a:r>
              <a:rPr lang="zh-TW" altLang="en-US" sz="2000" b="1" dirty="0">
                <a:solidFill>
                  <a:schemeClr val="bg1">
                    <a:lumMod val="75000"/>
                  </a:schemeClr>
                </a:solidFill>
                <a:latin typeface="Adobe 繁黑體 Std B" panose="020B0700000000000000" pitchFamily="34" charset="-120"/>
                <a:ea typeface="Adobe 繁黑體 Std B" panose="020B0700000000000000" pitchFamily="34" charset="-120"/>
              </a:rPr>
              <a:t>不得小於</a:t>
            </a:r>
            <a:r>
              <a:rPr lang="en-US" altLang="zh-TW" sz="2000" b="1" dirty="0">
                <a:solidFill>
                  <a:schemeClr val="bg1">
                    <a:lumMod val="75000"/>
                  </a:schemeClr>
                </a:solidFill>
                <a:latin typeface="Adobe 繁黑體 Std B" panose="020B0700000000000000" pitchFamily="34" charset="-120"/>
                <a:ea typeface="Adobe 繁黑體 Std B" panose="020B0700000000000000" pitchFamily="34" charset="-120"/>
              </a:rPr>
              <a:t>30</a:t>
            </a:r>
            <a:r>
              <a:rPr lang="zh-TW" altLang="en-US" sz="2000" b="1" dirty="0">
                <a:solidFill>
                  <a:schemeClr val="bg1">
                    <a:lumMod val="75000"/>
                  </a:schemeClr>
                </a:solidFill>
                <a:latin typeface="Adobe 繁黑體 Std B" panose="020B0700000000000000" pitchFamily="34" charset="-120"/>
                <a:ea typeface="Adobe 繁黑體 Std B" panose="020B0700000000000000" pitchFamily="34" charset="-120"/>
              </a:rPr>
              <a:t>公分</a:t>
            </a:r>
            <a:r>
              <a:rPr lang="en-US" altLang="zh-TW" sz="2000" b="1" dirty="0">
                <a:solidFill>
                  <a:schemeClr val="bg1">
                    <a:lumMod val="75000"/>
                  </a:schemeClr>
                </a:solidFill>
                <a:latin typeface="Adobe 繁黑體 Std B" panose="020B0700000000000000" pitchFamily="34" charset="-120"/>
                <a:ea typeface="Adobe 繁黑體 Std B" panose="020B0700000000000000" pitchFamily="34" charset="-120"/>
              </a:rPr>
              <a:t>×30</a:t>
            </a:r>
            <a:r>
              <a:rPr lang="zh-TW" altLang="en-US" sz="2000" b="1" dirty="0">
                <a:solidFill>
                  <a:schemeClr val="bg1">
                    <a:lumMod val="75000"/>
                  </a:schemeClr>
                </a:solidFill>
                <a:latin typeface="Adobe 繁黑體 Std B" panose="020B0700000000000000" pitchFamily="34" charset="-120"/>
                <a:ea typeface="Adobe 繁黑體 Std B" panose="020B0700000000000000" pitchFamily="34" charset="-120"/>
              </a:rPr>
              <a:t>公分以上，下缘距</a:t>
            </a:r>
            <a:br>
              <a:rPr lang="en-US" altLang="zh-TW" sz="2000" b="1" dirty="0">
                <a:solidFill>
                  <a:schemeClr val="bg1">
                    <a:lumMod val="75000"/>
                  </a:schemeClr>
                </a:solidFill>
                <a:latin typeface="Adobe 繁黑體 Std B" panose="020B0700000000000000" pitchFamily="34" charset="-120"/>
                <a:ea typeface="Adobe 繁黑體 Std B" panose="020B0700000000000000" pitchFamily="34" charset="-120"/>
              </a:rPr>
            </a:br>
            <a:r>
              <a:rPr lang="zh-TW" altLang="en-US" sz="2000" b="1" dirty="0">
                <a:solidFill>
                  <a:schemeClr val="bg1">
                    <a:lumMod val="75000"/>
                  </a:schemeClr>
                </a:solidFill>
                <a:latin typeface="Adobe 繁黑體 Std B" panose="020B0700000000000000" pitchFamily="34" charset="-120"/>
                <a:ea typeface="Adobe 繁黑體 Std B" panose="020B0700000000000000" pitchFamily="34" charset="-120"/>
              </a:rPr>
              <a:t>地板面高度不得小於</a:t>
            </a:r>
            <a:r>
              <a:rPr lang="en-US" altLang="zh-TW" sz="2000" b="1" dirty="0">
                <a:solidFill>
                  <a:schemeClr val="bg1">
                    <a:lumMod val="75000"/>
                  </a:schemeClr>
                </a:solidFill>
                <a:latin typeface="Adobe 繁黑體 Std B" panose="020B0700000000000000" pitchFamily="34" charset="-120"/>
                <a:ea typeface="Adobe 繁黑體 Std B" panose="020B0700000000000000" pitchFamily="34" charset="-120"/>
              </a:rPr>
              <a:t>190</a:t>
            </a:r>
            <a:r>
              <a:rPr lang="zh-TW" altLang="en-US" sz="2000" b="1" dirty="0">
                <a:solidFill>
                  <a:schemeClr val="bg1">
                    <a:lumMod val="75000"/>
                  </a:schemeClr>
                </a:solidFill>
                <a:latin typeface="Adobe 繁黑體 Std B" panose="020B0700000000000000" pitchFamily="34" charset="-120"/>
                <a:ea typeface="Adobe 繁黑體 Std B" panose="020B0700000000000000" pitchFamily="34" charset="-120"/>
              </a:rPr>
              <a:t>公分。 </a:t>
            </a:r>
          </a:p>
        </p:txBody>
      </p:sp>
      <p:grpSp>
        <p:nvGrpSpPr>
          <p:cNvPr id="21" name="群組 20">
            <a:extLst>
              <a:ext uri="{FF2B5EF4-FFF2-40B4-BE49-F238E27FC236}">
                <a16:creationId xmlns:a16="http://schemas.microsoft.com/office/drawing/2014/main" id="{BC9288F7-4B6A-4CDD-B240-D9624F21D750}"/>
              </a:ext>
            </a:extLst>
          </p:cNvPr>
          <p:cNvGrpSpPr/>
          <p:nvPr/>
        </p:nvGrpSpPr>
        <p:grpSpPr>
          <a:xfrm>
            <a:off x="-6345086" y="1397762"/>
            <a:ext cx="4542004" cy="872823"/>
            <a:chOff x="-1401651" y="5029719"/>
            <a:chExt cx="8451055" cy="3974309"/>
          </a:xfrm>
        </p:grpSpPr>
        <p:sp>
          <p:nvSpPr>
            <p:cNvPr id="22" name="矩形 21">
              <a:extLst>
                <a:ext uri="{FF2B5EF4-FFF2-40B4-BE49-F238E27FC236}">
                  <a16:creationId xmlns:a16="http://schemas.microsoft.com/office/drawing/2014/main" id="{61DD7745-3A76-4EEA-BD8A-41616B7172B4}"/>
                </a:ext>
              </a:extLst>
            </p:cNvPr>
            <p:cNvSpPr/>
            <p:nvPr/>
          </p:nvSpPr>
          <p:spPr>
            <a:xfrm>
              <a:off x="-1001547" y="5029719"/>
              <a:ext cx="7700032" cy="285732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bg1">
                    <a:lumMod val="75000"/>
                  </a:schemeClr>
                </a:solidFill>
                <a:latin typeface="Adobe 繁黑體 Std B" panose="020B0700000000000000" pitchFamily="34" charset="-120"/>
                <a:ea typeface="Adobe 繁黑體 Std B" panose="020B0700000000000000" pitchFamily="34" charset="-120"/>
              </a:endParaRPr>
            </a:p>
          </p:txBody>
        </p:sp>
        <p:sp>
          <p:nvSpPr>
            <p:cNvPr id="23" name="標題 5">
              <a:extLst>
                <a:ext uri="{FF2B5EF4-FFF2-40B4-BE49-F238E27FC236}">
                  <a16:creationId xmlns:a16="http://schemas.microsoft.com/office/drawing/2014/main" id="{D9317FCB-E9E2-40CB-92E0-6006A5BE8657}"/>
                </a:ext>
              </a:extLst>
            </p:cNvPr>
            <p:cNvSpPr txBox="1">
              <a:spLocks/>
            </p:cNvSpPr>
            <p:nvPr/>
          </p:nvSpPr>
          <p:spPr>
            <a:xfrm>
              <a:off x="-1401651" y="5483515"/>
              <a:ext cx="8451055" cy="352051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3500"/>
                </a:lnSpc>
                <a:spcBef>
                  <a:spcPts val="1000"/>
                </a:spcBef>
              </a:pPr>
              <a:r>
                <a:rPr kumimoji="1" lang="zh-TW" altLang="en-US" sz="3200" b="1" dirty="0">
                  <a:solidFill>
                    <a:schemeClr val="bg1">
                      <a:lumMod val="75000"/>
                    </a:schemeClr>
                  </a:solidFill>
                  <a:latin typeface="Adobe 繁黑體 Std B" panose="020B0700000000000000" pitchFamily="34" charset="-120"/>
                  <a:ea typeface="Adobe 繁黑體 Std B" panose="020B0700000000000000" pitchFamily="34" charset="-120"/>
                </a:rPr>
                <a:t>車位懸掛、張貼標誌</a:t>
              </a:r>
              <a:endParaRPr lang="zh-TW" altLang="en-US" sz="3200" dirty="0">
                <a:solidFill>
                  <a:schemeClr val="bg1">
                    <a:lumMod val="75000"/>
                  </a:schemeClr>
                </a:solidFill>
                <a:latin typeface="Adobe 繁黑體 Std B" panose="020B0700000000000000" pitchFamily="34" charset="-120"/>
                <a:ea typeface="Adobe 繁黑體 Std B" panose="020B0700000000000000" pitchFamily="34" charset="-120"/>
              </a:endParaRPr>
            </a:p>
          </p:txBody>
        </p:sp>
      </p:grpSp>
      <p:pic>
        <p:nvPicPr>
          <p:cNvPr id="24" name="Google Shape;1452;p90">
            <a:extLst>
              <a:ext uri="{FF2B5EF4-FFF2-40B4-BE49-F238E27FC236}">
                <a16:creationId xmlns:a16="http://schemas.microsoft.com/office/drawing/2014/main" id="{EBA0A926-9F5E-4D16-AE8F-78BC986FC871}"/>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3854711" y="1212979"/>
            <a:ext cx="785774" cy="3717963"/>
          </a:xfrm>
          <a:prstGeom prst="rect">
            <a:avLst/>
          </a:prstGeom>
          <a:noFill/>
          <a:ln w="31750" cap="flat" cmpd="sng">
            <a:solidFill>
              <a:schemeClr val="dk1"/>
            </a:solidFill>
            <a:prstDash val="solid"/>
            <a:round/>
            <a:headEnd type="none" w="sm" len="sm"/>
            <a:tailEnd type="none" w="sm" len="sm"/>
          </a:ln>
        </p:spPr>
      </p:pic>
      <p:sp>
        <p:nvSpPr>
          <p:cNvPr id="25" name="文字方塊 24">
            <a:extLst>
              <a:ext uri="{FF2B5EF4-FFF2-40B4-BE49-F238E27FC236}">
                <a16:creationId xmlns:a16="http://schemas.microsoft.com/office/drawing/2014/main" id="{1D622A01-B3E0-4088-8D0D-5356A903E12A}"/>
              </a:ext>
            </a:extLst>
          </p:cNvPr>
          <p:cNvSpPr txBox="1"/>
          <p:nvPr/>
        </p:nvSpPr>
        <p:spPr>
          <a:xfrm>
            <a:off x="-6129037" y="2015855"/>
            <a:ext cx="4751071" cy="2522124"/>
          </a:xfrm>
          <a:prstGeom prst="rect">
            <a:avLst/>
          </a:prstGeom>
          <a:solidFill>
            <a:srgbClr val="343434"/>
          </a:solidFill>
        </p:spPr>
        <p:txBody>
          <a:bodyPr wrap="square" lIns="216000" tIns="108000" rIns="0" bIns="216000">
            <a:spAutoFit/>
          </a:bodyPr>
          <a:lstStyle/>
          <a:p>
            <a:pPr eaLnBrk="1" hangingPunct="1">
              <a:lnSpc>
                <a:spcPts val="3500"/>
              </a:lnSpc>
              <a:spcBef>
                <a:spcPts val="1000"/>
              </a:spcBef>
              <a:defRPr/>
            </a:pPr>
            <a:r>
              <a:rPr lang="zh-TW" altLang="en-US" sz="2000" b="1" dirty="0">
                <a:solidFill>
                  <a:schemeClr val="bg1"/>
                </a:solidFill>
                <a:latin typeface="Adobe 繁黑體 Std B" panose="020B0700000000000000" pitchFamily="34" charset="-120"/>
                <a:ea typeface="Adobe 繁黑體 Std B" panose="020B0700000000000000" pitchFamily="34" charset="-120"/>
              </a:rPr>
              <a:t>應於室內無障礙停車位上方、鄰近牆或</a:t>
            </a:r>
            <a:br>
              <a:rPr lang="en-US" altLang="zh-TW" sz="2000" b="1" dirty="0">
                <a:solidFill>
                  <a:schemeClr val="bg1"/>
                </a:solidFill>
                <a:latin typeface="Adobe 繁黑體 Std B" panose="020B0700000000000000" pitchFamily="34" charset="-120"/>
                <a:ea typeface="Adobe 繁黑體 Std B" panose="020B0700000000000000" pitchFamily="34" charset="-120"/>
              </a:rPr>
            </a:br>
            <a:r>
              <a:rPr lang="zh-TW" altLang="en-US" sz="2000" b="1" dirty="0">
                <a:solidFill>
                  <a:schemeClr val="bg1"/>
                </a:solidFill>
                <a:latin typeface="Adobe 繁黑體 Std B" panose="020B0700000000000000" pitchFamily="34" charset="-120"/>
                <a:ea typeface="Adobe 繁黑體 Std B" panose="020B0700000000000000" pitchFamily="34" charset="-120"/>
              </a:rPr>
              <a:t>柱面旁設置具夜光效果，且無遮蔽、易</a:t>
            </a:r>
            <a:br>
              <a:rPr lang="en-US" altLang="zh-TW" sz="2000" b="1" dirty="0">
                <a:solidFill>
                  <a:schemeClr val="bg1"/>
                </a:solidFill>
                <a:latin typeface="Adobe 繁黑體 Std B" panose="020B0700000000000000" pitchFamily="34" charset="-120"/>
                <a:ea typeface="Adobe 繁黑體 Std B" panose="020B0700000000000000" pitchFamily="34" charset="-120"/>
              </a:rPr>
            </a:br>
            <a:r>
              <a:rPr lang="zh-TW" altLang="en-US" sz="2000" b="1" dirty="0">
                <a:solidFill>
                  <a:schemeClr val="bg1"/>
                </a:solidFill>
                <a:latin typeface="Adobe 繁黑體 Std B" panose="020B0700000000000000" pitchFamily="34" charset="-120"/>
                <a:ea typeface="Adobe 繁黑體 Std B" panose="020B0700000000000000" pitchFamily="34" charset="-120"/>
              </a:rPr>
              <a:t>於辨識之懸掛或張貼標誌，標誌尺寸應</a:t>
            </a:r>
            <a:br>
              <a:rPr lang="en-US" altLang="zh-TW" sz="2000" b="1" dirty="0">
                <a:solidFill>
                  <a:schemeClr val="bg1"/>
                </a:solidFill>
                <a:latin typeface="Adobe 繁黑體 Std B" panose="020B0700000000000000" pitchFamily="34" charset="-120"/>
                <a:ea typeface="Adobe 繁黑體 Std B" panose="020B0700000000000000" pitchFamily="34" charset="-120"/>
              </a:rPr>
            </a:br>
            <a:r>
              <a:rPr lang="zh-TW" altLang="en-US" sz="2000" b="1" dirty="0">
                <a:solidFill>
                  <a:schemeClr val="bg1"/>
                </a:solidFill>
                <a:latin typeface="Adobe 繁黑體 Std B" panose="020B0700000000000000" pitchFamily="34" charset="-120"/>
                <a:ea typeface="Adobe 繁黑體 Std B" panose="020B0700000000000000" pitchFamily="34" charset="-120"/>
              </a:rPr>
              <a:t>不得小於</a:t>
            </a:r>
            <a:r>
              <a:rPr lang="en-US" altLang="zh-TW" sz="2000" b="1" dirty="0">
                <a:solidFill>
                  <a:schemeClr val="bg1"/>
                </a:solidFill>
                <a:latin typeface="Adobe 繁黑體 Std B" panose="020B0700000000000000" pitchFamily="34" charset="-120"/>
                <a:ea typeface="Adobe 繁黑體 Std B" panose="020B0700000000000000" pitchFamily="34" charset="-120"/>
              </a:rPr>
              <a:t>30</a:t>
            </a:r>
            <a:r>
              <a:rPr lang="zh-TW" altLang="en-US" sz="2000" b="1" dirty="0">
                <a:solidFill>
                  <a:schemeClr val="bg1"/>
                </a:solidFill>
                <a:latin typeface="Adobe 繁黑體 Std B" panose="020B0700000000000000" pitchFamily="34" charset="-120"/>
                <a:ea typeface="Adobe 繁黑體 Std B" panose="020B0700000000000000" pitchFamily="34" charset="-120"/>
              </a:rPr>
              <a:t>公分</a:t>
            </a:r>
            <a:r>
              <a:rPr lang="en-US" altLang="zh-TW" sz="2000" b="1" dirty="0">
                <a:solidFill>
                  <a:schemeClr val="bg1"/>
                </a:solidFill>
                <a:latin typeface="Adobe 繁黑體 Std B" panose="020B0700000000000000" pitchFamily="34" charset="-120"/>
                <a:ea typeface="Adobe 繁黑體 Std B" panose="020B0700000000000000" pitchFamily="34" charset="-120"/>
              </a:rPr>
              <a:t>×30</a:t>
            </a:r>
            <a:r>
              <a:rPr lang="zh-TW" altLang="en-US" sz="2000" b="1" dirty="0">
                <a:solidFill>
                  <a:schemeClr val="bg1"/>
                </a:solidFill>
                <a:latin typeface="Adobe 繁黑體 Std B" panose="020B0700000000000000" pitchFamily="34" charset="-120"/>
                <a:ea typeface="Adobe 繁黑體 Std B" panose="020B0700000000000000" pitchFamily="34" charset="-120"/>
              </a:rPr>
              <a:t>公分以上，下缘距</a:t>
            </a:r>
            <a:br>
              <a:rPr lang="en-US" altLang="zh-TW" sz="2000" b="1" dirty="0">
                <a:solidFill>
                  <a:schemeClr val="bg1"/>
                </a:solidFill>
                <a:latin typeface="Adobe 繁黑體 Std B" panose="020B0700000000000000" pitchFamily="34" charset="-120"/>
                <a:ea typeface="Adobe 繁黑體 Std B" panose="020B0700000000000000" pitchFamily="34" charset="-120"/>
              </a:rPr>
            </a:br>
            <a:r>
              <a:rPr lang="zh-TW" altLang="en-US" sz="2000" b="1" dirty="0">
                <a:solidFill>
                  <a:schemeClr val="bg1"/>
                </a:solidFill>
                <a:latin typeface="Adobe 繁黑體 Std B" panose="020B0700000000000000" pitchFamily="34" charset="-120"/>
                <a:ea typeface="Adobe 繁黑體 Std B" panose="020B0700000000000000" pitchFamily="34" charset="-120"/>
              </a:rPr>
              <a:t>地板面高度不得小於</a:t>
            </a:r>
            <a:r>
              <a:rPr lang="en-US" altLang="zh-TW" sz="2000" b="1" dirty="0">
                <a:solidFill>
                  <a:schemeClr val="bg1"/>
                </a:solidFill>
                <a:latin typeface="Adobe 繁黑體 Std B" panose="020B0700000000000000" pitchFamily="34" charset="-120"/>
                <a:ea typeface="Adobe 繁黑體 Std B" panose="020B0700000000000000" pitchFamily="34" charset="-120"/>
              </a:rPr>
              <a:t>190</a:t>
            </a:r>
            <a:r>
              <a:rPr lang="zh-TW" altLang="en-US" sz="2000" b="1" dirty="0">
                <a:solidFill>
                  <a:schemeClr val="bg1"/>
                </a:solidFill>
                <a:latin typeface="Adobe 繁黑體 Std B" panose="020B0700000000000000" pitchFamily="34" charset="-120"/>
                <a:ea typeface="Adobe 繁黑體 Std B" panose="020B0700000000000000" pitchFamily="34" charset="-120"/>
              </a:rPr>
              <a:t>公分。 </a:t>
            </a:r>
          </a:p>
        </p:txBody>
      </p:sp>
      <p:grpSp>
        <p:nvGrpSpPr>
          <p:cNvPr id="26" name="群組 25">
            <a:extLst>
              <a:ext uri="{FF2B5EF4-FFF2-40B4-BE49-F238E27FC236}">
                <a16:creationId xmlns:a16="http://schemas.microsoft.com/office/drawing/2014/main" id="{3E517E70-44D3-4264-BE59-590A5E081DB7}"/>
              </a:ext>
            </a:extLst>
          </p:cNvPr>
          <p:cNvGrpSpPr/>
          <p:nvPr/>
        </p:nvGrpSpPr>
        <p:grpSpPr>
          <a:xfrm>
            <a:off x="-6345086" y="1397762"/>
            <a:ext cx="4542004" cy="872823"/>
            <a:chOff x="-1401651" y="5029719"/>
            <a:chExt cx="8451055" cy="3974309"/>
          </a:xfrm>
        </p:grpSpPr>
        <p:sp>
          <p:nvSpPr>
            <p:cNvPr id="27" name="矩形 26">
              <a:extLst>
                <a:ext uri="{FF2B5EF4-FFF2-40B4-BE49-F238E27FC236}">
                  <a16:creationId xmlns:a16="http://schemas.microsoft.com/office/drawing/2014/main" id="{3C764BB1-48A8-45C8-9D84-44650F7F2CB0}"/>
                </a:ext>
              </a:extLst>
            </p:cNvPr>
            <p:cNvSpPr/>
            <p:nvPr/>
          </p:nvSpPr>
          <p:spPr>
            <a:xfrm>
              <a:off x="-1001547" y="5029719"/>
              <a:ext cx="7700032" cy="285732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Adobe 繁黑體 Std B" panose="020B0700000000000000" pitchFamily="34" charset="-120"/>
                <a:ea typeface="Adobe 繁黑體 Std B" panose="020B0700000000000000" pitchFamily="34" charset="-120"/>
              </a:endParaRPr>
            </a:p>
          </p:txBody>
        </p:sp>
        <p:sp>
          <p:nvSpPr>
            <p:cNvPr id="28" name="標題 5">
              <a:extLst>
                <a:ext uri="{FF2B5EF4-FFF2-40B4-BE49-F238E27FC236}">
                  <a16:creationId xmlns:a16="http://schemas.microsoft.com/office/drawing/2014/main" id="{CE48A527-7EED-4E30-941C-83E1E281964F}"/>
                </a:ext>
              </a:extLst>
            </p:cNvPr>
            <p:cNvSpPr txBox="1">
              <a:spLocks/>
            </p:cNvSpPr>
            <p:nvPr/>
          </p:nvSpPr>
          <p:spPr>
            <a:xfrm>
              <a:off x="-1401651" y="5483515"/>
              <a:ext cx="8451055" cy="352051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3500"/>
                </a:lnSpc>
                <a:spcBef>
                  <a:spcPts val="1000"/>
                </a:spcBef>
              </a:pPr>
              <a:r>
                <a:rPr kumimoji="1" lang="zh-TW" altLang="en-US" sz="3200" b="1" dirty="0">
                  <a:latin typeface="Adobe 繁黑體 Std B" panose="020B0700000000000000" pitchFamily="34" charset="-120"/>
                  <a:ea typeface="Adobe 繁黑體 Std B" panose="020B0700000000000000" pitchFamily="34" charset="-120"/>
                </a:rPr>
                <a:t>車位懸掛、張貼標誌</a:t>
              </a:r>
              <a:endParaRPr lang="zh-TW" altLang="en-US" sz="3200" dirty="0">
                <a:latin typeface="Adobe 繁黑體 Std B" panose="020B0700000000000000" pitchFamily="34" charset="-120"/>
                <a:ea typeface="Adobe 繁黑體 Std B" panose="020B0700000000000000" pitchFamily="34" charset="-120"/>
              </a:endParaRPr>
            </a:p>
          </p:txBody>
        </p:sp>
      </p:grpSp>
      <p:sp>
        <p:nvSpPr>
          <p:cNvPr id="29" name="Google Shape;1470;p92">
            <a:extLst>
              <a:ext uri="{FF2B5EF4-FFF2-40B4-BE49-F238E27FC236}">
                <a16:creationId xmlns:a16="http://schemas.microsoft.com/office/drawing/2014/main" id="{267E2D37-C0D5-4713-9F86-522B87C326D7}"/>
              </a:ext>
            </a:extLst>
          </p:cNvPr>
          <p:cNvSpPr/>
          <p:nvPr/>
        </p:nvSpPr>
        <p:spPr>
          <a:xfrm rot="10800000">
            <a:off x="-3220604" y="267147"/>
            <a:ext cx="2475395" cy="2967427"/>
          </a:xfrm>
          <a:prstGeom prst="roundRect">
            <a:avLst>
              <a:gd name="adj" fmla="val 50000"/>
            </a:avLst>
          </a:prstGeom>
          <a:gradFill>
            <a:gsLst>
              <a:gs pos="0">
                <a:srgbClr val="EFF7FC"/>
              </a:gs>
              <a:gs pos="1000">
                <a:srgbClr val="F0DCD9"/>
              </a:gs>
              <a:gs pos="100000">
                <a:srgbClr val="EF7E60"/>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30" name="Google Shape;1471;p92">
            <a:extLst>
              <a:ext uri="{FF2B5EF4-FFF2-40B4-BE49-F238E27FC236}">
                <a16:creationId xmlns:a16="http://schemas.microsoft.com/office/drawing/2014/main" id="{729B85A5-9D41-488C-B448-10C6B8CD21F1}"/>
              </a:ext>
            </a:extLst>
          </p:cNvPr>
          <p:cNvSpPr txBox="1"/>
          <p:nvPr/>
        </p:nvSpPr>
        <p:spPr>
          <a:xfrm>
            <a:off x="-6583134" y="522355"/>
            <a:ext cx="4340916"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7200" b="1" dirty="0">
                <a:solidFill>
                  <a:schemeClr val="lt1"/>
                </a:solidFill>
                <a:latin typeface="Adobe 繁黑體 Std B" panose="020B0700000000000000" pitchFamily="34" charset="-120"/>
                <a:ea typeface="Adobe 繁黑體 Std B" panose="020B0700000000000000" pitchFamily="34" charset="-120"/>
                <a:sym typeface="Arial"/>
              </a:rPr>
              <a:t>報告完畢 </a:t>
            </a:r>
            <a:endParaRPr sz="7200" b="1" dirty="0">
              <a:solidFill>
                <a:schemeClr val="lt1"/>
              </a:solidFill>
              <a:latin typeface="Adobe 繁黑體 Std B" panose="020B0700000000000000" pitchFamily="34" charset="-120"/>
              <a:ea typeface="Adobe 繁黑體 Std B" panose="020B0700000000000000" pitchFamily="34" charset="-120"/>
              <a:sym typeface="Arial"/>
            </a:endParaRPr>
          </a:p>
          <a:p>
            <a:pPr marL="0" marR="0" lvl="0" indent="0" algn="l" rtl="0">
              <a:spcBef>
                <a:spcPts val="0"/>
              </a:spcBef>
              <a:spcAft>
                <a:spcPts val="0"/>
              </a:spcAft>
              <a:buNone/>
            </a:pPr>
            <a:r>
              <a:rPr lang="zh-TW" sz="7200" b="1" dirty="0">
                <a:solidFill>
                  <a:schemeClr val="lt1"/>
                </a:solidFill>
                <a:latin typeface="Adobe 繁黑體 Std B" panose="020B0700000000000000" pitchFamily="34" charset="-120"/>
                <a:ea typeface="Adobe 繁黑體 Std B" panose="020B0700000000000000" pitchFamily="34" charset="-120"/>
                <a:sym typeface="Arial"/>
              </a:rPr>
              <a:t>謝謝指教</a:t>
            </a:r>
            <a:endParaRPr dirty="0">
              <a:latin typeface="Adobe 繁黑體 Std B" panose="020B0700000000000000" pitchFamily="34" charset="-120"/>
              <a:ea typeface="Adobe 繁黑體 Std B" panose="020B0700000000000000" pitchFamily="34" charset="-120"/>
            </a:endParaRPr>
          </a:p>
        </p:txBody>
      </p:sp>
      <p:pic>
        <p:nvPicPr>
          <p:cNvPr id="31" name="Google Shape;1474;p92">
            <a:extLst>
              <a:ext uri="{FF2B5EF4-FFF2-40B4-BE49-F238E27FC236}">
                <a16:creationId xmlns:a16="http://schemas.microsoft.com/office/drawing/2014/main" id="{2456F6E1-9ABA-43C1-AAC1-B74D3B5D31C6}"/>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3775407" y="390496"/>
            <a:ext cx="7031371" cy="2720734"/>
          </a:xfrm>
          <a:custGeom>
            <a:avLst/>
            <a:gdLst/>
            <a:ahLst/>
            <a:cxnLst/>
            <a:rect l="l" t="t" r="r" b="b"/>
            <a:pathLst>
              <a:path w="7668919" h="2967428" extrusionOk="0">
                <a:moveTo>
                  <a:pt x="7668919" y="1483714"/>
                </a:moveTo>
                <a:lnTo>
                  <a:pt x="7668919" y="1483715"/>
                </a:lnTo>
                <a:lnTo>
                  <a:pt x="7668919" y="1483715"/>
                </a:lnTo>
                <a:close/>
                <a:moveTo>
                  <a:pt x="0" y="0"/>
                </a:moveTo>
                <a:lnTo>
                  <a:pt x="6185205" y="1"/>
                </a:lnTo>
                <a:cubicBezTo>
                  <a:pt x="6902209" y="1"/>
                  <a:pt x="7500424" y="508591"/>
                  <a:pt x="7638775" y="1184695"/>
                </a:cubicBezTo>
                <a:lnTo>
                  <a:pt x="7668919" y="1483715"/>
                </a:lnTo>
                <a:lnTo>
                  <a:pt x="7638775" y="1782735"/>
                </a:lnTo>
                <a:cubicBezTo>
                  <a:pt x="7500424" y="2458838"/>
                  <a:pt x="6902209" y="2967428"/>
                  <a:pt x="6185205" y="2967428"/>
                </a:cubicBezTo>
                <a:lnTo>
                  <a:pt x="0" y="2967428"/>
                </a:lnTo>
                <a:close/>
              </a:path>
            </a:pathLst>
          </a:custGeom>
          <a:noFill/>
          <a:ln>
            <a:noFill/>
          </a:ln>
        </p:spPr>
      </p:pic>
      <p:sp>
        <p:nvSpPr>
          <p:cNvPr id="32" name="Google Shape;1473;p92">
            <a:extLst>
              <a:ext uri="{FF2B5EF4-FFF2-40B4-BE49-F238E27FC236}">
                <a16:creationId xmlns:a16="http://schemas.microsoft.com/office/drawing/2014/main" id="{3558F7D3-7393-4B1F-80A8-B7ED8B36B36E}"/>
              </a:ext>
            </a:extLst>
          </p:cNvPr>
          <p:cNvSpPr txBox="1"/>
          <p:nvPr/>
        </p:nvSpPr>
        <p:spPr>
          <a:xfrm>
            <a:off x="12552508" y="3572153"/>
            <a:ext cx="5391405"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400" b="1" dirty="0">
                <a:solidFill>
                  <a:schemeClr val="dk1"/>
                </a:solidFill>
                <a:latin typeface="Adobe 繁黑體 Std B" panose="020B0700000000000000" pitchFamily="34" charset="-120"/>
                <a:ea typeface="Adobe 繁黑體 Std B" panose="020B0700000000000000" pitchFamily="34" charset="-120"/>
                <a:sym typeface="Arial"/>
              </a:rPr>
              <a:t>校園無障礙環境</a:t>
            </a:r>
            <a:br>
              <a:rPr lang="zh-TW" sz="4400" b="1" dirty="0">
                <a:solidFill>
                  <a:schemeClr val="dk1"/>
                </a:solidFill>
                <a:latin typeface="Adobe 繁黑體 Std B" panose="020B0700000000000000" pitchFamily="34" charset="-120"/>
                <a:ea typeface="Adobe 繁黑體 Std B" panose="020B0700000000000000" pitchFamily="34" charset="-120"/>
                <a:sym typeface="Arial"/>
              </a:rPr>
            </a:br>
            <a:r>
              <a:rPr lang="zh-TW" sz="4400" b="1" dirty="0">
                <a:solidFill>
                  <a:schemeClr val="dk1"/>
                </a:solidFill>
                <a:latin typeface="Adobe 繁黑體 Std B" panose="020B0700000000000000" pitchFamily="34" charset="-120"/>
                <a:ea typeface="Adobe 繁黑體 Std B" panose="020B0700000000000000" pitchFamily="34" charset="-120"/>
                <a:sym typeface="Arial"/>
              </a:rPr>
              <a:t>可及性之需求及設計</a:t>
            </a:r>
            <a:endParaRPr dirty="0">
              <a:latin typeface="Adobe 繁黑體 Std B" panose="020B0700000000000000" pitchFamily="34" charset="-120"/>
              <a:ea typeface="Adobe 繁黑體 Std B" panose="020B0700000000000000" pitchFamily="34" charset="-120"/>
            </a:endParaRPr>
          </a:p>
        </p:txBody>
      </p:sp>
      <p:sp>
        <p:nvSpPr>
          <p:cNvPr id="34" name="Google Shape;1482;p92">
            <a:extLst>
              <a:ext uri="{FF2B5EF4-FFF2-40B4-BE49-F238E27FC236}">
                <a16:creationId xmlns:a16="http://schemas.microsoft.com/office/drawing/2014/main" id="{1AB08EAE-11B1-41F5-AAA4-449877F317CA}"/>
              </a:ext>
            </a:extLst>
          </p:cNvPr>
          <p:cNvSpPr/>
          <p:nvPr/>
        </p:nvSpPr>
        <p:spPr>
          <a:xfrm rot="5400000" flipH="1">
            <a:off x="14712336" y="3031394"/>
            <a:ext cx="519442" cy="4593252"/>
          </a:xfrm>
          <a:prstGeom prst="rect">
            <a:avLst/>
          </a:prstGeom>
          <a:solidFill>
            <a:srgbClr val="9900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35" name="Google Shape;1483;p92">
            <a:extLst>
              <a:ext uri="{FF2B5EF4-FFF2-40B4-BE49-F238E27FC236}">
                <a16:creationId xmlns:a16="http://schemas.microsoft.com/office/drawing/2014/main" id="{17A48EB1-4C35-463F-908A-29ED5C54BF1D}"/>
              </a:ext>
            </a:extLst>
          </p:cNvPr>
          <p:cNvSpPr txBox="1"/>
          <p:nvPr/>
        </p:nvSpPr>
        <p:spPr>
          <a:xfrm>
            <a:off x="12921132" y="5063422"/>
            <a:ext cx="427070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dirty="0">
                <a:solidFill>
                  <a:schemeClr val="lt1"/>
                </a:solidFill>
                <a:latin typeface="Adobe 繁黑體 Std B" panose="020B0700000000000000" pitchFamily="34" charset="-120"/>
                <a:ea typeface="Adobe 繁黑體 Std B" panose="020B0700000000000000" pitchFamily="34" charset="-120"/>
                <a:sym typeface="Arial"/>
              </a:rPr>
              <a:t>身心障礙聯盟      劉金鐘老師</a:t>
            </a:r>
            <a:endParaRPr dirty="0">
              <a:latin typeface="Adobe 繁黑體 Std B" panose="020B0700000000000000" pitchFamily="34" charset="-120"/>
              <a:ea typeface="Adobe 繁黑體 Std B" panose="020B0700000000000000" pitchFamily="34" charset="-120"/>
            </a:endParaRPr>
          </a:p>
        </p:txBody>
      </p:sp>
      <p:grpSp>
        <p:nvGrpSpPr>
          <p:cNvPr id="36" name="Google Shape;1484;p92">
            <a:extLst>
              <a:ext uri="{FF2B5EF4-FFF2-40B4-BE49-F238E27FC236}">
                <a16:creationId xmlns:a16="http://schemas.microsoft.com/office/drawing/2014/main" id="{DAE06301-BE04-4951-A6DB-D81379F8243F}"/>
              </a:ext>
            </a:extLst>
          </p:cNvPr>
          <p:cNvGrpSpPr/>
          <p:nvPr/>
        </p:nvGrpSpPr>
        <p:grpSpPr>
          <a:xfrm>
            <a:off x="18902243" y="4448479"/>
            <a:ext cx="5054190" cy="1010472"/>
            <a:chOff x="7318667" y="4342932"/>
            <a:chExt cx="5054190" cy="1010472"/>
          </a:xfrm>
        </p:grpSpPr>
        <p:grpSp>
          <p:nvGrpSpPr>
            <p:cNvPr id="37" name="Google Shape;1485;p92">
              <a:extLst>
                <a:ext uri="{FF2B5EF4-FFF2-40B4-BE49-F238E27FC236}">
                  <a16:creationId xmlns:a16="http://schemas.microsoft.com/office/drawing/2014/main" id="{4AD07B37-998A-46C3-9BE6-5FDB2CD37BAB}"/>
                </a:ext>
              </a:extLst>
            </p:cNvPr>
            <p:cNvGrpSpPr/>
            <p:nvPr/>
          </p:nvGrpSpPr>
          <p:grpSpPr>
            <a:xfrm>
              <a:off x="7318669" y="4342932"/>
              <a:ext cx="5054189" cy="513949"/>
              <a:chOff x="4435499" y="5160684"/>
              <a:chExt cx="5054189" cy="513949"/>
            </a:xfrm>
          </p:grpSpPr>
          <p:sp>
            <p:nvSpPr>
              <p:cNvPr id="41" name="Google Shape;1486;p92">
                <a:extLst>
                  <a:ext uri="{FF2B5EF4-FFF2-40B4-BE49-F238E27FC236}">
                    <a16:creationId xmlns:a16="http://schemas.microsoft.com/office/drawing/2014/main" id="{24188A91-206D-4388-9D01-E7C723B95B9D}"/>
                  </a:ext>
                </a:extLst>
              </p:cNvPr>
              <p:cNvSpPr/>
              <p:nvPr/>
            </p:nvSpPr>
            <p:spPr>
              <a:xfrm rot="5400000">
                <a:off x="6209289" y="3465136"/>
                <a:ext cx="435707" cy="3983286"/>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42" name="Google Shape;1487;p92">
                <a:extLst>
                  <a:ext uri="{FF2B5EF4-FFF2-40B4-BE49-F238E27FC236}">
                    <a16:creationId xmlns:a16="http://schemas.microsoft.com/office/drawing/2014/main" id="{CEEBA342-0E4D-4C39-AE8D-31D5912D0B68}"/>
                  </a:ext>
                </a:extLst>
              </p:cNvPr>
              <p:cNvSpPr txBox="1"/>
              <p:nvPr/>
            </p:nvSpPr>
            <p:spPr>
              <a:xfrm>
                <a:off x="4435500" y="5160684"/>
                <a:ext cx="5054188" cy="365127"/>
              </a:xfrm>
              <a:prstGeom prst="rect">
                <a:avLst/>
              </a:prstGeom>
              <a:noFill/>
              <a:ln>
                <a:noFill/>
              </a:ln>
            </p:spPr>
            <p:txBody>
              <a:bodyPr spcFirstLastPara="1" wrap="square" lIns="91425" tIns="45700" rIns="91425" bIns="45700" anchor="t" anchorCtr="0">
                <a:noAutofit/>
              </a:bodyPr>
              <a:lstStyle/>
              <a:p>
                <a:pPr marL="0" marR="0" lvl="0" indent="0" algn="l" rtl="0">
                  <a:lnSpc>
                    <a:spcPts val="3500"/>
                  </a:lnSpc>
                  <a:spcBef>
                    <a:spcPts val="0"/>
                  </a:spcBef>
                  <a:spcAft>
                    <a:spcPts val="0"/>
                  </a:spcAft>
                  <a:buClr>
                    <a:schemeClr val="dk1"/>
                  </a:buClr>
                  <a:buSzPts val="1400"/>
                  <a:buFont typeface="Arial"/>
                  <a:buNone/>
                </a:pPr>
                <a:r>
                  <a:rPr lang="zh-TW" sz="1400" dirty="0">
                    <a:solidFill>
                      <a:schemeClr val="dk1"/>
                    </a:solidFill>
                    <a:latin typeface="Adobe 繁黑體 Std B" panose="020B0700000000000000" pitchFamily="34" charset="-120"/>
                    <a:ea typeface="Adobe 繁黑體 Std B" panose="020B0700000000000000" pitchFamily="34" charset="-120"/>
                    <a:sym typeface="Arial"/>
                  </a:rPr>
                  <a:t>部分圖片取自網路，僅供教學使用。</a:t>
                </a:r>
                <a:endParaRPr dirty="0">
                  <a:latin typeface="Adobe 繁黑體 Std B" panose="020B0700000000000000" pitchFamily="34" charset="-120"/>
                  <a:ea typeface="Adobe 繁黑體 Std B" panose="020B0700000000000000" pitchFamily="34" charset="-120"/>
                </a:endParaRPr>
              </a:p>
            </p:txBody>
          </p:sp>
        </p:grpSp>
        <p:grpSp>
          <p:nvGrpSpPr>
            <p:cNvPr id="38" name="Google Shape;1488;p92">
              <a:extLst>
                <a:ext uri="{FF2B5EF4-FFF2-40B4-BE49-F238E27FC236}">
                  <a16:creationId xmlns:a16="http://schemas.microsoft.com/office/drawing/2014/main" id="{EEEE41B4-8A97-4549-B83A-AE954D299DFD}"/>
                </a:ext>
              </a:extLst>
            </p:cNvPr>
            <p:cNvGrpSpPr/>
            <p:nvPr/>
          </p:nvGrpSpPr>
          <p:grpSpPr>
            <a:xfrm>
              <a:off x="7318667" y="4839454"/>
              <a:ext cx="5054189" cy="513950"/>
              <a:chOff x="4435499" y="5160684"/>
              <a:chExt cx="5054189" cy="513950"/>
            </a:xfrm>
          </p:grpSpPr>
          <p:sp>
            <p:nvSpPr>
              <p:cNvPr id="39" name="Google Shape;1489;p92">
                <a:extLst>
                  <a:ext uri="{FF2B5EF4-FFF2-40B4-BE49-F238E27FC236}">
                    <a16:creationId xmlns:a16="http://schemas.microsoft.com/office/drawing/2014/main" id="{7E24987D-A06A-43E4-A850-FCAE3372175C}"/>
                  </a:ext>
                </a:extLst>
              </p:cNvPr>
              <p:cNvSpPr/>
              <p:nvPr/>
            </p:nvSpPr>
            <p:spPr>
              <a:xfrm rot="5400000">
                <a:off x="5474527" y="4199899"/>
                <a:ext cx="435707" cy="2513762"/>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40" name="Google Shape;1490;p92">
                <a:extLst>
                  <a:ext uri="{FF2B5EF4-FFF2-40B4-BE49-F238E27FC236}">
                    <a16:creationId xmlns:a16="http://schemas.microsoft.com/office/drawing/2014/main" id="{84803318-8F39-4ACB-BC70-1E2C991FB0A0}"/>
                  </a:ext>
                </a:extLst>
              </p:cNvPr>
              <p:cNvSpPr txBox="1"/>
              <p:nvPr/>
            </p:nvSpPr>
            <p:spPr>
              <a:xfrm>
                <a:off x="4435500" y="5160684"/>
                <a:ext cx="5054188" cy="365127"/>
              </a:xfrm>
              <a:prstGeom prst="rect">
                <a:avLst/>
              </a:prstGeom>
              <a:noFill/>
              <a:ln>
                <a:noFill/>
              </a:ln>
            </p:spPr>
            <p:txBody>
              <a:bodyPr spcFirstLastPara="1" wrap="square" lIns="91425" tIns="45700" rIns="91425" bIns="45700" anchor="t" anchorCtr="0">
                <a:noAutofit/>
              </a:bodyPr>
              <a:lstStyle/>
              <a:p>
                <a:pPr marL="0" marR="0" lvl="0" indent="0" algn="l" rtl="0">
                  <a:lnSpc>
                    <a:spcPts val="3500"/>
                  </a:lnSpc>
                  <a:spcBef>
                    <a:spcPts val="0"/>
                  </a:spcBef>
                  <a:spcAft>
                    <a:spcPts val="0"/>
                  </a:spcAft>
                  <a:buClr>
                    <a:schemeClr val="dk1"/>
                  </a:buClr>
                  <a:buSzPts val="1400"/>
                  <a:buFont typeface="Arial"/>
                  <a:buNone/>
                </a:pPr>
                <a:r>
                  <a:rPr lang="zh-TW" sz="1400" dirty="0">
                    <a:solidFill>
                      <a:schemeClr val="dk1"/>
                    </a:solidFill>
                    <a:latin typeface="Adobe 繁黑體 Std B" panose="020B0700000000000000" pitchFamily="34" charset="-120"/>
                    <a:ea typeface="Adobe 繁黑體 Std B" panose="020B0700000000000000" pitchFamily="34" charset="-120"/>
                    <a:sym typeface="Arial"/>
                  </a:rPr>
                  <a:t>拍攝照片皆由劉金鐘老師提供</a:t>
                </a:r>
                <a:endParaRPr dirty="0">
                  <a:latin typeface="Adobe 繁黑體 Std B" panose="020B0700000000000000" pitchFamily="34" charset="-120"/>
                  <a:ea typeface="Adobe 繁黑體 Std B" panose="020B0700000000000000" pitchFamily="34" charset="-120"/>
                </a:endParaRPr>
              </a:p>
            </p:txBody>
          </p:sp>
        </p:grpSp>
      </p:grpSp>
      <p:grpSp>
        <p:nvGrpSpPr>
          <p:cNvPr id="43" name="Google Shape;1491;p92">
            <a:extLst>
              <a:ext uri="{FF2B5EF4-FFF2-40B4-BE49-F238E27FC236}">
                <a16:creationId xmlns:a16="http://schemas.microsoft.com/office/drawing/2014/main" id="{46890609-4D85-441B-A4BA-E0427B33AC3C}"/>
              </a:ext>
            </a:extLst>
          </p:cNvPr>
          <p:cNvGrpSpPr/>
          <p:nvPr/>
        </p:nvGrpSpPr>
        <p:grpSpPr>
          <a:xfrm>
            <a:off x="18182938" y="3659122"/>
            <a:ext cx="60162" cy="2331237"/>
            <a:chOff x="6096000" y="1285089"/>
            <a:chExt cx="76200" cy="4664861"/>
          </a:xfrm>
        </p:grpSpPr>
        <p:cxnSp>
          <p:nvCxnSpPr>
            <p:cNvPr id="44" name="Google Shape;1492;p92">
              <a:extLst>
                <a:ext uri="{FF2B5EF4-FFF2-40B4-BE49-F238E27FC236}">
                  <a16:creationId xmlns:a16="http://schemas.microsoft.com/office/drawing/2014/main" id="{AD1D2529-AEF4-40E7-B56C-F98098871B1E}"/>
                </a:ext>
              </a:extLst>
            </p:cNvPr>
            <p:cNvCxnSpPr/>
            <p:nvPr/>
          </p:nvCxnSpPr>
          <p:spPr>
            <a:xfrm>
              <a:off x="6172200" y="1285089"/>
              <a:ext cx="0" cy="4664861"/>
            </a:xfrm>
            <a:prstGeom prst="straightConnector1">
              <a:avLst/>
            </a:prstGeom>
            <a:noFill/>
            <a:ln w="19050" cap="flat" cmpd="sng">
              <a:solidFill>
                <a:srgbClr val="343434"/>
              </a:solidFill>
              <a:prstDash val="solid"/>
              <a:miter lim="800000"/>
              <a:headEnd type="none" w="sm" len="sm"/>
              <a:tailEnd type="none" w="sm" len="sm"/>
            </a:ln>
          </p:spPr>
        </p:cxnSp>
        <p:cxnSp>
          <p:nvCxnSpPr>
            <p:cNvPr id="45" name="Google Shape;1493;p92">
              <a:extLst>
                <a:ext uri="{FF2B5EF4-FFF2-40B4-BE49-F238E27FC236}">
                  <a16:creationId xmlns:a16="http://schemas.microsoft.com/office/drawing/2014/main" id="{2E2CB730-4A92-4259-8ADA-E2650C6D17A5}"/>
                </a:ext>
              </a:extLst>
            </p:cNvPr>
            <p:cNvCxnSpPr/>
            <p:nvPr/>
          </p:nvCxnSpPr>
          <p:spPr>
            <a:xfrm>
              <a:off x="6096000" y="1285089"/>
              <a:ext cx="0" cy="4664861"/>
            </a:xfrm>
            <a:prstGeom prst="straightConnector1">
              <a:avLst/>
            </a:prstGeom>
            <a:noFill/>
            <a:ln w="19050" cap="flat" cmpd="sng">
              <a:solidFill>
                <a:srgbClr val="343434"/>
              </a:solidFill>
              <a:prstDash val="solid"/>
              <a:miter lim="800000"/>
              <a:headEnd type="none" w="sm" len="sm"/>
              <a:tailEnd type="none" w="sm" len="sm"/>
            </a:ln>
          </p:spPr>
        </p:cxnSp>
      </p:grpSp>
      <p:grpSp>
        <p:nvGrpSpPr>
          <p:cNvPr id="46" name="Google Shape;1494;p92">
            <a:extLst>
              <a:ext uri="{FF2B5EF4-FFF2-40B4-BE49-F238E27FC236}">
                <a16:creationId xmlns:a16="http://schemas.microsoft.com/office/drawing/2014/main" id="{67E57756-4DE2-4BE7-B7DF-18304B16DBFA}"/>
              </a:ext>
            </a:extLst>
          </p:cNvPr>
          <p:cNvGrpSpPr/>
          <p:nvPr/>
        </p:nvGrpSpPr>
        <p:grpSpPr>
          <a:xfrm>
            <a:off x="18902242" y="5411612"/>
            <a:ext cx="4395380" cy="513951"/>
            <a:chOff x="4435498" y="5160684"/>
            <a:chExt cx="3829154" cy="513951"/>
          </a:xfrm>
        </p:grpSpPr>
        <p:sp>
          <p:nvSpPr>
            <p:cNvPr id="47" name="Google Shape;1495;p92">
              <a:extLst>
                <a:ext uri="{FF2B5EF4-FFF2-40B4-BE49-F238E27FC236}">
                  <a16:creationId xmlns:a16="http://schemas.microsoft.com/office/drawing/2014/main" id="{1995E8AB-B350-4082-993B-CD9E123BE691}"/>
                </a:ext>
              </a:extLst>
            </p:cNvPr>
            <p:cNvSpPr/>
            <p:nvPr/>
          </p:nvSpPr>
          <p:spPr>
            <a:xfrm rot="5400000">
              <a:off x="6132220" y="3542205"/>
              <a:ext cx="435707" cy="3829152"/>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48" name="Google Shape;1496;p92">
              <a:extLst>
                <a:ext uri="{FF2B5EF4-FFF2-40B4-BE49-F238E27FC236}">
                  <a16:creationId xmlns:a16="http://schemas.microsoft.com/office/drawing/2014/main" id="{876AA554-E48B-42B4-A9DD-3E8B8CAE9157}"/>
                </a:ext>
              </a:extLst>
            </p:cNvPr>
            <p:cNvSpPr txBox="1"/>
            <p:nvPr/>
          </p:nvSpPr>
          <p:spPr>
            <a:xfrm>
              <a:off x="4435501" y="5160684"/>
              <a:ext cx="3829150" cy="365127"/>
            </a:xfrm>
            <a:prstGeom prst="rect">
              <a:avLst/>
            </a:prstGeom>
            <a:noFill/>
            <a:ln>
              <a:noFill/>
            </a:ln>
          </p:spPr>
          <p:txBody>
            <a:bodyPr spcFirstLastPara="1" wrap="square" lIns="91425" tIns="45700" rIns="91425" bIns="45700" anchor="t" anchorCtr="0">
              <a:noAutofit/>
            </a:bodyPr>
            <a:lstStyle/>
            <a:p>
              <a:pPr marL="0" marR="0" lvl="0" indent="0" algn="l" rtl="0">
                <a:lnSpc>
                  <a:spcPts val="3500"/>
                </a:lnSpc>
                <a:spcBef>
                  <a:spcPts val="0"/>
                </a:spcBef>
                <a:spcAft>
                  <a:spcPts val="0"/>
                </a:spcAft>
                <a:buClr>
                  <a:schemeClr val="dk1"/>
                </a:buClr>
                <a:buSzPts val="1400"/>
                <a:buFont typeface="Arial"/>
                <a:buNone/>
              </a:pPr>
              <a:r>
                <a:rPr lang="zh-TW" sz="1400" dirty="0">
                  <a:solidFill>
                    <a:schemeClr val="dk1"/>
                  </a:solidFill>
                  <a:latin typeface="Adobe 繁黑體 Std B" panose="020B0700000000000000" pitchFamily="34" charset="-120"/>
                  <a:ea typeface="Adobe 繁黑體 Std B" panose="020B0700000000000000" pitchFamily="34" charset="-120"/>
                  <a:sym typeface="Arial"/>
                </a:rPr>
                <a:t>部分圖片截圖出自校園整體無障礙環境設計指引手冊</a:t>
              </a:r>
              <a:endParaRPr dirty="0">
                <a:latin typeface="Adobe 繁黑體 Std B" panose="020B0700000000000000" pitchFamily="34" charset="-120"/>
                <a:ea typeface="Adobe 繁黑體 Std B" panose="020B0700000000000000" pitchFamily="34" charset="-12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469"/>
        <p:cNvGrpSpPr/>
        <p:nvPr/>
      </p:nvGrpSpPr>
      <p:grpSpPr>
        <a:xfrm>
          <a:off x="0" y="0"/>
          <a:ext cx="0" cy="0"/>
          <a:chOff x="0" y="0"/>
          <a:chExt cx="0" cy="0"/>
        </a:xfrm>
      </p:grpSpPr>
      <p:sp>
        <p:nvSpPr>
          <p:cNvPr id="1470" name="Google Shape;1470;p92"/>
          <p:cNvSpPr/>
          <p:nvPr/>
        </p:nvSpPr>
        <p:spPr>
          <a:xfrm rot="10800000">
            <a:off x="-1861891" y="323463"/>
            <a:ext cx="14892090" cy="2967427"/>
          </a:xfrm>
          <a:prstGeom prst="roundRect">
            <a:avLst>
              <a:gd name="adj" fmla="val 50000"/>
            </a:avLst>
          </a:prstGeom>
          <a:gradFill>
            <a:gsLst>
              <a:gs pos="0">
                <a:srgbClr val="EFF7FC"/>
              </a:gs>
              <a:gs pos="1000">
                <a:srgbClr val="F0DCD9"/>
              </a:gs>
              <a:gs pos="100000">
                <a:srgbClr val="EF7E60"/>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471" name="Google Shape;1471;p92"/>
          <p:cNvSpPr txBox="1"/>
          <p:nvPr/>
        </p:nvSpPr>
        <p:spPr>
          <a:xfrm>
            <a:off x="7192273" y="578670"/>
            <a:ext cx="4340916"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7200" b="1" dirty="0">
                <a:solidFill>
                  <a:schemeClr val="lt1"/>
                </a:solidFill>
                <a:latin typeface="Adobe 繁黑體 Std B" panose="020B0700000000000000" pitchFamily="34" charset="-120"/>
                <a:ea typeface="Adobe 繁黑體 Std B" panose="020B0700000000000000" pitchFamily="34" charset="-120"/>
                <a:sym typeface="Arial"/>
              </a:rPr>
              <a:t>報告完畢 </a:t>
            </a:r>
            <a:endParaRPr sz="7200" b="1" dirty="0">
              <a:solidFill>
                <a:schemeClr val="lt1"/>
              </a:solidFill>
              <a:latin typeface="Adobe 繁黑體 Std B" panose="020B0700000000000000" pitchFamily="34" charset="-120"/>
              <a:ea typeface="Adobe 繁黑體 Std B" panose="020B0700000000000000" pitchFamily="34" charset="-120"/>
              <a:sym typeface="Arial"/>
            </a:endParaRPr>
          </a:p>
          <a:p>
            <a:pPr marL="0" marR="0" lvl="0" indent="0" algn="l" rtl="0">
              <a:spcBef>
                <a:spcPts val="0"/>
              </a:spcBef>
              <a:spcAft>
                <a:spcPts val="0"/>
              </a:spcAft>
              <a:buNone/>
            </a:pPr>
            <a:r>
              <a:rPr lang="zh-TW" sz="7200" b="1" dirty="0">
                <a:solidFill>
                  <a:schemeClr val="lt1"/>
                </a:solidFill>
                <a:latin typeface="Adobe 繁黑體 Std B" panose="020B0700000000000000" pitchFamily="34" charset="-120"/>
                <a:ea typeface="Adobe 繁黑體 Std B" panose="020B0700000000000000" pitchFamily="34" charset="-120"/>
                <a:sym typeface="Arial"/>
              </a:rPr>
              <a:t>謝謝指教</a:t>
            </a:r>
            <a:endParaRPr dirty="0">
              <a:latin typeface="Adobe 繁黑體 Std B" panose="020B0700000000000000" pitchFamily="34" charset="-120"/>
              <a:ea typeface="Adobe 繁黑體 Std B" panose="020B0700000000000000" pitchFamily="34" charset="-120"/>
            </a:endParaRPr>
          </a:p>
        </p:txBody>
      </p:sp>
      <p:sp>
        <p:nvSpPr>
          <p:cNvPr id="1472" name="Google Shape;1472;p92"/>
          <p:cNvSpPr txBox="1">
            <a:spLocks noGrp="1"/>
          </p:cNvSpPr>
          <p:nvPr>
            <p:ph type="sldNum" idx="4294967295"/>
          </p:nvPr>
        </p:nvSpPr>
        <p:spPr>
          <a:xfrm>
            <a:off x="9292771" y="631280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94</a:t>
            </a:fld>
            <a:endParaRPr dirty="0"/>
          </a:p>
        </p:txBody>
      </p:sp>
      <p:sp>
        <p:nvSpPr>
          <p:cNvPr id="1473" name="Google Shape;1473;p92"/>
          <p:cNvSpPr txBox="1"/>
          <p:nvPr/>
        </p:nvSpPr>
        <p:spPr>
          <a:xfrm>
            <a:off x="788076" y="3500953"/>
            <a:ext cx="5391405"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400" b="1" dirty="0">
                <a:solidFill>
                  <a:schemeClr val="dk1"/>
                </a:solidFill>
                <a:latin typeface="Adobe 繁黑體 Std B" panose="020B0700000000000000" pitchFamily="34" charset="-120"/>
                <a:ea typeface="Adobe 繁黑體 Std B" panose="020B0700000000000000" pitchFamily="34" charset="-120"/>
                <a:sym typeface="Arial"/>
              </a:rPr>
              <a:t>校園無障礙環境</a:t>
            </a:r>
            <a:br>
              <a:rPr lang="zh-TW" sz="4400" b="1" dirty="0">
                <a:solidFill>
                  <a:schemeClr val="dk1"/>
                </a:solidFill>
                <a:latin typeface="Adobe 繁黑體 Std B" panose="020B0700000000000000" pitchFamily="34" charset="-120"/>
                <a:ea typeface="Adobe 繁黑體 Std B" panose="020B0700000000000000" pitchFamily="34" charset="-120"/>
                <a:sym typeface="Arial"/>
              </a:rPr>
            </a:br>
            <a:r>
              <a:rPr lang="zh-TW" sz="4400" b="1" dirty="0">
                <a:solidFill>
                  <a:schemeClr val="dk1"/>
                </a:solidFill>
                <a:latin typeface="Adobe 繁黑體 Std B" panose="020B0700000000000000" pitchFamily="34" charset="-120"/>
                <a:ea typeface="Adobe 繁黑體 Std B" panose="020B0700000000000000" pitchFamily="34" charset="-120"/>
                <a:sym typeface="Arial"/>
              </a:rPr>
              <a:t>可及性之需求及設計</a:t>
            </a:r>
            <a:endParaRPr dirty="0">
              <a:latin typeface="Adobe 繁黑體 Std B" panose="020B0700000000000000" pitchFamily="34" charset="-120"/>
              <a:ea typeface="Adobe 繁黑體 Std B" panose="020B0700000000000000" pitchFamily="34" charset="-120"/>
            </a:endParaRPr>
          </a:p>
        </p:txBody>
      </p:sp>
      <p:pic>
        <p:nvPicPr>
          <p:cNvPr id="1474" name="Google Shape;1474;p9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46811"/>
            <a:ext cx="7031371" cy="2720734"/>
          </a:xfrm>
          <a:custGeom>
            <a:avLst/>
            <a:gdLst/>
            <a:ahLst/>
            <a:cxnLst/>
            <a:rect l="l" t="t" r="r" b="b"/>
            <a:pathLst>
              <a:path w="7668919" h="2967428" extrusionOk="0">
                <a:moveTo>
                  <a:pt x="7668919" y="1483714"/>
                </a:moveTo>
                <a:lnTo>
                  <a:pt x="7668919" y="1483715"/>
                </a:lnTo>
                <a:lnTo>
                  <a:pt x="7668919" y="1483715"/>
                </a:lnTo>
                <a:close/>
                <a:moveTo>
                  <a:pt x="0" y="0"/>
                </a:moveTo>
                <a:lnTo>
                  <a:pt x="6185205" y="1"/>
                </a:lnTo>
                <a:cubicBezTo>
                  <a:pt x="6902209" y="1"/>
                  <a:pt x="7500424" y="508591"/>
                  <a:pt x="7638775" y="1184695"/>
                </a:cubicBezTo>
                <a:lnTo>
                  <a:pt x="7668919" y="1483715"/>
                </a:lnTo>
                <a:lnTo>
                  <a:pt x="7638775" y="1782735"/>
                </a:lnTo>
                <a:cubicBezTo>
                  <a:pt x="7500424" y="2458838"/>
                  <a:pt x="6902209" y="2967428"/>
                  <a:pt x="6185205" y="2967428"/>
                </a:cubicBezTo>
                <a:lnTo>
                  <a:pt x="0" y="2967428"/>
                </a:lnTo>
                <a:close/>
              </a:path>
            </a:pathLst>
          </a:custGeom>
          <a:noFill/>
          <a:ln>
            <a:noFill/>
          </a:ln>
        </p:spPr>
      </p:pic>
      <p:sp>
        <p:nvSpPr>
          <p:cNvPr id="1482" name="Google Shape;1482;p92"/>
          <p:cNvSpPr/>
          <p:nvPr/>
        </p:nvSpPr>
        <p:spPr>
          <a:xfrm rot="16200000">
            <a:off x="2947904" y="2960194"/>
            <a:ext cx="519442" cy="4593252"/>
          </a:xfrm>
          <a:prstGeom prst="rect">
            <a:avLst/>
          </a:prstGeom>
          <a:solidFill>
            <a:srgbClr val="9900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483" name="Google Shape;1483;p92"/>
          <p:cNvSpPr txBox="1"/>
          <p:nvPr/>
        </p:nvSpPr>
        <p:spPr>
          <a:xfrm>
            <a:off x="1156700" y="4992222"/>
            <a:ext cx="427070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dirty="0">
                <a:solidFill>
                  <a:schemeClr val="lt1"/>
                </a:solidFill>
                <a:latin typeface="Adobe 繁黑體 Std B" panose="020B0700000000000000" pitchFamily="34" charset="-120"/>
                <a:ea typeface="Adobe 繁黑體 Std B" panose="020B0700000000000000" pitchFamily="34" charset="-120"/>
                <a:sym typeface="Arial"/>
              </a:rPr>
              <a:t>身心障礙聯盟      劉金鐘老師</a:t>
            </a:r>
            <a:endParaRPr dirty="0">
              <a:latin typeface="Adobe 繁黑體 Std B" panose="020B0700000000000000" pitchFamily="34" charset="-120"/>
              <a:ea typeface="Adobe 繁黑體 Std B" panose="020B0700000000000000" pitchFamily="34" charset="-120"/>
            </a:endParaRPr>
          </a:p>
        </p:txBody>
      </p:sp>
      <p:sp>
        <p:nvSpPr>
          <p:cNvPr id="1486" name="Google Shape;1486;p92"/>
          <p:cNvSpPr/>
          <p:nvPr/>
        </p:nvSpPr>
        <p:spPr>
          <a:xfrm rot="5400000">
            <a:off x="8911603" y="2681731"/>
            <a:ext cx="435707" cy="3983286"/>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487" name="Google Shape;1487;p92"/>
          <p:cNvSpPr txBox="1"/>
          <p:nvPr/>
        </p:nvSpPr>
        <p:spPr>
          <a:xfrm>
            <a:off x="7031371" y="4329461"/>
            <a:ext cx="5054188" cy="365127"/>
          </a:xfrm>
          <a:prstGeom prst="rect">
            <a:avLst/>
          </a:prstGeom>
          <a:noFill/>
          <a:ln>
            <a:noFill/>
          </a:ln>
        </p:spPr>
        <p:txBody>
          <a:bodyPr spcFirstLastPara="1" wrap="square" lIns="91425" tIns="45700" rIns="91425" bIns="45700" anchor="t" anchorCtr="0">
            <a:noAutofit/>
          </a:bodyPr>
          <a:lstStyle/>
          <a:p>
            <a:pPr marL="0" marR="0" lvl="0" indent="0" algn="l" rtl="0">
              <a:lnSpc>
                <a:spcPts val="3500"/>
              </a:lnSpc>
              <a:spcBef>
                <a:spcPts val="0"/>
              </a:spcBef>
              <a:spcAft>
                <a:spcPts val="0"/>
              </a:spcAft>
              <a:buClr>
                <a:schemeClr val="dk1"/>
              </a:buClr>
              <a:buSzPts val="1400"/>
              <a:buFont typeface="Arial"/>
              <a:buNone/>
            </a:pPr>
            <a:r>
              <a:rPr lang="zh-TW" sz="1400" dirty="0">
                <a:solidFill>
                  <a:schemeClr val="dk1"/>
                </a:solidFill>
                <a:latin typeface="Adobe 繁黑體 Std B" panose="020B0700000000000000" pitchFamily="34" charset="-120"/>
                <a:ea typeface="Adobe 繁黑體 Std B" panose="020B0700000000000000" pitchFamily="34" charset="-120"/>
                <a:sym typeface="Arial"/>
              </a:rPr>
              <a:t>部分圖片取自網路，僅供教學使用。</a:t>
            </a:r>
            <a:endParaRPr dirty="0">
              <a:latin typeface="Adobe 繁黑體 Std B" panose="020B0700000000000000" pitchFamily="34" charset="-120"/>
              <a:ea typeface="Adobe 繁黑體 Std B" panose="020B0700000000000000" pitchFamily="34" charset="-120"/>
            </a:endParaRPr>
          </a:p>
        </p:txBody>
      </p:sp>
      <p:grpSp>
        <p:nvGrpSpPr>
          <p:cNvPr id="1491" name="Google Shape;1491;p92"/>
          <p:cNvGrpSpPr/>
          <p:nvPr/>
        </p:nvGrpSpPr>
        <p:grpSpPr>
          <a:xfrm>
            <a:off x="6418506" y="3587922"/>
            <a:ext cx="60162" cy="2331237"/>
            <a:chOff x="6096000" y="1285089"/>
            <a:chExt cx="76200" cy="4664861"/>
          </a:xfrm>
        </p:grpSpPr>
        <p:cxnSp>
          <p:nvCxnSpPr>
            <p:cNvPr id="1492" name="Google Shape;1492;p92"/>
            <p:cNvCxnSpPr/>
            <p:nvPr/>
          </p:nvCxnSpPr>
          <p:spPr>
            <a:xfrm>
              <a:off x="6172200" y="1285089"/>
              <a:ext cx="0" cy="4664861"/>
            </a:xfrm>
            <a:prstGeom prst="straightConnector1">
              <a:avLst/>
            </a:prstGeom>
            <a:noFill/>
            <a:ln w="19050" cap="flat" cmpd="sng">
              <a:solidFill>
                <a:srgbClr val="343434"/>
              </a:solidFill>
              <a:prstDash val="solid"/>
              <a:miter lim="800000"/>
              <a:headEnd type="none" w="sm" len="sm"/>
              <a:tailEnd type="none" w="sm" len="sm"/>
            </a:ln>
          </p:spPr>
        </p:cxnSp>
        <p:cxnSp>
          <p:nvCxnSpPr>
            <p:cNvPr id="1493" name="Google Shape;1493;p92"/>
            <p:cNvCxnSpPr/>
            <p:nvPr/>
          </p:nvCxnSpPr>
          <p:spPr>
            <a:xfrm>
              <a:off x="6096000" y="1285089"/>
              <a:ext cx="0" cy="4664861"/>
            </a:xfrm>
            <a:prstGeom prst="straightConnector1">
              <a:avLst/>
            </a:prstGeom>
            <a:noFill/>
            <a:ln w="19050" cap="flat" cmpd="sng">
              <a:solidFill>
                <a:srgbClr val="343434"/>
              </a:solidFill>
              <a:prstDash val="solid"/>
              <a:miter lim="800000"/>
              <a:headEnd type="none" w="sm" len="sm"/>
              <a:tailEnd type="none" w="sm" len="sm"/>
            </a:ln>
          </p:spPr>
        </p:cxnSp>
      </p:grpSp>
      <p:grpSp>
        <p:nvGrpSpPr>
          <p:cNvPr id="1494" name="Google Shape;1494;p92"/>
          <p:cNvGrpSpPr/>
          <p:nvPr/>
        </p:nvGrpSpPr>
        <p:grpSpPr>
          <a:xfrm>
            <a:off x="7137809" y="5374146"/>
            <a:ext cx="4395380" cy="513951"/>
            <a:chOff x="4435498" y="5160684"/>
            <a:chExt cx="3829154" cy="513951"/>
          </a:xfrm>
        </p:grpSpPr>
        <p:sp>
          <p:nvSpPr>
            <p:cNvPr id="1495" name="Google Shape;1495;p92"/>
            <p:cNvSpPr/>
            <p:nvPr/>
          </p:nvSpPr>
          <p:spPr>
            <a:xfrm rot="5400000">
              <a:off x="6132220" y="3542205"/>
              <a:ext cx="435707" cy="3829152"/>
            </a:xfrm>
            <a:prstGeom prst="rect">
              <a:avLst/>
            </a:prstGeom>
            <a:solidFill>
              <a:srgbClr val="FFF7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chemeClr val="lt1"/>
                </a:solidFill>
                <a:latin typeface="Adobe 繁黑體 Std B" panose="020B0700000000000000" pitchFamily="34" charset="-120"/>
                <a:ea typeface="Adobe 繁黑體 Std B" panose="020B0700000000000000" pitchFamily="34" charset="-120"/>
                <a:sym typeface="Arial"/>
              </a:endParaRPr>
            </a:p>
          </p:txBody>
        </p:sp>
        <p:sp>
          <p:nvSpPr>
            <p:cNvPr id="1496" name="Google Shape;1496;p92"/>
            <p:cNvSpPr txBox="1"/>
            <p:nvPr/>
          </p:nvSpPr>
          <p:spPr>
            <a:xfrm>
              <a:off x="4435501" y="5160684"/>
              <a:ext cx="3829150" cy="365127"/>
            </a:xfrm>
            <a:prstGeom prst="rect">
              <a:avLst/>
            </a:prstGeom>
            <a:noFill/>
            <a:ln>
              <a:noFill/>
            </a:ln>
          </p:spPr>
          <p:txBody>
            <a:bodyPr spcFirstLastPara="1" wrap="square" lIns="91425" tIns="45700" rIns="91425" bIns="45700" anchor="t" anchorCtr="0">
              <a:noAutofit/>
            </a:bodyPr>
            <a:lstStyle/>
            <a:p>
              <a:pPr marL="0" marR="0" lvl="0" indent="0" algn="l" rtl="0">
                <a:lnSpc>
                  <a:spcPts val="3500"/>
                </a:lnSpc>
                <a:spcBef>
                  <a:spcPts val="0"/>
                </a:spcBef>
                <a:spcAft>
                  <a:spcPts val="0"/>
                </a:spcAft>
                <a:buClr>
                  <a:schemeClr val="dk1"/>
                </a:buClr>
                <a:buSzPts val="1400"/>
                <a:buFont typeface="Arial"/>
                <a:buNone/>
              </a:pPr>
              <a:r>
                <a:rPr lang="zh-TW" sz="1400" dirty="0">
                  <a:solidFill>
                    <a:schemeClr val="dk1"/>
                  </a:solidFill>
                  <a:latin typeface="Adobe 繁黑體 Std B" panose="020B0700000000000000" pitchFamily="34" charset="-120"/>
                  <a:ea typeface="Adobe 繁黑體 Std B" panose="020B0700000000000000" pitchFamily="34" charset="-120"/>
                  <a:sym typeface="Arial"/>
                </a:rPr>
                <a:t>部分圖片截圖出自校園整體無障礙環境設計指引手冊</a:t>
              </a:r>
              <a:endParaRPr dirty="0">
                <a:latin typeface="Adobe 繁黑體 Std B" panose="020B0700000000000000" pitchFamily="34" charset="-120"/>
                <a:ea typeface="Adobe 繁黑體 Std B" panose="020B0700000000000000" pitchFamily="34" charset="-120"/>
              </a:endParaRPr>
            </a:p>
          </p:txBody>
        </p:sp>
      </p:grpSp>
      <p:graphicFrame>
        <p:nvGraphicFramePr>
          <p:cNvPr id="23" name="Google Shape;1463;p91">
            <a:extLst>
              <a:ext uri="{FF2B5EF4-FFF2-40B4-BE49-F238E27FC236}">
                <a16:creationId xmlns:a16="http://schemas.microsoft.com/office/drawing/2014/main" id="{C7C7A686-0D96-40A3-B505-508252135DF0}"/>
              </a:ext>
            </a:extLst>
          </p:cNvPr>
          <p:cNvGraphicFramePr/>
          <p:nvPr>
            <p:extLst>
              <p:ext uri="{D42A27DB-BD31-4B8C-83A1-F6EECF244321}">
                <p14:modId xmlns:p14="http://schemas.microsoft.com/office/powerpoint/2010/main" val="2636847535"/>
              </p:ext>
            </p:extLst>
          </p:nvPr>
        </p:nvGraphicFramePr>
        <p:xfrm>
          <a:off x="14835571" y="3298253"/>
          <a:ext cx="797719" cy="2792671"/>
        </p:xfrm>
        <a:graphic>
          <a:graphicData uri="http://schemas.openxmlformats.org/presentationml/2006/ole">
            <mc:AlternateContent xmlns:mc="http://schemas.openxmlformats.org/markup-compatibility/2006">
              <mc:Choice xmlns:v="urn:schemas-microsoft-com:vml" Requires="v">
                <p:oleObj r:id="rId4" imgW="3469464" imgH="2699883" progId="Photoshop.Image.11">
                  <p:embed/>
                </p:oleObj>
              </mc:Choice>
              <mc:Fallback>
                <p:oleObj r:id="rId4" imgW="3469464" imgH="2699883" progId="Photoshop.Image.11">
                  <p:embed/>
                  <p:pic>
                    <p:nvPicPr>
                      <p:cNvPr id="1463" name="Google Shape;1463;p91"/>
                      <p:cNvPicPr preferRelativeResize="0"/>
                      <p:nvPr/>
                    </p:nvPicPr>
                    <p:blipFill rotWithShape="1">
                      <a:blip r:embed="rId5">
                        <a:alphaModFix/>
                      </a:blip>
                      <a:srcRect/>
                      <a:stretch/>
                    </p:blipFill>
                    <p:spPr>
                      <a:xfrm>
                        <a:off x="14835571" y="3298253"/>
                        <a:ext cx="797719" cy="2792671"/>
                      </a:xfrm>
                      <a:prstGeom prst="rect">
                        <a:avLst/>
                      </a:prstGeom>
                      <a:noFill/>
                      <a:ln w="31750" cap="flat" cmpd="sng">
                        <a:solidFill>
                          <a:srgbClr val="EF7E60"/>
                        </a:solidFill>
                        <a:prstDash val="lgDash"/>
                        <a:round/>
                        <a:headEnd type="none" w="sm" len="sm"/>
                        <a:tailEnd type="none" w="sm" len="sm"/>
                      </a:ln>
                    </p:spPr>
                  </p:pic>
                </p:oleObj>
              </mc:Fallback>
            </mc:AlternateContent>
          </a:graphicData>
        </a:graphic>
      </p:graphicFrame>
      <p:pic>
        <p:nvPicPr>
          <p:cNvPr id="24" name="Google Shape;1464;p91">
            <a:extLst>
              <a:ext uri="{FF2B5EF4-FFF2-40B4-BE49-F238E27FC236}">
                <a16:creationId xmlns:a16="http://schemas.microsoft.com/office/drawing/2014/main" id="{E7B69CA9-F2CA-4A6A-841E-2425134B8649}"/>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b="-91"/>
          <a:stretch/>
        </p:blipFill>
        <p:spPr>
          <a:xfrm flipH="1">
            <a:off x="16067009" y="380474"/>
            <a:ext cx="859650" cy="5767461"/>
          </a:xfrm>
          <a:prstGeom prst="rect">
            <a:avLst/>
          </a:prstGeom>
          <a:noFill/>
          <a:ln w="31750" cap="flat" cmpd="sng">
            <a:solidFill>
              <a:srgbClr val="EF7E60"/>
            </a:solidFill>
            <a:prstDash val="lgDash"/>
            <a:round/>
            <a:headEnd type="none" w="sm" len="sm"/>
            <a:tailEnd type="none" w="sm" len="sm"/>
          </a:ln>
        </p:spPr>
      </p:pic>
      <p:sp>
        <p:nvSpPr>
          <p:cNvPr id="25" name="文字方塊 24">
            <a:extLst>
              <a:ext uri="{FF2B5EF4-FFF2-40B4-BE49-F238E27FC236}">
                <a16:creationId xmlns:a16="http://schemas.microsoft.com/office/drawing/2014/main" id="{4D5DF68C-AAB5-4389-AE69-1AB0AEE9423E}"/>
              </a:ext>
            </a:extLst>
          </p:cNvPr>
          <p:cNvSpPr txBox="1"/>
          <p:nvPr/>
        </p:nvSpPr>
        <p:spPr>
          <a:xfrm>
            <a:off x="17161663" y="1437402"/>
            <a:ext cx="553998" cy="3785652"/>
          </a:xfrm>
          <a:prstGeom prst="rect">
            <a:avLst/>
          </a:prstGeom>
          <a:noFill/>
        </p:spPr>
        <p:txBody>
          <a:bodyPr vert="eaVert" wrap="none" rtlCol="0">
            <a:spAutoFit/>
          </a:bodyPr>
          <a:lstStyle/>
          <a:p>
            <a:r>
              <a:rPr lang="zh-TW" altLang="en-US" sz="2400" b="1" dirty="0"/>
              <a:t>路邊停車位得免畫設下車區</a:t>
            </a:r>
          </a:p>
        </p:txBody>
      </p:sp>
      <p:pic>
        <p:nvPicPr>
          <p:cNvPr id="26" name="Picture 5" descr="11">
            <a:extLst>
              <a:ext uri="{FF2B5EF4-FFF2-40B4-BE49-F238E27FC236}">
                <a16:creationId xmlns:a16="http://schemas.microsoft.com/office/drawing/2014/main" id="{B2683912-250B-45BD-BD46-4EC160FA213D}"/>
              </a:ext>
            </a:extLst>
          </p:cNvPr>
          <p:cNvPicPr>
            <a:picLocks noChangeAspect="1" noChangeArrowheads="1"/>
          </p:cNvPicPr>
          <p:nvPr/>
        </p:nvPicPr>
        <p:blipFill>
          <a:blip r:embed="rId7" cstate="screen">
            <a:alphaModFix/>
            <a:extLst>
              <a:ext uri="{28A0092B-C50C-407E-A947-70E740481C1C}">
                <a14:useLocalDpi xmlns:a14="http://schemas.microsoft.com/office/drawing/2010/main"/>
              </a:ext>
            </a:extLst>
          </a:blip>
          <a:srcRect/>
          <a:stretch>
            <a:fillRect/>
          </a:stretch>
        </p:blipFill>
        <p:spPr bwMode="auto">
          <a:xfrm flipH="1">
            <a:off x="14835571" y="380474"/>
            <a:ext cx="797719" cy="2707012"/>
          </a:xfrm>
          <a:prstGeom prst="rect">
            <a:avLst/>
          </a:prstGeom>
          <a:noFill/>
          <a:ln w="31750" cap="flat" cmpd="sng">
            <a:solidFill>
              <a:srgbClr val="EF7E60"/>
            </a:solidFill>
            <a:prstDash val="lgDash"/>
            <a:round/>
            <a:headEnd type="none" w="sm" len="sm"/>
            <a:tailEnd type="none" w="sm" len="sm"/>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佈景主題">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aipei Sans TC Beta">
      <a:majorFont>
        <a:latin typeface="Taipei Sans TC Beta"/>
        <a:ea typeface="Taipei Sans TC Beta"/>
        <a:cs typeface=""/>
      </a:majorFont>
      <a:minorFont>
        <a:latin typeface="Taipei Sans TC Beta"/>
        <a:ea typeface="Taipei Sans TC Bet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8187</TotalTime>
  <Words>8328</Words>
  <Application>Microsoft Office PowerPoint</Application>
  <PresentationFormat>寬螢幕</PresentationFormat>
  <Paragraphs>668</Paragraphs>
  <Slides>94</Slides>
  <Notes>94</Notes>
  <HiddenSlides>0</HiddenSlides>
  <MMClips>0</MMClips>
  <ScaleCrop>false</ScaleCrop>
  <HeadingPairs>
    <vt:vector size="8" baseType="variant">
      <vt:variant>
        <vt:lpstr>使用字型</vt:lpstr>
      </vt:variant>
      <vt:variant>
        <vt:i4>8</vt:i4>
      </vt:variant>
      <vt:variant>
        <vt:lpstr>佈景主題</vt:lpstr>
      </vt:variant>
      <vt:variant>
        <vt:i4>1</vt:i4>
      </vt:variant>
      <vt:variant>
        <vt:lpstr>內嵌 OLE 伺服程式</vt:lpstr>
      </vt:variant>
      <vt:variant>
        <vt:i4>1</vt:i4>
      </vt:variant>
      <vt:variant>
        <vt:lpstr>投影片標題</vt:lpstr>
      </vt:variant>
      <vt:variant>
        <vt:i4>94</vt:i4>
      </vt:variant>
    </vt:vector>
  </HeadingPairs>
  <TitlesOfParts>
    <vt:vector size="104" baseType="lpstr">
      <vt:lpstr>Noto Sans Symbols</vt:lpstr>
      <vt:lpstr>微軟正黑體</vt:lpstr>
      <vt:lpstr>標楷體</vt:lpstr>
      <vt:lpstr>Arial</vt:lpstr>
      <vt:lpstr>Play</vt:lpstr>
      <vt:lpstr>Wingdings</vt:lpstr>
      <vt:lpstr>Adobe 繁黑體 Std B</vt:lpstr>
      <vt:lpstr>微軟正黑體</vt:lpstr>
      <vt:lpstr>Office 佈景主題</vt:lpstr>
      <vt:lpstr>Photoshop.Image.11</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ark2020</dc:creator>
  <cp:lastModifiedBy>Family Liu</cp:lastModifiedBy>
  <cp:revision>121</cp:revision>
  <dcterms:created xsi:type="dcterms:W3CDTF">2024-03-25T06:12:11Z</dcterms:created>
  <dcterms:modified xsi:type="dcterms:W3CDTF">2025-04-14T13:34:40Z</dcterms:modified>
</cp:coreProperties>
</file>